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398" r:id="rId2"/>
    <p:sldId id="299" r:id="rId3"/>
    <p:sldId id="402" r:id="rId4"/>
    <p:sldId id="407" r:id="rId5"/>
    <p:sldId id="401" r:id="rId6"/>
    <p:sldId id="405" r:id="rId7"/>
    <p:sldId id="406" r:id="rId8"/>
    <p:sldId id="408" r:id="rId9"/>
    <p:sldId id="403" r:id="rId10"/>
    <p:sldId id="409" r:id="rId11"/>
    <p:sldId id="410" r:id="rId12"/>
    <p:sldId id="332" r:id="rId13"/>
    <p:sldId id="333" r:id="rId14"/>
    <p:sldId id="334" r:id="rId15"/>
    <p:sldId id="335" r:id="rId16"/>
    <p:sldId id="336" r:id="rId17"/>
    <p:sldId id="411" r:id="rId18"/>
    <p:sldId id="337" r:id="rId19"/>
    <p:sldId id="338" r:id="rId20"/>
    <p:sldId id="339" r:id="rId21"/>
    <p:sldId id="341" r:id="rId22"/>
    <p:sldId id="340" r:id="rId23"/>
    <p:sldId id="342" r:id="rId24"/>
    <p:sldId id="343" r:id="rId25"/>
    <p:sldId id="412" r:id="rId26"/>
    <p:sldId id="345" r:id="rId27"/>
    <p:sldId id="344" r:id="rId28"/>
    <p:sldId id="348" r:id="rId29"/>
    <p:sldId id="413" r:id="rId30"/>
    <p:sldId id="347" r:id="rId31"/>
    <p:sldId id="351" r:id="rId32"/>
    <p:sldId id="350" r:id="rId33"/>
    <p:sldId id="414" r:id="rId34"/>
    <p:sldId id="352" r:id="rId35"/>
    <p:sldId id="355" r:id="rId36"/>
    <p:sldId id="415" r:id="rId37"/>
    <p:sldId id="354" r:id="rId38"/>
    <p:sldId id="357" r:id="rId39"/>
    <p:sldId id="416" r:id="rId40"/>
    <p:sldId id="363" r:id="rId41"/>
    <p:sldId id="372" r:id="rId42"/>
    <p:sldId id="377" r:id="rId43"/>
    <p:sldId id="417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2AA2D-F3FD-4622-BBC6-712AF01C4DDE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90907-BE26-48C9-88BE-8D126E13B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23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26F76-ACB1-4445-9E15-B1A9C6610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E96F9B-AA29-46F9-B800-ED0F75024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9BC4F-3B3A-4914-8F14-E655F9771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7194F-6DDB-41FF-A569-FF1DEDE38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72646-178D-43D4-9F99-76406F6A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99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430CD-A2DB-4022-9B63-A2A20F6EF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CA2BC9-668A-4364-8099-DD7F6A5A5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9C8DB-0C07-439F-AE76-A189255FF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1003B-35DE-4804-B383-027DEFBC1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33CC7-B76F-48D8-B15A-1A4D55B00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75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ACF42B-AE9C-45FB-B914-5085F077D5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A134AA-85E9-4DC3-A276-77CD7A5B2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13046-F452-42AC-93E1-CD17AE1BF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9B4B6-F3F1-49C4-AD96-D9FF7101F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8D2DC-BAE9-4CD0-A96E-DF94D8334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2" y="1439333"/>
            <a:ext cx="5314949" cy="45296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6400801" y="1439333"/>
            <a:ext cx="5314951" cy="45296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19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2" y="1439333"/>
            <a:ext cx="5314949" cy="45296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6400801" y="1439333"/>
            <a:ext cx="5314951" cy="45296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1739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2" y="1439333"/>
            <a:ext cx="5314949" cy="45296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6400801" y="1439333"/>
            <a:ext cx="5314951" cy="45296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943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2" y="1439333"/>
            <a:ext cx="5314949" cy="45296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6400801" y="1439333"/>
            <a:ext cx="5314951" cy="45296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923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2" y="1439333"/>
            <a:ext cx="5314949" cy="45296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6400801" y="1439333"/>
            <a:ext cx="5314951" cy="45296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3723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2" y="1439333"/>
            <a:ext cx="5314949" cy="45296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6400801" y="1439333"/>
            <a:ext cx="5314951" cy="45296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3831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2" y="1439333"/>
            <a:ext cx="5314949" cy="45296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6400801" y="1439333"/>
            <a:ext cx="5314951" cy="45296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331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2" y="1439333"/>
            <a:ext cx="5314949" cy="45296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6400801" y="1439333"/>
            <a:ext cx="5314951" cy="45296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31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4CC17-6E88-416E-9EED-38E8C24D4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C1D70-94CE-43FA-B3D2-52320E833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574D6-4C86-4322-9DA0-D39904BCF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DDE9A-6AA0-4736-AD6F-D2DAEEB5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A7C8B-64B4-4637-A67C-81080C546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881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2" y="1439333"/>
            <a:ext cx="5314949" cy="45296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6400801" y="1439333"/>
            <a:ext cx="5314951" cy="45296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1164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2" y="1439333"/>
            <a:ext cx="5314949" cy="45296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6400801" y="1439333"/>
            <a:ext cx="5314951" cy="45296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0490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2" y="1439333"/>
            <a:ext cx="5314949" cy="45296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6400801" y="1439333"/>
            <a:ext cx="5314951" cy="45296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6013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2" y="1439333"/>
            <a:ext cx="5314949" cy="45296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6400801" y="1439333"/>
            <a:ext cx="5314951" cy="45296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9433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2" y="1439333"/>
            <a:ext cx="5314949" cy="45296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6400801" y="1439333"/>
            <a:ext cx="5314951" cy="45296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089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2" y="1439333"/>
            <a:ext cx="5314949" cy="45296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6400801" y="1439333"/>
            <a:ext cx="5314951" cy="45296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1823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2" y="1439333"/>
            <a:ext cx="5314949" cy="45296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6400801" y="1439333"/>
            <a:ext cx="5314951" cy="45296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6196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2" y="1439333"/>
            <a:ext cx="5314949" cy="45296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6400801" y="1439333"/>
            <a:ext cx="5314951" cy="45296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7418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2" y="1439333"/>
            <a:ext cx="5314949" cy="45296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6400801" y="1439333"/>
            <a:ext cx="5314951" cy="45296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9696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2" y="1439333"/>
            <a:ext cx="5314949" cy="45296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6400801" y="1439333"/>
            <a:ext cx="5314951" cy="45296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7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4294A-CB8B-4E46-BF35-C0755B5DB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BDDAC-FAE3-4A09-9ACB-F4829B86B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AE7D-6669-4A9E-BE68-60B33CB1C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FAF1F-7C79-45A0-BD20-28EC90EE8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1726B-C473-4315-8DB1-BD2980AE2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098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2" y="1439333"/>
            <a:ext cx="5314949" cy="45296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6400801" y="1439333"/>
            <a:ext cx="5314951" cy="45296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84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2" y="1439333"/>
            <a:ext cx="5314949" cy="45296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6400801" y="1439333"/>
            <a:ext cx="5314951" cy="45296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9915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2" y="1439333"/>
            <a:ext cx="5314949" cy="45296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6400801" y="1439333"/>
            <a:ext cx="5314951" cy="45296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560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2" y="1439333"/>
            <a:ext cx="5314949" cy="45296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6400801" y="1439333"/>
            <a:ext cx="5314951" cy="45296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8314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1" y="1896533"/>
            <a:ext cx="11239500" cy="40724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228594" marR="0" lvl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1467" dirty="0">
                <a:latin typeface="+mj-lt"/>
              </a:rPr>
              <a:t>In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consectetur</a:t>
            </a:r>
            <a:r>
              <a:rPr lang="en-US" sz="1467" dirty="0">
                <a:latin typeface="+mj-lt"/>
              </a:rPr>
              <a:t>. In dolor ipsum, gravida et </a:t>
            </a:r>
            <a:r>
              <a:rPr lang="en-US" sz="1467" dirty="0" err="1">
                <a:latin typeface="+mj-lt"/>
              </a:rPr>
              <a:t>sagittis</a:t>
            </a:r>
            <a:r>
              <a:rPr lang="en-US" sz="1467" dirty="0">
                <a:latin typeface="+mj-lt"/>
              </a:rPr>
              <a:t> id, </a:t>
            </a:r>
            <a:r>
              <a:rPr lang="en-US" sz="1467" dirty="0" err="1">
                <a:latin typeface="+mj-lt"/>
              </a:rPr>
              <a:t>sollicitudin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nisl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tempus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. Nam in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metus</a:t>
            </a:r>
            <a:r>
              <a:rPr lang="en-US" sz="1467" dirty="0">
                <a:latin typeface="+mj-lt"/>
              </a:rPr>
              <a:t>, ac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purus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consequat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lectus</a:t>
            </a:r>
            <a:r>
              <a:rPr lang="en-US" sz="1467" dirty="0">
                <a:latin typeface="+mj-lt"/>
              </a:rPr>
              <a:t> sit </a:t>
            </a:r>
            <a:r>
              <a:rPr lang="en-US" sz="1467" dirty="0" err="1">
                <a:latin typeface="+mj-lt"/>
              </a:rPr>
              <a:t>amet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pharetra,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venenatis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erat</a:t>
            </a:r>
            <a:r>
              <a:rPr lang="en-US" sz="1467" dirty="0">
                <a:latin typeface="+mj-lt"/>
              </a:rPr>
              <a:t> libero.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lorem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commodo</a:t>
            </a:r>
            <a:r>
              <a:rPr lang="en-US" sz="1467" dirty="0">
                <a:latin typeface="+mj-lt"/>
              </a:rPr>
              <a:t> vitae ex at, pharetra convallis </a:t>
            </a:r>
            <a:r>
              <a:rPr lang="en-US" sz="1467" dirty="0" err="1">
                <a:latin typeface="+mj-lt"/>
              </a:rPr>
              <a:t>nunc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vehicula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mauris</a:t>
            </a:r>
            <a:r>
              <a:rPr lang="en-US" sz="1467" dirty="0">
                <a:latin typeface="+mj-lt"/>
              </a:rPr>
              <a:t> ligula. </a:t>
            </a:r>
            <a:r>
              <a:rPr lang="en-US" sz="1467" dirty="0" err="1">
                <a:latin typeface="+mj-lt"/>
              </a:rPr>
              <a:t>Suspendisse</a:t>
            </a:r>
            <a:r>
              <a:rPr lang="en-US" sz="1467" dirty="0">
                <a:latin typeface="+mj-lt"/>
              </a:rPr>
              <a:t> in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congue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odio</a:t>
            </a:r>
            <a:r>
              <a:rPr lang="en-US" sz="1467" dirty="0">
                <a:latin typeface="+mj-lt"/>
              </a:rPr>
              <a:t> pharetra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. Nam </a:t>
            </a:r>
            <a:r>
              <a:rPr lang="en-US" sz="1467" dirty="0" err="1">
                <a:latin typeface="+mj-lt"/>
              </a:rPr>
              <a:t>vel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auctor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justo</a:t>
            </a:r>
            <a:r>
              <a:rPr lang="en-US" sz="1467" dirty="0">
                <a:latin typeface="+mj-lt"/>
              </a:rPr>
              <a:t>, vitae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Duis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sapien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pellentesque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massa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Nulla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feugiat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turpis</a:t>
            </a:r>
            <a:r>
              <a:rPr lang="en-US" sz="1467" dirty="0">
                <a:latin typeface="+mj-lt"/>
              </a:rPr>
              <a:t> et </a:t>
            </a:r>
            <a:r>
              <a:rPr lang="en-US" sz="1467" dirty="0" err="1">
                <a:latin typeface="+mj-lt"/>
              </a:rPr>
              <a:t>posuere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ipsum </a:t>
            </a:r>
            <a:r>
              <a:rPr lang="en-US" sz="1467" dirty="0" err="1">
                <a:latin typeface="+mj-lt"/>
              </a:rPr>
              <a:t>sem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tincidunt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est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ante semper diam. </a:t>
            </a:r>
            <a:r>
              <a:rPr lang="en-US" sz="1467" dirty="0" err="1">
                <a:latin typeface="+mj-lt"/>
              </a:rPr>
              <a:t>Nullam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quis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sem. </a:t>
            </a:r>
            <a:r>
              <a:rPr lang="en-US" sz="1467" dirty="0" err="1">
                <a:latin typeface="+mj-lt"/>
              </a:rPr>
              <a:t>Morbi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iaculis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elit</a:t>
            </a:r>
            <a:r>
              <a:rPr lang="en-US" sz="1467" dirty="0">
                <a:latin typeface="+mj-lt"/>
              </a:rPr>
              <a:t>, non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ac.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ultrices</a:t>
            </a:r>
            <a:r>
              <a:rPr lang="en-US" sz="1467" dirty="0">
                <a:latin typeface="+mj-lt"/>
              </a:rPr>
              <a:t> mi lorem,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6251" y="1439333"/>
            <a:ext cx="11239500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055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AFD64-65E7-4862-92EB-9FBE57D7D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6C2A7-36E1-4BCA-A444-29211F7DE1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7DE0E-C0E9-4205-B257-E58CE8887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B9AE2-372B-464A-B74C-2AF3568E5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DEDF4-AC4B-4901-AF69-73E95BD20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BAEBB-BA0B-468A-9A8C-FABBDED95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68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0F775-A5CB-41AB-9565-1128D66A0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26CCC-AB6A-4734-B721-AB8BF1E65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D4B93-2968-45D6-8150-810A5A164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EAC14-AEE5-4D37-A7B9-8AD855DA2A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CB489E-CD71-43C3-9672-5D7BE9A83D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D34C1-9694-4306-A7E4-EA042CD17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331984-65D9-477F-9CD4-10692B215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475654-B2D0-4761-BA6E-3E9BC640D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0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A7704-6E73-4F56-84B7-7B2E0B52C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394819-CB22-4AD9-8AA3-0E80BBBFD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63FDCE-A572-42A1-A61D-FD2A1B81E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481C5B-65BA-40B3-BC36-06535FC47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72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117DDF-A599-4C1F-9785-35970B9A9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E616F-0C0B-4EEB-9E0E-AF2352C74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A71CA-1F15-45B3-B6FF-237E820C5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5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B239B-D89A-4527-AACE-F02992CE8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DBDEF-BCEA-4A3A-A74B-F520F241D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5BE77-DE24-4F33-B59B-B0F41469D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DA9F91-D69B-414D-9AFA-3D2B9B62E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5E8C2-F5FE-4AC5-A571-6ED89C921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084E9-3161-490E-AAB5-6EFC504CC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4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CC1AF-DB0D-4DC6-A2BD-84D87684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79D706-6AF7-4FE7-B295-25AAB2F2EB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5B175D-5AD9-4F89-8D2F-AF4146963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D4DA1-A8B2-4177-B9C4-CE762BC7A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6C29-6045-4A43-9CAD-839E308AA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FC81A-8484-4E62-B15E-4F40FD62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3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E15574-6906-4889-A015-01A786CBE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ECF8F-8545-4CF9-850D-2313DE7DA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91320-52D9-4F95-8EBC-7B880862E8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F324F-C5C1-4FC1-AD64-7D1CD113A231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8F960-4A43-4940-80E8-DEE868BBD0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7DCDD-9E7B-412B-A99E-0BFDBFB6E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6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9" r:id="rId30"/>
    <p:sldLayoutId id="2147483680" r:id="rId31"/>
    <p:sldLayoutId id="2147483681" r:id="rId32"/>
    <p:sldLayoutId id="2147483682" r:id="rId33"/>
    <p:sldLayoutId id="2147483683" r:id="rId3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3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30D6EB1-B110-4086-B078-B9EC7E752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750" y="0"/>
            <a:ext cx="593725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DEB03ED-39B2-4CD1-BD47-C8114A100203}"/>
              </a:ext>
            </a:extLst>
          </p:cNvPr>
          <p:cNvSpPr/>
          <p:nvPr/>
        </p:nvSpPr>
        <p:spPr>
          <a:xfrm>
            <a:off x="-1645" y="0"/>
            <a:ext cx="6256396" cy="685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917858-04BC-436A-9AFC-6C42C93D9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96" y="5930945"/>
            <a:ext cx="3825913" cy="80822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8E8074E-3F71-428F-B240-2CA782961DCB}"/>
              </a:ext>
            </a:extLst>
          </p:cNvPr>
          <p:cNvSpPr>
            <a:spLocks noGrp="1"/>
          </p:cNvSpPr>
          <p:nvPr/>
        </p:nvSpPr>
        <p:spPr>
          <a:xfrm>
            <a:off x="5911879" y="0"/>
            <a:ext cx="707136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33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17D0D07-E864-418B-9C99-842B9FF9D02C}"/>
              </a:ext>
            </a:extLst>
          </p:cNvPr>
          <p:cNvSpPr txBox="1">
            <a:spLocks/>
          </p:cNvSpPr>
          <p:nvPr/>
        </p:nvSpPr>
        <p:spPr>
          <a:xfrm>
            <a:off x="743953" y="4725731"/>
            <a:ext cx="5754624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33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>
                <a:solidFill>
                  <a:srgbClr val="4645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Сидристый Станислав</a:t>
            </a:r>
            <a:endParaRPr lang="en-US" dirty="0">
              <a:solidFill>
                <a:srgbClr val="464547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0694C37-4112-440B-80E9-7768F3FDB4FC}"/>
              </a:ext>
            </a:extLst>
          </p:cNvPr>
          <p:cNvSpPr txBox="1">
            <a:spLocks/>
          </p:cNvSpPr>
          <p:nvPr/>
        </p:nvSpPr>
        <p:spPr>
          <a:xfrm>
            <a:off x="708621" y="2201261"/>
            <a:ext cx="5754624" cy="189590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err="1">
                <a:solidFill>
                  <a:srgbClr val="4645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IDisposable</a:t>
            </a:r>
            <a:br>
              <a:rPr lang="ru-RU" sz="4400" b="1" dirty="0">
                <a:solidFill>
                  <a:srgbClr val="4645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ru-RU" sz="2200" b="1" dirty="0">
                <a:solidFill>
                  <a:srgbClr val="4645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самый простой казалось бы шаблон</a:t>
            </a:r>
            <a:endParaRPr lang="en-US" sz="2200" b="1" dirty="0">
              <a:solidFill>
                <a:srgbClr val="464547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200" b="1" dirty="0">
                <a:solidFill>
                  <a:srgbClr val="4645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Pt. </a:t>
            </a:r>
            <a:r>
              <a:rPr lang="en-US" sz="2200" b="1">
                <a:solidFill>
                  <a:srgbClr val="4645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 of 2</a:t>
            </a:r>
            <a:endParaRPr lang="en-US" b="1" dirty="0">
              <a:solidFill>
                <a:srgbClr val="464547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736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DFD5F6-3EAE-42EE-BBA4-0791591233E7}"/>
              </a:ext>
            </a:extLst>
          </p:cNvPr>
          <p:cNvSpPr txBox="1"/>
          <p:nvPr/>
        </p:nvSpPr>
        <p:spPr>
          <a:xfrm>
            <a:off x="3680700" y="125375"/>
            <a:ext cx="483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.NET Framework: </a:t>
            </a:r>
            <a:r>
              <a:rPr lang="en-US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https://goo.gl/gGv773</a:t>
            </a:r>
            <a:r>
              <a:rPr lang="en-US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endParaRPr lang="ru-RU" dirty="0">
              <a:solidFill>
                <a:srgbClr val="0070C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pic>
        <p:nvPicPr>
          <p:cNvPr id="7" name="Рисунок 1">
            <a:extLst>
              <a:ext uri="{FF2B5EF4-FFF2-40B4-BE49-F238E27FC236}">
                <a16:creationId xmlns:a16="http://schemas.microsoft.com/office/drawing/2014/main" id="{CEC63436-DE0C-45D0-BF18-21177EED4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596" y="1009157"/>
            <a:ext cx="6956808" cy="4702131"/>
          </a:xfrm>
          <a:prstGeom prst="rect">
            <a:avLst/>
          </a:prstGeom>
        </p:spPr>
      </p:pic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431B8CF-09E3-4C18-83D1-792DA00472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315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C7388F-4DA5-4D12-AF58-33F7A01ED12D}"/>
              </a:ext>
            </a:extLst>
          </p:cNvPr>
          <p:cNvSpPr txBox="1"/>
          <p:nvPr/>
        </p:nvSpPr>
        <p:spPr>
          <a:xfrm>
            <a:off x="0" y="3013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+mj-lt"/>
              </a:rPr>
              <a:t>Пройдемся по шаблонам</a:t>
            </a:r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C9E5CF5-C5A7-4726-B0FA-F51D8767D7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460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142522A-9311-4CAA-B569-0123A62F8E39}"/>
              </a:ext>
            </a:extLst>
          </p:cNvPr>
          <p:cNvSpPr/>
          <p:nvPr/>
        </p:nvSpPr>
        <p:spPr>
          <a:xfrm>
            <a:off x="9732397" y="1542553"/>
            <a:ext cx="2154803" cy="3919993"/>
          </a:xfrm>
          <a:prstGeom prst="round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3C3EDE-18A2-4819-8C5E-27CDC5CF066D}"/>
              </a:ext>
            </a:extLst>
          </p:cNvPr>
          <p:cNvSpPr txBox="1"/>
          <p:nvPr/>
        </p:nvSpPr>
        <p:spPr>
          <a:xfrm>
            <a:off x="1629104" y="140837"/>
            <a:ext cx="8954814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</a:rPr>
              <a:t>ResourceHolderWithCheck</a:t>
            </a:r>
            <a:r>
              <a:rPr lang="en-US" sz="1400" dirty="0">
                <a:latin typeface="Consolas" panose="020B0609020204030204" pitchFamily="49" charset="0"/>
              </a:rPr>
              <a:t> : </a:t>
            </a:r>
            <a:r>
              <a:rPr lang="en-US" sz="1400" dirty="0" err="1">
                <a:latin typeface="Consolas" panose="020B0609020204030204" pitchFamily="49" charset="0"/>
              </a:rPr>
              <a:t>IDisposable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ru-RU" sz="14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private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readonly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DisposableResource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_</a:t>
            </a:r>
            <a:r>
              <a:rPr lang="en-US" sz="1400" b="1" dirty="0" err="1">
                <a:latin typeface="Consolas" panose="020B0609020204030204" pitchFamily="49" charset="0"/>
              </a:rPr>
              <a:t>anotherResource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DisposableResource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private bool </a:t>
            </a:r>
            <a:r>
              <a:rPr lang="en-US" sz="1400" b="1" dirty="0">
                <a:latin typeface="Consolas" panose="020B0609020204030204" pitchFamily="49" charset="0"/>
              </a:rPr>
              <a:t>_disposed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endParaRPr lang="ru-RU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public void </a:t>
            </a:r>
            <a:r>
              <a:rPr lang="en-US" sz="1400" dirty="0" err="1">
                <a:latin typeface="Consolas" panose="020B0609020204030204" pitchFamily="49" charset="0"/>
              </a:rPr>
              <a:t>DoSometh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  <a:p>
            <a:r>
              <a:rPr lang="ru-RU" sz="140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</a:rPr>
              <a:t>CheckDisposed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r>
              <a:rPr lang="ru-RU" sz="1400" dirty="0">
                <a:latin typeface="Consolas" panose="020B0609020204030204" pitchFamily="49" charset="0"/>
              </a:rPr>
              <a:t>            </a:t>
            </a:r>
          </a:p>
          <a:p>
            <a:r>
              <a:rPr lang="ru-RU" sz="1400" dirty="0">
                <a:latin typeface="Consolas" panose="020B0609020204030204" pitchFamily="49" charset="0"/>
              </a:rPr>
              <a:t>            //...</a:t>
            </a:r>
          </a:p>
          <a:p>
            <a:r>
              <a:rPr lang="ru-RU" sz="1400" dirty="0">
                <a:latin typeface="Consolas" panose="020B0609020204030204" pitchFamily="49" charset="0"/>
              </a:rPr>
              <a:t>        }</a:t>
            </a:r>
          </a:p>
          <a:p>
            <a:endParaRPr lang="ru-RU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public void </a:t>
            </a:r>
            <a:r>
              <a:rPr lang="en-US" sz="1400" dirty="0">
                <a:latin typeface="Consolas" panose="020B0609020204030204" pitchFamily="49" charset="0"/>
              </a:rPr>
              <a:t>Dispose()</a:t>
            </a:r>
          </a:p>
          <a:p>
            <a:r>
              <a:rPr lang="ru-RU" sz="140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if (</a:t>
            </a:r>
            <a:r>
              <a:rPr lang="en-US" sz="1400" b="1" dirty="0">
                <a:latin typeface="Consolas" panose="020B0609020204030204" pitchFamily="49" charset="0"/>
              </a:rPr>
              <a:t>_disposed</a:t>
            </a:r>
            <a:r>
              <a:rPr lang="en-US" sz="1400" dirty="0">
                <a:latin typeface="Consolas" panose="020B0609020204030204" pitchFamily="49" charset="0"/>
              </a:rPr>
              <a:t>) return;</a:t>
            </a:r>
          </a:p>
          <a:p>
            <a:endParaRPr lang="ru-RU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b="1" dirty="0">
                <a:latin typeface="Consolas" panose="020B0609020204030204" pitchFamily="49" charset="0"/>
              </a:rPr>
              <a:t>_</a:t>
            </a:r>
            <a:r>
              <a:rPr lang="en-US" sz="1400" b="1" dirty="0" err="1">
                <a:latin typeface="Consolas" panose="020B0609020204030204" pitchFamily="49" charset="0"/>
              </a:rPr>
              <a:t>anotherResource</a:t>
            </a:r>
            <a:r>
              <a:rPr lang="en-US" sz="1400" dirty="0" err="1">
                <a:latin typeface="Consolas" panose="020B0609020204030204" pitchFamily="49" charset="0"/>
              </a:rPr>
              <a:t>.Dispose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b="1" dirty="0">
                <a:latin typeface="Consolas" panose="020B0609020204030204" pitchFamily="49" charset="0"/>
              </a:rPr>
              <a:t>_disposed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ru-RU" sz="1400" dirty="0">
                <a:latin typeface="Consolas" panose="020B0609020204030204" pitchFamily="49" charset="0"/>
              </a:rPr>
              <a:t>        }</a:t>
            </a:r>
          </a:p>
          <a:p>
            <a:endParaRPr lang="ru-RU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[</a:t>
            </a:r>
            <a:r>
              <a:rPr lang="en-US" sz="1400" dirty="0" err="1">
                <a:latin typeface="Consolas" panose="020B0609020204030204" pitchFamily="49" charset="0"/>
              </a:rPr>
              <a:t>MethodImpl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MethodImplOptions.AggressiveInlining</a:t>
            </a:r>
            <a:r>
              <a:rPr lang="en-US" sz="1400" dirty="0">
                <a:latin typeface="Consolas" panose="020B0609020204030204" pitchFamily="49" charset="0"/>
              </a:rPr>
              <a:t>)]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private void </a:t>
            </a:r>
            <a:r>
              <a:rPr lang="en-US" sz="1400" dirty="0" err="1">
                <a:latin typeface="Consolas" panose="020B0609020204030204" pitchFamily="49" charset="0"/>
              </a:rPr>
              <a:t>CheckDisposed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  <a:p>
            <a:r>
              <a:rPr lang="ru-RU" sz="140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if (</a:t>
            </a:r>
            <a:r>
              <a:rPr lang="en-US" sz="1400" b="1" dirty="0">
                <a:latin typeface="Consolas" panose="020B0609020204030204" pitchFamily="49" charset="0"/>
              </a:rPr>
              <a:t>_disposed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r>
              <a:rPr lang="ru-RU" sz="140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throw new </a:t>
            </a:r>
            <a:r>
              <a:rPr lang="en-US" sz="1400" dirty="0" err="1">
                <a:latin typeface="Consolas" panose="020B0609020204030204" pitchFamily="49" charset="0"/>
              </a:rPr>
              <a:t>ObjectDisposedException</a:t>
            </a:r>
            <a:r>
              <a:rPr lang="en-US" sz="1400" dirty="0">
                <a:latin typeface="Consolas" panose="020B0609020204030204" pitchFamily="49" charset="0"/>
              </a:rPr>
              <a:t>("Error");</a:t>
            </a:r>
          </a:p>
          <a:p>
            <a:r>
              <a:rPr lang="ru-RU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ru-RU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ru-RU" sz="1400" dirty="0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3D5E7B-37E6-47BF-8BAC-F22768BE06DB}"/>
              </a:ext>
            </a:extLst>
          </p:cNvPr>
          <p:cNvSpPr txBox="1"/>
          <p:nvPr/>
        </p:nvSpPr>
        <p:spPr>
          <a:xfrm>
            <a:off x="9866578" y="1805015"/>
            <a:ext cx="21548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Managed:</a:t>
            </a:r>
          </a:p>
          <a:p>
            <a:endParaRPr lang="en-US" sz="1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Dispose()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CheckDisposed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2094761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B06442B-6FC3-446D-961D-34D4709A91AB}"/>
              </a:ext>
            </a:extLst>
          </p:cNvPr>
          <p:cNvSpPr/>
          <p:nvPr/>
        </p:nvSpPr>
        <p:spPr>
          <a:xfrm>
            <a:off x="9732397" y="1542553"/>
            <a:ext cx="2154803" cy="3919993"/>
          </a:xfrm>
          <a:prstGeom prst="round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D615BD-593C-49E2-86E1-4FB6DF372320}"/>
              </a:ext>
            </a:extLst>
          </p:cNvPr>
          <p:cNvSpPr txBox="1"/>
          <p:nvPr/>
        </p:nvSpPr>
        <p:spPr>
          <a:xfrm>
            <a:off x="9866578" y="1805015"/>
            <a:ext cx="21548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Managed:</a:t>
            </a:r>
          </a:p>
          <a:p>
            <a:endParaRPr lang="en-US" sz="1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Dispose()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CheckDisposed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7B60C5-D07F-4C31-B657-122A35ECF950}"/>
              </a:ext>
            </a:extLst>
          </p:cNvPr>
          <p:cNvSpPr txBox="1"/>
          <p:nvPr/>
        </p:nvSpPr>
        <p:spPr>
          <a:xfrm>
            <a:off x="1303776" y="94654"/>
            <a:ext cx="8954814" cy="6332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ru-RU" sz="1400" dirty="0">
                <a:latin typeface="Consolas" panose="020B0609020204030204" pitchFamily="49" charset="0"/>
              </a:rPr>
              <a:t>   </a:t>
            </a:r>
            <a:r>
              <a:rPr lang="en-US" sz="135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public class </a:t>
            </a:r>
            <a:r>
              <a:rPr lang="en-US" sz="1350" dirty="0" err="1">
                <a:latin typeface="Consolas" panose="020B0609020204030204" pitchFamily="49" charset="0"/>
              </a:rPr>
              <a:t>FileWrapper</a:t>
            </a:r>
            <a:r>
              <a:rPr lang="en-US" sz="1350" dirty="0">
                <a:latin typeface="Consolas" panose="020B0609020204030204" pitchFamily="49" charset="0"/>
              </a:rPr>
              <a:t> : </a:t>
            </a:r>
            <a:r>
              <a:rPr lang="en-US" sz="1350" dirty="0" err="1">
                <a:latin typeface="Consolas" panose="020B0609020204030204" pitchFamily="49" charset="0"/>
              </a:rPr>
              <a:t>IDisposable</a:t>
            </a:r>
            <a:endParaRPr lang="en-US" sz="1350" dirty="0">
              <a:latin typeface="Consolas" panose="020B0609020204030204" pitchFamily="49" charset="0"/>
            </a:endParaRPr>
          </a:p>
          <a:p>
            <a:r>
              <a:rPr lang="en-US" sz="13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350" dirty="0">
                <a:latin typeface="Consolas" panose="020B0609020204030204" pitchFamily="49" charset="0"/>
              </a:rPr>
              <a:t>        </a:t>
            </a:r>
            <a:r>
              <a:rPr lang="en-US" sz="1350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readonly</a:t>
            </a:r>
            <a:r>
              <a:rPr lang="en-US" sz="135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350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IntPtr</a:t>
            </a:r>
            <a:r>
              <a:rPr lang="en-US" sz="135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350" dirty="0">
                <a:latin typeface="Consolas" panose="020B0609020204030204" pitchFamily="49" charset="0"/>
              </a:rPr>
              <a:t>_handle;</a:t>
            </a:r>
          </a:p>
          <a:p>
            <a:r>
              <a:rPr lang="en-US" sz="135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    private bool </a:t>
            </a:r>
            <a:r>
              <a:rPr lang="en-US" sz="1350" b="1" dirty="0">
                <a:latin typeface="Consolas" panose="020B0609020204030204" pitchFamily="49" charset="0"/>
              </a:rPr>
              <a:t>_disposed</a:t>
            </a:r>
            <a:r>
              <a:rPr lang="en-US" sz="1350" dirty="0">
                <a:latin typeface="Consolas" panose="020B0609020204030204" pitchFamily="49" charset="0"/>
              </a:rPr>
              <a:t>;</a:t>
            </a:r>
          </a:p>
          <a:p>
            <a:endParaRPr lang="en-US" sz="1350" dirty="0">
              <a:latin typeface="Consolas" panose="020B0609020204030204" pitchFamily="49" charset="0"/>
            </a:endParaRPr>
          </a:p>
          <a:p>
            <a:r>
              <a:rPr lang="en-US" sz="1350" dirty="0">
                <a:latin typeface="Consolas" panose="020B0609020204030204" pitchFamily="49" charset="0"/>
              </a:rPr>
              <a:t>        </a:t>
            </a:r>
            <a:r>
              <a:rPr lang="en-US" sz="135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en-US" sz="1350" dirty="0">
                <a:latin typeface="Consolas" panose="020B0609020204030204" pitchFamily="49" charset="0"/>
              </a:rPr>
              <a:t> </a:t>
            </a:r>
            <a:r>
              <a:rPr lang="en-US" sz="1350" dirty="0" err="1">
                <a:latin typeface="Consolas" panose="020B0609020204030204" pitchFamily="49" charset="0"/>
              </a:rPr>
              <a:t>FileWrapper</a:t>
            </a:r>
            <a:r>
              <a:rPr lang="en-US" sz="1350" dirty="0">
                <a:latin typeface="Consolas" panose="020B0609020204030204" pitchFamily="49" charset="0"/>
              </a:rPr>
              <a:t>(</a:t>
            </a:r>
            <a:r>
              <a:rPr lang="en-US" sz="135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string </a:t>
            </a:r>
            <a:r>
              <a:rPr lang="en-US" sz="1350" dirty="0">
                <a:latin typeface="Consolas" panose="020B0609020204030204" pitchFamily="49" charset="0"/>
              </a:rPr>
              <a:t>name)</a:t>
            </a:r>
          </a:p>
          <a:p>
            <a:r>
              <a:rPr lang="en-US" sz="135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350" dirty="0">
                <a:latin typeface="Consolas" panose="020B0609020204030204" pitchFamily="49" charset="0"/>
              </a:rPr>
              <a:t>            _handle = </a:t>
            </a:r>
            <a:r>
              <a:rPr lang="en-US" sz="1350" dirty="0" err="1">
                <a:latin typeface="Consolas" panose="020B0609020204030204" pitchFamily="49" charset="0"/>
              </a:rPr>
              <a:t>CreateFile</a:t>
            </a:r>
            <a:r>
              <a:rPr lang="en-US" sz="1350" dirty="0">
                <a:latin typeface="Consolas" panose="020B0609020204030204" pitchFamily="49" charset="0"/>
              </a:rPr>
              <a:t>(name, 0, 0, </a:t>
            </a:r>
            <a:r>
              <a:rPr lang="en-US" sz="1350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IntPtr</a:t>
            </a:r>
            <a:r>
              <a:rPr lang="en-US" sz="1350" dirty="0" err="1">
                <a:latin typeface="Consolas" panose="020B0609020204030204" pitchFamily="49" charset="0"/>
              </a:rPr>
              <a:t>.Zero</a:t>
            </a:r>
            <a:r>
              <a:rPr lang="en-US" sz="1350" dirty="0">
                <a:latin typeface="Consolas" panose="020B0609020204030204" pitchFamily="49" charset="0"/>
              </a:rPr>
              <a:t>, 0, 0, </a:t>
            </a:r>
            <a:r>
              <a:rPr lang="en-US" sz="1350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IntPtr</a:t>
            </a:r>
            <a:r>
              <a:rPr lang="en-US" sz="1350" dirty="0" err="1">
                <a:latin typeface="Consolas" panose="020B0609020204030204" pitchFamily="49" charset="0"/>
              </a:rPr>
              <a:t>.Zero</a:t>
            </a:r>
            <a:r>
              <a:rPr lang="en-US" sz="13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350" dirty="0">
                <a:latin typeface="Consolas" panose="020B0609020204030204" pitchFamily="49" charset="0"/>
              </a:rPr>
              <a:t>        }</a:t>
            </a:r>
          </a:p>
          <a:p>
            <a:endParaRPr lang="en-US" sz="1350" dirty="0">
              <a:latin typeface="Consolas" panose="020B0609020204030204" pitchFamily="49" charset="0"/>
            </a:endParaRPr>
          </a:p>
          <a:p>
            <a:r>
              <a:rPr lang="en-US" sz="1350" dirty="0">
                <a:latin typeface="Consolas" panose="020B0609020204030204" pitchFamily="49" charset="0"/>
              </a:rPr>
              <a:t>        </a:t>
            </a:r>
            <a:r>
              <a:rPr lang="en-US" sz="135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public void </a:t>
            </a:r>
            <a:r>
              <a:rPr lang="en-US" sz="1350" dirty="0">
                <a:latin typeface="Consolas" panose="020B0609020204030204" pitchFamily="49" charset="0"/>
              </a:rPr>
              <a:t>Dispose()</a:t>
            </a:r>
          </a:p>
          <a:p>
            <a:r>
              <a:rPr lang="en-US" sz="135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350" dirty="0">
                <a:latin typeface="Consolas" panose="020B0609020204030204" pitchFamily="49" charset="0"/>
              </a:rPr>
              <a:t>            </a:t>
            </a:r>
            <a:r>
              <a:rPr lang="en-US" sz="1350" dirty="0" err="1">
                <a:latin typeface="Consolas" panose="020B0609020204030204" pitchFamily="49" charset="0"/>
              </a:rPr>
              <a:t>CloseHandle</a:t>
            </a:r>
            <a:r>
              <a:rPr lang="en-US" sz="1350" dirty="0">
                <a:latin typeface="Consolas" panose="020B0609020204030204" pitchFamily="49" charset="0"/>
              </a:rPr>
              <a:t>(_handle);</a:t>
            </a:r>
          </a:p>
          <a:p>
            <a:r>
              <a:rPr lang="en-US" sz="1350" dirty="0">
                <a:latin typeface="Consolas" panose="020B0609020204030204" pitchFamily="49" charset="0"/>
              </a:rPr>
              <a:t>        }</a:t>
            </a:r>
          </a:p>
          <a:p>
            <a:endParaRPr lang="en-US" sz="1350" dirty="0">
              <a:latin typeface="Consolas" panose="020B0609020204030204" pitchFamily="49" charset="0"/>
            </a:endParaRPr>
          </a:p>
          <a:p>
            <a:r>
              <a:rPr lang="en-US" sz="1350" dirty="0">
                <a:latin typeface="Consolas" panose="020B0609020204030204" pitchFamily="49" charset="0"/>
              </a:rPr>
              <a:t>        [</a:t>
            </a:r>
            <a:r>
              <a:rPr lang="en-US" sz="1350" dirty="0" err="1">
                <a:latin typeface="Consolas" panose="020B0609020204030204" pitchFamily="49" charset="0"/>
              </a:rPr>
              <a:t>MethodImpl</a:t>
            </a:r>
            <a:r>
              <a:rPr lang="en-US" sz="1350" dirty="0">
                <a:latin typeface="Consolas" panose="020B0609020204030204" pitchFamily="49" charset="0"/>
              </a:rPr>
              <a:t>(</a:t>
            </a:r>
            <a:r>
              <a:rPr lang="en-US" sz="1350" dirty="0" err="1">
                <a:latin typeface="Consolas" panose="020B0609020204030204" pitchFamily="49" charset="0"/>
              </a:rPr>
              <a:t>MethodImplOptions.AggressiveInlining</a:t>
            </a:r>
            <a:r>
              <a:rPr lang="en-US" sz="1350" dirty="0">
                <a:latin typeface="Consolas" panose="020B0609020204030204" pitchFamily="49" charset="0"/>
              </a:rPr>
              <a:t>)]</a:t>
            </a:r>
          </a:p>
          <a:p>
            <a:r>
              <a:rPr lang="en-US" sz="1350" dirty="0">
                <a:latin typeface="Consolas" panose="020B0609020204030204" pitchFamily="49" charset="0"/>
              </a:rPr>
              <a:t>        </a:t>
            </a:r>
            <a:r>
              <a:rPr lang="en-US" sz="135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private void </a:t>
            </a:r>
            <a:r>
              <a:rPr lang="en-US" sz="1350" dirty="0" err="1">
                <a:latin typeface="Consolas" panose="020B0609020204030204" pitchFamily="49" charset="0"/>
              </a:rPr>
              <a:t>CheckDisposed</a:t>
            </a:r>
            <a:r>
              <a:rPr lang="en-US" sz="1350" dirty="0">
                <a:latin typeface="Consolas" panose="020B0609020204030204" pitchFamily="49" charset="0"/>
              </a:rPr>
              <a:t>()</a:t>
            </a:r>
          </a:p>
          <a:p>
            <a:r>
              <a:rPr lang="ru-RU" sz="135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350" dirty="0">
                <a:latin typeface="Consolas" panose="020B0609020204030204" pitchFamily="49" charset="0"/>
              </a:rPr>
              <a:t>            if (</a:t>
            </a:r>
            <a:r>
              <a:rPr lang="en-US" sz="1350" b="1" dirty="0">
                <a:latin typeface="Consolas" panose="020B0609020204030204" pitchFamily="49" charset="0"/>
              </a:rPr>
              <a:t>_disposed</a:t>
            </a:r>
            <a:r>
              <a:rPr lang="en-US" sz="1350" dirty="0">
                <a:latin typeface="Consolas" panose="020B0609020204030204" pitchFamily="49" charset="0"/>
              </a:rPr>
              <a:t>)</a:t>
            </a:r>
          </a:p>
          <a:p>
            <a:r>
              <a:rPr lang="ru-RU" sz="135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350" dirty="0">
                <a:latin typeface="Consolas" panose="020B0609020204030204" pitchFamily="49" charset="0"/>
              </a:rPr>
              <a:t>                </a:t>
            </a:r>
            <a:r>
              <a:rPr lang="en-US" sz="135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throw new </a:t>
            </a:r>
            <a:r>
              <a:rPr lang="en-US" sz="1350" dirty="0" err="1">
                <a:latin typeface="Consolas" panose="020B0609020204030204" pitchFamily="49" charset="0"/>
              </a:rPr>
              <a:t>ObjectDisposedException</a:t>
            </a:r>
            <a:r>
              <a:rPr lang="en-US" sz="1350" dirty="0">
                <a:latin typeface="Consolas" panose="020B0609020204030204" pitchFamily="49" charset="0"/>
              </a:rPr>
              <a:t>("Error");</a:t>
            </a:r>
          </a:p>
          <a:p>
            <a:r>
              <a:rPr lang="ru-RU" sz="1350" dirty="0">
                <a:latin typeface="Consolas" panose="020B0609020204030204" pitchFamily="49" charset="0"/>
              </a:rPr>
              <a:t>            }</a:t>
            </a:r>
          </a:p>
          <a:p>
            <a:r>
              <a:rPr lang="ru-RU" sz="1350" dirty="0">
                <a:latin typeface="Consolas" panose="020B0609020204030204" pitchFamily="49" charset="0"/>
              </a:rPr>
              <a:t>        }</a:t>
            </a:r>
          </a:p>
          <a:p>
            <a:endParaRPr lang="en-US" sz="1350" dirty="0">
              <a:latin typeface="Consolas" panose="020B0609020204030204" pitchFamily="49" charset="0"/>
            </a:endParaRPr>
          </a:p>
          <a:p>
            <a:r>
              <a:rPr lang="en-US" sz="1350" dirty="0">
                <a:latin typeface="Consolas" panose="020B0609020204030204" pitchFamily="49" charset="0"/>
              </a:rPr>
              <a:t>        </a:t>
            </a:r>
            <a:r>
              <a:rPr lang="en-US" sz="1350" b="1" dirty="0">
                <a:latin typeface="Consolas" panose="020B0609020204030204" pitchFamily="49" charset="0"/>
              </a:rPr>
              <a:t>[</a:t>
            </a:r>
            <a:r>
              <a:rPr lang="en-US" sz="1350" dirty="0" err="1">
                <a:latin typeface="Consolas" panose="020B0609020204030204" pitchFamily="49" charset="0"/>
              </a:rPr>
              <a:t>DllImport</a:t>
            </a:r>
            <a:r>
              <a:rPr lang="en-US" sz="1350" dirty="0">
                <a:latin typeface="Consolas" panose="020B0609020204030204" pitchFamily="49" charset="0"/>
              </a:rPr>
              <a:t>(</a:t>
            </a:r>
            <a:r>
              <a:rPr lang="en-US" sz="135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"kernel32.dll"</a:t>
            </a:r>
            <a:r>
              <a:rPr lang="en-US" sz="1350" dirty="0">
                <a:latin typeface="Consolas" panose="020B0609020204030204" pitchFamily="49" charset="0"/>
              </a:rPr>
              <a:t>, </a:t>
            </a:r>
            <a:r>
              <a:rPr lang="en-US" sz="1350" dirty="0" err="1">
                <a:latin typeface="Consolas" panose="020B0609020204030204" pitchFamily="49" charset="0"/>
              </a:rPr>
              <a:t>EntryPoint</a:t>
            </a:r>
            <a:r>
              <a:rPr lang="en-US" sz="1350" dirty="0">
                <a:latin typeface="Consolas" panose="020B0609020204030204" pitchFamily="49" charset="0"/>
              </a:rPr>
              <a:t> = "</a:t>
            </a:r>
            <a:r>
              <a:rPr lang="en-US" sz="1350" dirty="0" err="1">
                <a:latin typeface="Consolas" panose="020B0609020204030204" pitchFamily="49" charset="0"/>
              </a:rPr>
              <a:t>CreateFile</a:t>
            </a:r>
            <a:r>
              <a:rPr lang="en-US" sz="1350" dirty="0">
                <a:latin typeface="Consolas" panose="020B0609020204030204" pitchFamily="49" charset="0"/>
              </a:rPr>
              <a:t>", </a:t>
            </a:r>
            <a:r>
              <a:rPr lang="en-US" sz="1350" dirty="0" err="1">
                <a:latin typeface="Consolas" panose="020B0609020204030204" pitchFamily="49" charset="0"/>
              </a:rPr>
              <a:t>SetLastError</a:t>
            </a:r>
            <a:r>
              <a:rPr lang="en-US" sz="1350" dirty="0">
                <a:latin typeface="Consolas" panose="020B0609020204030204" pitchFamily="49" charset="0"/>
              </a:rPr>
              <a:t> = true)</a:t>
            </a:r>
            <a:r>
              <a:rPr lang="en-US" sz="1350" b="1" dirty="0">
                <a:latin typeface="Consolas" panose="020B0609020204030204" pitchFamily="49" charset="0"/>
              </a:rPr>
              <a:t>]</a:t>
            </a:r>
          </a:p>
          <a:p>
            <a:r>
              <a:rPr lang="en-US" sz="1350" dirty="0">
                <a:latin typeface="Consolas" panose="020B0609020204030204" pitchFamily="49" charset="0"/>
              </a:rPr>
              <a:t>        </a:t>
            </a:r>
            <a:r>
              <a:rPr lang="en-US" sz="135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private static extern </a:t>
            </a:r>
            <a:r>
              <a:rPr lang="en-US" sz="1350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IntPtr</a:t>
            </a:r>
            <a:r>
              <a:rPr lang="en-US" sz="135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350" dirty="0" err="1">
                <a:latin typeface="Consolas" panose="020B0609020204030204" pitchFamily="49" charset="0"/>
              </a:rPr>
              <a:t>CreateFile</a:t>
            </a:r>
            <a:r>
              <a:rPr lang="en-US" sz="1350" dirty="0">
                <a:latin typeface="Consolas" panose="020B0609020204030204" pitchFamily="49" charset="0"/>
              </a:rPr>
              <a:t>(</a:t>
            </a:r>
            <a:r>
              <a:rPr lang="en-US" sz="135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String </a:t>
            </a:r>
            <a:r>
              <a:rPr lang="en-US" sz="1350" dirty="0" err="1">
                <a:latin typeface="Consolas" panose="020B0609020204030204" pitchFamily="49" charset="0"/>
              </a:rPr>
              <a:t>lpFileName</a:t>
            </a:r>
            <a:r>
              <a:rPr lang="en-US" sz="1350" dirty="0">
                <a:latin typeface="Consolas" panose="020B0609020204030204" pitchFamily="49" charset="0"/>
              </a:rPr>
              <a:t>, ..., </a:t>
            </a:r>
            <a:r>
              <a:rPr lang="en-US" sz="1350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IntPtr</a:t>
            </a:r>
            <a:r>
              <a:rPr lang="en-US" sz="135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350" dirty="0" err="1">
                <a:latin typeface="Consolas" panose="020B0609020204030204" pitchFamily="49" charset="0"/>
              </a:rPr>
              <a:t>hTmpFile</a:t>
            </a:r>
            <a:r>
              <a:rPr lang="en-US" sz="1350" dirty="0">
                <a:latin typeface="Consolas" panose="020B0609020204030204" pitchFamily="49" charset="0"/>
              </a:rPr>
              <a:t>);</a:t>
            </a:r>
          </a:p>
          <a:p>
            <a:endParaRPr lang="en-US" sz="1350" dirty="0">
              <a:latin typeface="Consolas" panose="020B0609020204030204" pitchFamily="49" charset="0"/>
            </a:endParaRPr>
          </a:p>
          <a:p>
            <a:r>
              <a:rPr lang="en-US" sz="1350" dirty="0">
                <a:latin typeface="Consolas" panose="020B0609020204030204" pitchFamily="49" charset="0"/>
              </a:rPr>
              <a:t>        </a:t>
            </a:r>
            <a:r>
              <a:rPr lang="en-US" sz="1350" b="1" dirty="0">
                <a:latin typeface="Consolas" panose="020B0609020204030204" pitchFamily="49" charset="0"/>
              </a:rPr>
              <a:t>[</a:t>
            </a:r>
            <a:r>
              <a:rPr lang="en-US" sz="1350" dirty="0" err="1">
                <a:latin typeface="Consolas" panose="020B0609020204030204" pitchFamily="49" charset="0"/>
              </a:rPr>
              <a:t>DllImport</a:t>
            </a:r>
            <a:r>
              <a:rPr lang="en-US" sz="1350" dirty="0">
                <a:latin typeface="Consolas" panose="020B0609020204030204" pitchFamily="49" charset="0"/>
              </a:rPr>
              <a:t>(</a:t>
            </a:r>
            <a:r>
              <a:rPr lang="en-US" sz="135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"kernel32.dll"</a:t>
            </a:r>
            <a:r>
              <a:rPr lang="en-US" sz="1350" dirty="0">
                <a:latin typeface="Consolas" panose="020B0609020204030204" pitchFamily="49" charset="0"/>
              </a:rPr>
              <a:t>, </a:t>
            </a:r>
            <a:r>
              <a:rPr lang="en-US" sz="1350" dirty="0" err="1">
                <a:latin typeface="Consolas" panose="020B0609020204030204" pitchFamily="49" charset="0"/>
              </a:rPr>
              <a:t>SetLastError</a:t>
            </a:r>
            <a:r>
              <a:rPr lang="en-US" sz="1350" dirty="0">
                <a:latin typeface="Consolas" panose="020B0609020204030204" pitchFamily="49" charset="0"/>
              </a:rPr>
              <a:t> = </a:t>
            </a:r>
            <a:r>
              <a:rPr lang="en-US" sz="135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en-US" sz="1350" dirty="0">
                <a:latin typeface="Consolas" panose="020B0609020204030204" pitchFamily="49" charset="0"/>
              </a:rPr>
              <a:t>)</a:t>
            </a:r>
            <a:r>
              <a:rPr lang="en-US" sz="1350" b="1" dirty="0">
                <a:latin typeface="Consolas" panose="020B0609020204030204" pitchFamily="49" charset="0"/>
              </a:rPr>
              <a:t>]</a:t>
            </a:r>
          </a:p>
          <a:p>
            <a:r>
              <a:rPr lang="en-US" sz="1350" dirty="0">
                <a:latin typeface="Consolas" panose="020B0609020204030204" pitchFamily="49" charset="0"/>
              </a:rPr>
              <a:t>        </a:t>
            </a:r>
            <a:r>
              <a:rPr lang="en-US" sz="135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private static extern bool</a:t>
            </a:r>
            <a:r>
              <a:rPr lang="en-US" sz="1350" dirty="0">
                <a:latin typeface="Consolas" panose="020B0609020204030204" pitchFamily="49" charset="0"/>
              </a:rPr>
              <a:t> </a:t>
            </a:r>
            <a:r>
              <a:rPr lang="en-US" sz="1350" dirty="0" err="1">
                <a:latin typeface="Consolas" panose="020B0609020204030204" pitchFamily="49" charset="0"/>
              </a:rPr>
              <a:t>CloseHandle</a:t>
            </a:r>
            <a:r>
              <a:rPr lang="en-US" sz="1350" dirty="0">
                <a:latin typeface="Consolas" panose="020B0609020204030204" pitchFamily="49" charset="0"/>
              </a:rPr>
              <a:t>(</a:t>
            </a:r>
            <a:r>
              <a:rPr lang="en-US" sz="1350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IntPtr</a:t>
            </a:r>
            <a:r>
              <a:rPr lang="en-US" sz="135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350" dirty="0" err="1">
                <a:latin typeface="Consolas" panose="020B0609020204030204" pitchFamily="49" charset="0"/>
              </a:rPr>
              <a:t>hObject</a:t>
            </a:r>
            <a:r>
              <a:rPr lang="en-US" sz="13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350" dirty="0">
                <a:latin typeface="Consolas" panose="020B0609020204030204" pitchFamily="49" charset="0"/>
              </a:rPr>
              <a:t>    }</a:t>
            </a:r>
            <a:endParaRPr lang="ru-RU" sz="13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340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3A5F6-4FCA-4421-AE07-F0B5A388ED9D}"/>
              </a:ext>
            </a:extLst>
          </p:cNvPr>
          <p:cNvSpPr txBox="1"/>
          <p:nvPr/>
        </p:nvSpPr>
        <p:spPr>
          <a:xfrm>
            <a:off x="1637730" y="111545"/>
            <a:ext cx="8954814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US" sz="900" dirty="0" err="1">
                <a:latin typeface="Consolas" panose="020B0609020204030204" pitchFamily="49" charset="0"/>
              </a:rPr>
              <a:t>FileWrapperWithFinalizer</a:t>
            </a:r>
            <a:r>
              <a:rPr lang="en-US" sz="900" dirty="0">
                <a:latin typeface="Consolas" panose="020B0609020204030204" pitchFamily="49" charset="0"/>
              </a:rPr>
              <a:t> : </a:t>
            </a:r>
            <a:r>
              <a:rPr lang="en-US" sz="900" dirty="0" err="1">
                <a:latin typeface="Consolas" panose="020B0609020204030204" pitchFamily="49" charset="0"/>
              </a:rPr>
              <a:t>IDisposable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</a:t>
            </a:r>
            <a:r>
              <a:rPr lang="en-US" sz="9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readonly</a:t>
            </a:r>
            <a:r>
              <a:rPr lang="en-US" sz="9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IntPtr</a:t>
            </a:r>
            <a:r>
              <a:rPr lang="en-US" sz="9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latin typeface="Consolas" panose="020B0609020204030204" pitchFamily="49" charset="0"/>
              </a:rPr>
              <a:t>_handle;</a:t>
            </a:r>
          </a:p>
          <a:p>
            <a:r>
              <a:rPr lang="en-US" sz="9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    private bool </a:t>
            </a:r>
            <a:r>
              <a:rPr lang="en-US" sz="900" b="1" dirty="0">
                <a:latin typeface="Consolas" panose="020B0609020204030204" pitchFamily="49" charset="0"/>
              </a:rPr>
              <a:t>_disposed</a:t>
            </a:r>
            <a:r>
              <a:rPr lang="en-US" sz="900" dirty="0">
                <a:latin typeface="Consolas" panose="020B0609020204030204" pitchFamily="49" charset="0"/>
              </a:rPr>
              <a:t>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</a:t>
            </a:r>
            <a:r>
              <a:rPr lang="en-US" sz="900" b="1" dirty="0">
                <a:solidFill>
                  <a:srgbClr val="2685C9"/>
                </a:solidFill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2685C9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FileWrapperWithFinalizer</a:t>
            </a:r>
            <a:r>
              <a:rPr lang="en-US" sz="900" dirty="0">
                <a:latin typeface="Consolas" panose="020B0609020204030204" pitchFamily="49" charset="0"/>
              </a:rPr>
              <a:t>(string name)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{          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_handle = </a:t>
            </a:r>
            <a:r>
              <a:rPr lang="en-US" sz="900" dirty="0" err="1">
                <a:latin typeface="Consolas" panose="020B0609020204030204" pitchFamily="49" charset="0"/>
              </a:rPr>
              <a:t>CreateFile</a:t>
            </a:r>
            <a:r>
              <a:rPr lang="en-US" sz="900" dirty="0">
                <a:latin typeface="Consolas" panose="020B0609020204030204" pitchFamily="49" charset="0"/>
              </a:rPr>
              <a:t>(name, 0, 0, </a:t>
            </a:r>
            <a:r>
              <a:rPr lang="en-US" sz="900" dirty="0" err="1">
                <a:latin typeface="Consolas" panose="020B0609020204030204" pitchFamily="49" charset="0"/>
              </a:rPr>
              <a:t>IntPtr.Zero</a:t>
            </a:r>
            <a:r>
              <a:rPr lang="en-US" sz="900" dirty="0">
                <a:latin typeface="Consolas" panose="020B0609020204030204" pitchFamily="49" charset="0"/>
              </a:rPr>
              <a:t>, 0, 0, </a:t>
            </a:r>
            <a:r>
              <a:rPr lang="en-US" sz="900" dirty="0" err="1">
                <a:latin typeface="Consolas" panose="020B0609020204030204" pitchFamily="49" charset="0"/>
              </a:rPr>
              <a:t>IntPtr.Zero</a:t>
            </a:r>
            <a:r>
              <a:rPr lang="en-US" sz="9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</a:t>
            </a:r>
            <a:r>
              <a:rPr lang="en-US" sz="900" b="1" dirty="0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en-US" sz="900" dirty="0">
                <a:latin typeface="Consolas" panose="020B0609020204030204" pitchFamily="49" charset="0"/>
              </a:rPr>
              <a:t>Dispose()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</a:t>
            </a:r>
            <a:r>
              <a:rPr lang="en-US" sz="900" dirty="0" err="1">
                <a:latin typeface="Consolas" panose="020B0609020204030204" pitchFamily="49" charset="0"/>
              </a:rPr>
              <a:t>InternalDispose</a:t>
            </a:r>
            <a:r>
              <a:rPr lang="en-US" sz="9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</a:t>
            </a:r>
            <a:r>
              <a:rPr lang="en-US" sz="900" dirty="0" err="1">
                <a:latin typeface="Consolas" panose="020B0609020204030204" pitchFamily="49" charset="0"/>
              </a:rPr>
              <a:t>GC.SuppressFinalize</a:t>
            </a:r>
            <a:r>
              <a:rPr lang="en-US" sz="900" dirty="0">
                <a:latin typeface="Consolas" panose="020B0609020204030204" pitchFamily="49" charset="0"/>
              </a:rPr>
              <a:t>(this);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[</a:t>
            </a:r>
            <a:r>
              <a:rPr lang="en-US" sz="900" dirty="0" err="1">
                <a:latin typeface="Consolas" panose="020B0609020204030204" pitchFamily="49" charset="0"/>
              </a:rPr>
              <a:t>MethodImpl</a:t>
            </a:r>
            <a:r>
              <a:rPr lang="en-US" sz="900" dirty="0">
                <a:latin typeface="Consolas" panose="020B0609020204030204" pitchFamily="49" charset="0"/>
              </a:rPr>
              <a:t>(</a:t>
            </a:r>
            <a:r>
              <a:rPr lang="en-US" sz="900" dirty="0" err="1">
                <a:latin typeface="Consolas" panose="020B0609020204030204" pitchFamily="49" charset="0"/>
              </a:rPr>
              <a:t>MethodImplOptions.AggressiveInlining</a:t>
            </a:r>
            <a:r>
              <a:rPr lang="en-US" sz="900" dirty="0">
                <a:latin typeface="Consolas" panose="020B0609020204030204" pitchFamily="49" charset="0"/>
              </a:rPr>
              <a:t>)]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</a:t>
            </a:r>
            <a:r>
              <a:rPr lang="en-US" sz="9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private void </a:t>
            </a:r>
            <a:r>
              <a:rPr lang="en-US" sz="900" dirty="0" err="1">
                <a:latin typeface="Consolas" panose="020B0609020204030204" pitchFamily="49" charset="0"/>
              </a:rPr>
              <a:t>CheckDisposed</a:t>
            </a:r>
            <a:r>
              <a:rPr lang="en-US" sz="900" dirty="0">
                <a:latin typeface="Consolas" panose="020B0609020204030204" pitchFamily="49" charset="0"/>
              </a:rPr>
              <a:t>()</a:t>
            </a:r>
          </a:p>
          <a:p>
            <a:r>
              <a:rPr lang="ru-RU" sz="90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if (</a:t>
            </a:r>
            <a:r>
              <a:rPr lang="en-US" sz="900" b="1" dirty="0">
                <a:latin typeface="Consolas" panose="020B0609020204030204" pitchFamily="49" charset="0"/>
              </a:rPr>
              <a:t>_disposed</a:t>
            </a:r>
            <a:r>
              <a:rPr lang="en-US" sz="900" dirty="0">
                <a:latin typeface="Consolas" panose="020B0609020204030204" pitchFamily="49" charset="0"/>
              </a:rPr>
              <a:t>)</a:t>
            </a:r>
          </a:p>
          <a:p>
            <a:r>
              <a:rPr lang="ru-RU" sz="90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    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throw new </a:t>
            </a:r>
            <a:r>
              <a:rPr lang="en-US" sz="900" dirty="0" err="1">
                <a:latin typeface="Consolas" panose="020B0609020204030204" pitchFamily="49" charset="0"/>
              </a:rPr>
              <a:t>ObjectDisposedException</a:t>
            </a:r>
            <a:r>
              <a:rPr lang="en-US" sz="900" dirty="0">
                <a:latin typeface="Consolas" panose="020B0609020204030204" pitchFamily="49" charset="0"/>
              </a:rPr>
              <a:t>("Error");</a:t>
            </a:r>
          </a:p>
          <a:p>
            <a:r>
              <a:rPr lang="ru-RU" sz="9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ru-RU" sz="900" dirty="0">
                <a:latin typeface="Consolas" panose="020B0609020204030204" pitchFamily="49" charset="0"/>
              </a:rPr>
              <a:t>        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</a:t>
            </a:r>
            <a:r>
              <a:rPr lang="en-US" sz="900" b="1" dirty="0">
                <a:solidFill>
                  <a:srgbClr val="0070C0"/>
                </a:solidFill>
                <a:latin typeface="Consolas" panose="020B0609020204030204" pitchFamily="49" charset="0"/>
              </a:rPr>
              <a:t>private void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InternalDispose</a:t>
            </a:r>
            <a:r>
              <a:rPr lang="en-US" sz="9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</a:t>
            </a:r>
            <a:r>
              <a:rPr lang="en-US" sz="900" dirty="0" err="1">
                <a:latin typeface="Consolas" panose="020B0609020204030204" pitchFamily="49" charset="0"/>
              </a:rPr>
              <a:t>CloseHandle</a:t>
            </a:r>
            <a:r>
              <a:rPr lang="en-US" sz="900" dirty="0">
                <a:latin typeface="Consolas" panose="020B0609020204030204" pitchFamily="49" charset="0"/>
              </a:rPr>
              <a:t>(_handle);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</a:t>
            </a:r>
            <a:r>
              <a:rPr lang="en-US" sz="900" b="1" dirty="0">
                <a:solidFill>
                  <a:srgbClr val="0070C0"/>
                </a:solidFill>
                <a:latin typeface="Consolas" panose="020B0609020204030204" pitchFamily="49" charset="0"/>
              </a:rPr>
              <a:t>~</a:t>
            </a:r>
            <a:r>
              <a:rPr lang="en-US" sz="900" dirty="0" err="1">
                <a:latin typeface="Consolas" panose="020B0609020204030204" pitchFamily="49" charset="0"/>
              </a:rPr>
              <a:t>FileWrapperWithFinalizer</a:t>
            </a:r>
            <a:r>
              <a:rPr lang="en-US" sz="9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</a:t>
            </a:r>
            <a:r>
              <a:rPr lang="en-US" sz="900" dirty="0" err="1">
                <a:latin typeface="Consolas" panose="020B0609020204030204" pitchFamily="49" charset="0"/>
              </a:rPr>
              <a:t>InternalDispose</a:t>
            </a:r>
            <a:r>
              <a:rPr lang="en-US" sz="9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[</a:t>
            </a:r>
            <a:r>
              <a:rPr lang="en-US" sz="900" dirty="0" err="1">
                <a:latin typeface="Consolas" panose="020B0609020204030204" pitchFamily="49" charset="0"/>
              </a:rPr>
              <a:t>DllImport</a:t>
            </a:r>
            <a:r>
              <a:rPr lang="en-US" sz="900" dirty="0">
                <a:latin typeface="Consolas" panose="020B0609020204030204" pitchFamily="49" charset="0"/>
              </a:rPr>
              <a:t>("kernel32.dll", </a:t>
            </a:r>
            <a:r>
              <a:rPr lang="en-US" sz="900" dirty="0" err="1">
                <a:latin typeface="Consolas" panose="020B0609020204030204" pitchFamily="49" charset="0"/>
              </a:rPr>
              <a:t>EntryPoint</a:t>
            </a:r>
            <a:r>
              <a:rPr lang="en-US" sz="900" dirty="0">
                <a:latin typeface="Consolas" panose="020B0609020204030204" pitchFamily="49" charset="0"/>
              </a:rPr>
              <a:t> = "</a:t>
            </a:r>
            <a:r>
              <a:rPr lang="en-US" sz="900" dirty="0" err="1">
                <a:latin typeface="Consolas" panose="020B0609020204030204" pitchFamily="49" charset="0"/>
              </a:rPr>
              <a:t>CreateFile</a:t>
            </a:r>
            <a:r>
              <a:rPr lang="en-US" sz="900" dirty="0">
                <a:latin typeface="Consolas" panose="020B0609020204030204" pitchFamily="49" charset="0"/>
              </a:rPr>
              <a:t>", </a:t>
            </a:r>
            <a:r>
              <a:rPr lang="en-US" sz="900" dirty="0" err="1">
                <a:latin typeface="Consolas" panose="020B0609020204030204" pitchFamily="49" charset="0"/>
              </a:rPr>
              <a:t>SetLastError</a:t>
            </a:r>
            <a:r>
              <a:rPr lang="en-US" sz="900" dirty="0">
                <a:latin typeface="Consolas" panose="020B0609020204030204" pitchFamily="49" charset="0"/>
              </a:rPr>
              <a:t> = true)]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</a:t>
            </a:r>
            <a:r>
              <a:rPr lang="en-US" sz="900" b="1" dirty="0">
                <a:solidFill>
                  <a:srgbClr val="0070C0"/>
                </a:solidFill>
                <a:latin typeface="Consolas" panose="020B0609020204030204" pitchFamily="49" charset="0"/>
              </a:rPr>
              <a:t>private static extern </a:t>
            </a:r>
            <a:r>
              <a:rPr lang="en-US" sz="9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IntPtr</a:t>
            </a:r>
            <a:r>
              <a:rPr lang="en-US" sz="9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CreateFile</a:t>
            </a:r>
            <a:r>
              <a:rPr lang="en-US" sz="900" dirty="0">
                <a:latin typeface="Consolas" panose="020B0609020204030204" pitchFamily="49" charset="0"/>
              </a:rPr>
              <a:t>(String </a:t>
            </a:r>
            <a:r>
              <a:rPr lang="en-US" sz="900" dirty="0" err="1">
                <a:latin typeface="Consolas" panose="020B0609020204030204" pitchFamily="49" charset="0"/>
              </a:rPr>
              <a:t>lpFileName</a:t>
            </a:r>
            <a:r>
              <a:rPr lang="en-US" sz="900" dirty="0">
                <a:latin typeface="Consolas" panose="020B0609020204030204" pitchFamily="49" charset="0"/>
              </a:rPr>
              <a:t>,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UInt32 </a:t>
            </a:r>
            <a:r>
              <a:rPr lang="en-US" sz="900" dirty="0" err="1">
                <a:latin typeface="Consolas" panose="020B0609020204030204" pitchFamily="49" charset="0"/>
              </a:rPr>
              <a:t>dwDesiredAccess</a:t>
            </a:r>
            <a:r>
              <a:rPr lang="en-US" sz="900" dirty="0">
                <a:latin typeface="Consolas" panose="020B0609020204030204" pitchFamily="49" charset="0"/>
              </a:rPr>
              <a:t>, UInt32 </a:t>
            </a:r>
            <a:r>
              <a:rPr lang="en-US" sz="900" dirty="0" err="1">
                <a:latin typeface="Consolas" panose="020B0609020204030204" pitchFamily="49" charset="0"/>
              </a:rPr>
              <a:t>dwShareMode</a:t>
            </a:r>
            <a:r>
              <a:rPr lang="en-US" sz="900" dirty="0">
                <a:latin typeface="Consolas" panose="020B0609020204030204" pitchFamily="49" charset="0"/>
              </a:rPr>
              <a:t>,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</a:t>
            </a:r>
            <a:r>
              <a:rPr lang="en-US" sz="900" dirty="0" err="1">
                <a:latin typeface="Consolas" panose="020B0609020204030204" pitchFamily="49" charset="0"/>
              </a:rPr>
              <a:t>IntPtr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lpSecurityAttributes</a:t>
            </a:r>
            <a:r>
              <a:rPr lang="en-US" sz="900" dirty="0">
                <a:latin typeface="Consolas" panose="020B0609020204030204" pitchFamily="49" charset="0"/>
              </a:rPr>
              <a:t>, UInt32 </a:t>
            </a:r>
            <a:r>
              <a:rPr lang="en-US" sz="900" dirty="0" err="1">
                <a:latin typeface="Consolas" panose="020B0609020204030204" pitchFamily="49" charset="0"/>
              </a:rPr>
              <a:t>dwCreationDisposition</a:t>
            </a:r>
            <a:r>
              <a:rPr lang="en-US" sz="900" dirty="0">
                <a:latin typeface="Consolas" panose="020B0609020204030204" pitchFamily="49" charset="0"/>
              </a:rPr>
              <a:t>,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UInt32 </a:t>
            </a:r>
            <a:r>
              <a:rPr lang="en-US" sz="900" dirty="0" err="1">
                <a:latin typeface="Consolas" panose="020B0609020204030204" pitchFamily="49" charset="0"/>
              </a:rPr>
              <a:t>dwFlagsAndAttributes</a:t>
            </a:r>
            <a:r>
              <a:rPr lang="en-US" sz="900" dirty="0">
                <a:latin typeface="Consolas" panose="020B0609020204030204" pitchFamily="49" charset="0"/>
              </a:rPr>
              <a:t>,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</a:t>
            </a:r>
            <a:r>
              <a:rPr lang="en-US" sz="900" dirty="0" err="1">
                <a:latin typeface="Consolas" panose="020B0609020204030204" pitchFamily="49" charset="0"/>
              </a:rPr>
              <a:t>IntPtr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hTemplateFile</a:t>
            </a:r>
            <a:r>
              <a:rPr lang="en-US" sz="900" dirty="0">
                <a:latin typeface="Consolas" panose="020B0609020204030204" pitchFamily="49" charset="0"/>
              </a:rPr>
              <a:t>);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[</a:t>
            </a:r>
            <a:r>
              <a:rPr lang="en-US" sz="900" dirty="0" err="1">
                <a:latin typeface="Consolas" panose="020B0609020204030204" pitchFamily="49" charset="0"/>
              </a:rPr>
              <a:t>DllImport</a:t>
            </a:r>
            <a:r>
              <a:rPr lang="en-US" sz="900" dirty="0">
                <a:latin typeface="Consolas" panose="020B0609020204030204" pitchFamily="49" charset="0"/>
              </a:rPr>
              <a:t>("kernel32.dll", </a:t>
            </a:r>
            <a:r>
              <a:rPr lang="en-US" sz="900" dirty="0" err="1">
                <a:latin typeface="Consolas" panose="020B0609020204030204" pitchFamily="49" charset="0"/>
              </a:rPr>
              <a:t>SetLastError</a:t>
            </a:r>
            <a:r>
              <a:rPr lang="en-US" sz="900" dirty="0">
                <a:latin typeface="Consolas" panose="020B0609020204030204" pitchFamily="49" charset="0"/>
              </a:rPr>
              <a:t> = true)]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</a:t>
            </a:r>
            <a:r>
              <a:rPr lang="en-US" sz="900" b="1" dirty="0">
                <a:solidFill>
                  <a:srgbClr val="0070C0"/>
                </a:solidFill>
                <a:latin typeface="Consolas" panose="020B0609020204030204" pitchFamily="49" charset="0"/>
              </a:rPr>
              <a:t>private static extern bool </a:t>
            </a:r>
            <a:r>
              <a:rPr lang="en-US" sz="900" dirty="0" err="1">
                <a:latin typeface="Consolas" panose="020B0609020204030204" pitchFamily="49" charset="0"/>
              </a:rPr>
              <a:t>CloseHandle</a:t>
            </a:r>
            <a:r>
              <a:rPr lang="en-US" sz="900" dirty="0">
                <a:latin typeface="Consolas" panose="020B0609020204030204" pitchFamily="49" charset="0"/>
              </a:rPr>
              <a:t>(</a:t>
            </a:r>
            <a:r>
              <a:rPr lang="en-US" sz="900" dirty="0" err="1">
                <a:latin typeface="Consolas" panose="020B0609020204030204" pitchFamily="49" charset="0"/>
              </a:rPr>
              <a:t>IntPtr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hObject</a:t>
            </a:r>
            <a:r>
              <a:rPr lang="en-US" sz="9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}</a:t>
            </a:r>
            <a:endParaRPr lang="ru-RU" sz="900" dirty="0">
              <a:latin typeface="Consolas" panose="020B0609020204030204" pitchFamily="49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94AB51A-A09A-4189-910D-EA5610896A75}"/>
              </a:ext>
            </a:extLst>
          </p:cNvPr>
          <p:cNvSpPr/>
          <p:nvPr/>
        </p:nvSpPr>
        <p:spPr>
          <a:xfrm>
            <a:off x="9732397" y="1542553"/>
            <a:ext cx="2154803" cy="3919993"/>
          </a:xfrm>
          <a:prstGeom prst="round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0987B-0886-41A5-B053-123FD4F0FA15}"/>
              </a:ext>
            </a:extLst>
          </p:cNvPr>
          <p:cNvSpPr txBox="1"/>
          <p:nvPr/>
        </p:nvSpPr>
        <p:spPr>
          <a:xfrm>
            <a:off x="9866578" y="1805015"/>
            <a:ext cx="21548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onsolas" panose="020B0609020204030204" pitchFamily="49" charset="0"/>
              </a:rPr>
              <a:t>Managed:</a:t>
            </a:r>
          </a:p>
          <a:p>
            <a:endParaRPr lang="en-US" sz="1400" b="1" dirty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prstClr val="white"/>
                </a:solidFill>
                <a:latin typeface="Consolas" panose="020B0609020204030204" pitchFamily="49" charset="0"/>
              </a:rPr>
              <a:t>Dispose()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solidFill>
                  <a:prstClr val="white"/>
                </a:solidFill>
                <a:latin typeface="Consolas" panose="020B0609020204030204" pitchFamily="49" charset="0"/>
              </a:rPr>
              <a:t>CheckDisposed</a:t>
            </a:r>
            <a:r>
              <a:rPr lang="en-US" sz="1400" dirty="0">
                <a:solidFill>
                  <a:prstClr val="white"/>
                </a:solidFill>
                <a:latin typeface="Consolas" panose="020B0609020204030204" pitchFamily="49" charset="0"/>
              </a:rPr>
              <a:t>()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0D1C21-6136-4550-BD5F-38414263FDEB}"/>
              </a:ext>
            </a:extLst>
          </p:cNvPr>
          <p:cNvSpPr txBox="1"/>
          <p:nvPr/>
        </p:nvSpPr>
        <p:spPr>
          <a:xfrm>
            <a:off x="9819448" y="3348893"/>
            <a:ext cx="215480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onsolas" panose="020B0609020204030204" pitchFamily="49" charset="0"/>
              </a:rPr>
              <a:t>Unmanaged:</a:t>
            </a:r>
          </a:p>
          <a:p>
            <a:endParaRPr lang="en-US" sz="1400" b="1" dirty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prstClr val="white"/>
                </a:solidFill>
                <a:latin typeface="Consolas" panose="020B0609020204030204" pitchFamily="49" charset="0"/>
              </a:rPr>
              <a:t>Dispose()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solidFill>
                  <a:prstClr val="white"/>
                </a:solidFill>
                <a:latin typeface="Consolas" panose="020B0609020204030204" pitchFamily="49" charset="0"/>
              </a:rPr>
              <a:t>CheckDisposed</a:t>
            </a:r>
            <a:r>
              <a:rPr lang="en-US" sz="1400" dirty="0">
                <a:solidFill>
                  <a:prstClr val="white"/>
                </a:solidFill>
                <a:latin typeface="Consolas" panose="020B0609020204030204" pitchFamily="49" charset="0"/>
              </a:rPr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FFFF00"/>
                </a:solidFill>
                <a:latin typeface="Consolas" panose="020B0609020204030204" pitchFamily="49" charset="0"/>
              </a:rPr>
              <a:t>~Finalizer()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dirty="0" err="1">
                <a:solidFill>
                  <a:srgbClr val="FFFF00"/>
                </a:solidFill>
                <a:latin typeface="Consolas" panose="020B0609020204030204" pitchFamily="49" charset="0"/>
              </a:rPr>
              <a:t>GC.SuppressFinalize</a:t>
            </a:r>
            <a:r>
              <a:rPr lang="en-US" sz="11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23771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23E362-F0BA-4DE7-AF28-120588CB891B}"/>
              </a:ext>
            </a:extLst>
          </p:cNvPr>
          <p:cNvSpPr txBox="1"/>
          <p:nvPr/>
        </p:nvSpPr>
        <p:spPr>
          <a:xfrm>
            <a:off x="1637730" y="111545"/>
            <a:ext cx="8954814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US" sz="900" dirty="0" err="1">
                <a:latin typeface="Consolas" panose="020B0609020204030204" pitchFamily="49" charset="0"/>
              </a:rPr>
              <a:t>FileWrapperWithFinalizer</a:t>
            </a:r>
            <a:r>
              <a:rPr lang="en-US" sz="900" dirty="0">
                <a:latin typeface="Consolas" panose="020B0609020204030204" pitchFamily="49" charset="0"/>
              </a:rPr>
              <a:t> : </a:t>
            </a:r>
            <a:r>
              <a:rPr lang="en-US" sz="900" dirty="0" err="1">
                <a:latin typeface="Consolas" panose="020B0609020204030204" pitchFamily="49" charset="0"/>
              </a:rPr>
              <a:t>IDisposable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</a:t>
            </a:r>
            <a:r>
              <a:rPr lang="en-US" sz="9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readonly</a:t>
            </a:r>
            <a:r>
              <a:rPr lang="en-US" sz="9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IntPtr</a:t>
            </a:r>
            <a:r>
              <a:rPr lang="en-US" sz="9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latin typeface="Consolas" panose="020B0609020204030204" pitchFamily="49" charset="0"/>
              </a:rPr>
              <a:t>_handle;</a:t>
            </a:r>
          </a:p>
          <a:p>
            <a:r>
              <a:rPr lang="en-US" sz="9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    private bool </a:t>
            </a:r>
            <a:r>
              <a:rPr lang="en-US" sz="900" b="1" dirty="0">
                <a:latin typeface="Consolas" panose="020B0609020204030204" pitchFamily="49" charset="0"/>
              </a:rPr>
              <a:t>_disposed</a:t>
            </a:r>
            <a:r>
              <a:rPr lang="en-US" sz="900" dirty="0">
                <a:latin typeface="Consolas" panose="020B0609020204030204" pitchFamily="49" charset="0"/>
              </a:rPr>
              <a:t>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</a:t>
            </a:r>
            <a:r>
              <a:rPr lang="en-US" sz="900" b="1" dirty="0">
                <a:solidFill>
                  <a:srgbClr val="2685C9"/>
                </a:solidFill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2685C9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FileWrapperWithFinalizer</a:t>
            </a:r>
            <a:r>
              <a:rPr lang="en-US" sz="900" dirty="0">
                <a:latin typeface="Consolas" panose="020B0609020204030204" pitchFamily="49" charset="0"/>
              </a:rPr>
              <a:t>(string name)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{          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_handle = </a:t>
            </a:r>
            <a:r>
              <a:rPr lang="en-US" sz="900" dirty="0" err="1">
                <a:latin typeface="Consolas" panose="020B0609020204030204" pitchFamily="49" charset="0"/>
              </a:rPr>
              <a:t>CreateFile</a:t>
            </a:r>
            <a:r>
              <a:rPr lang="en-US" sz="900" dirty="0">
                <a:latin typeface="Consolas" panose="020B0609020204030204" pitchFamily="49" charset="0"/>
              </a:rPr>
              <a:t>(name, 0, 0, </a:t>
            </a:r>
            <a:r>
              <a:rPr lang="en-US" sz="900" dirty="0" err="1">
                <a:latin typeface="Consolas" panose="020B0609020204030204" pitchFamily="49" charset="0"/>
              </a:rPr>
              <a:t>IntPtr.Zero</a:t>
            </a:r>
            <a:r>
              <a:rPr lang="en-US" sz="900" dirty="0">
                <a:latin typeface="Consolas" panose="020B0609020204030204" pitchFamily="49" charset="0"/>
              </a:rPr>
              <a:t>, 0, 0, </a:t>
            </a:r>
            <a:r>
              <a:rPr lang="en-US" sz="900" dirty="0" err="1">
                <a:latin typeface="Consolas" panose="020B0609020204030204" pitchFamily="49" charset="0"/>
              </a:rPr>
              <a:t>IntPtr.Zero</a:t>
            </a:r>
            <a:r>
              <a:rPr lang="en-US" sz="9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</a:t>
            </a:r>
            <a:r>
              <a:rPr lang="en-US" sz="900" b="1" dirty="0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en-US" sz="900" dirty="0">
                <a:latin typeface="Consolas" panose="020B0609020204030204" pitchFamily="49" charset="0"/>
              </a:rPr>
              <a:t>Dispose()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</a:t>
            </a:r>
            <a:r>
              <a:rPr lang="en-US" sz="900" dirty="0" err="1">
                <a:latin typeface="Consolas" panose="020B0609020204030204" pitchFamily="49" charset="0"/>
              </a:rPr>
              <a:t>InternalDispose</a:t>
            </a:r>
            <a:r>
              <a:rPr lang="en-US" sz="9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</a:t>
            </a:r>
            <a:r>
              <a:rPr lang="en-US" sz="900" dirty="0" err="1">
                <a:latin typeface="Consolas" panose="020B0609020204030204" pitchFamily="49" charset="0"/>
              </a:rPr>
              <a:t>GC.SuppressFinalize</a:t>
            </a:r>
            <a:r>
              <a:rPr lang="en-US" sz="900" dirty="0">
                <a:latin typeface="Consolas" panose="020B0609020204030204" pitchFamily="49" charset="0"/>
              </a:rPr>
              <a:t>(this);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[</a:t>
            </a:r>
            <a:r>
              <a:rPr lang="en-US" sz="900" dirty="0" err="1">
                <a:latin typeface="Consolas" panose="020B0609020204030204" pitchFamily="49" charset="0"/>
              </a:rPr>
              <a:t>MethodImpl</a:t>
            </a:r>
            <a:r>
              <a:rPr lang="en-US" sz="900" dirty="0">
                <a:latin typeface="Consolas" panose="020B0609020204030204" pitchFamily="49" charset="0"/>
              </a:rPr>
              <a:t>(</a:t>
            </a:r>
            <a:r>
              <a:rPr lang="en-US" sz="900" dirty="0" err="1">
                <a:latin typeface="Consolas" panose="020B0609020204030204" pitchFamily="49" charset="0"/>
              </a:rPr>
              <a:t>MethodImplOptions.AggressiveInlining</a:t>
            </a:r>
            <a:r>
              <a:rPr lang="en-US" sz="900" dirty="0">
                <a:latin typeface="Consolas" panose="020B0609020204030204" pitchFamily="49" charset="0"/>
              </a:rPr>
              <a:t>)]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</a:t>
            </a:r>
            <a:r>
              <a:rPr lang="en-US" sz="9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private void </a:t>
            </a:r>
            <a:r>
              <a:rPr lang="en-US" sz="900" dirty="0" err="1">
                <a:latin typeface="Consolas" panose="020B0609020204030204" pitchFamily="49" charset="0"/>
              </a:rPr>
              <a:t>CheckDisposed</a:t>
            </a:r>
            <a:r>
              <a:rPr lang="en-US" sz="900" dirty="0">
                <a:latin typeface="Consolas" panose="020B0609020204030204" pitchFamily="49" charset="0"/>
              </a:rPr>
              <a:t>()</a:t>
            </a:r>
          </a:p>
          <a:p>
            <a:r>
              <a:rPr lang="ru-RU" sz="90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if (</a:t>
            </a:r>
            <a:r>
              <a:rPr lang="en-US" sz="900" b="1" dirty="0">
                <a:latin typeface="Consolas" panose="020B0609020204030204" pitchFamily="49" charset="0"/>
              </a:rPr>
              <a:t>_disposed</a:t>
            </a:r>
            <a:r>
              <a:rPr lang="en-US" sz="900" dirty="0">
                <a:latin typeface="Consolas" panose="020B0609020204030204" pitchFamily="49" charset="0"/>
              </a:rPr>
              <a:t>)</a:t>
            </a:r>
          </a:p>
          <a:p>
            <a:r>
              <a:rPr lang="ru-RU" sz="90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    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throw new </a:t>
            </a:r>
            <a:r>
              <a:rPr lang="en-US" sz="900" dirty="0" err="1">
                <a:latin typeface="Consolas" panose="020B0609020204030204" pitchFamily="49" charset="0"/>
              </a:rPr>
              <a:t>ObjectDisposedException</a:t>
            </a:r>
            <a:r>
              <a:rPr lang="en-US" sz="900" dirty="0">
                <a:latin typeface="Consolas" panose="020B0609020204030204" pitchFamily="49" charset="0"/>
              </a:rPr>
              <a:t>("Error");</a:t>
            </a:r>
          </a:p>
          <a:p>
            <a:r>
              <a:rPr lang="ru-RU" sz="9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ru-RU" sz="900" dirty="0">
                <a:latin typeface="Consolas" panose="020B0609020204030204" pitchFamily="49" charset="0"/>
              </a:rPr>
              <a:t>        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</a:t>
            </a:r>
            <a:r>
              <a:rPr lang="en-US" sz="900" b="1" dirty="0">
                <a:solidFill>
                  <a:srgbClr val="0070C0"/>
                </a:solidFill>
                <a:latin typeface="Consolas" panose="020B0609020204030204" pitchFamily="49" charset="0"/>
              </a:rPr>
              <a:t>private void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InternalDispose</a:t>
            </a:r>
            <a:r>
              <a:rPr lang="en-US" sz="9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</a:t>
            </a:r>
            <a:r>
              <a:rPr lang="en-US" sz="900" dirty="0" err="1">
                <a:latin typeface="Consolas" panose="020B0609020204030204" pitchFamily="49" charset="0"/>
              </a:rPr>
              <a:t>CloseHandle</a:t>
            </a:r>
            <a:r>
              <a:rPr lang="en-US" sz="900" dirty="0">
                <a:latin typeface="Consolas" panose="020B0609020204030204" pitchFamily="49" charset="0"/>
              </a:rPr>
              <a:t>(_handle);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</a:t>
            </a:r>
            <a:r>
              <a:rPr lang="en-US" sz="900" b="1" dirty="0">
                <a:solidFill>
                  <a:srgbClr val="0070C0"/>
                </a:solidFill>
                <a:latin typeface="Consolas" panose="020B0609020204030204" pitchFamily="49" charset="0"/>
              </a:rPr>
              <a:t>~</a:t>
            </a:r>
            <a:r>
              <a:rPr lang="en-US" sz="900" dirty="0" err="1">
                <a:latin typeface="Consolas" panose="020B0609020204030204" pitchFamily="49" charset="0"/>
              </a:rPr>
              <a:t>FileWrapperWithFinalizer</a:t>
            </a:r>
            <a:r>
              <a:rPr lang="en-US" sz="9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</a:t>
            </a:r>
            <a:r>
              <a:rPr lang="en-US" sz="900" dirty="0" err="1">
                <a:latin typeface="Consolas" panose="020B0609020204030204" pitchFamily="49" charset="0"/>
              </a:rPr>
              <a:t>InternalDispose</a:t>
            </a:r>
            <a:r>
              <a:rPr lang="en-US" sz="9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[</a:t>
            </a:r>
            <a:r>
              <a:rPr lang="en-US" sz="900" dirty="0" err="1">
                <a:latin typeface="Consolas" panose="020B0609020204030204" pitchFamily="49" charset="0"/>
              </a:rPr>
              <a:t>DllImport</a:t>
            </a:r>
            <a:r>
              <a:rPr lang="en-US" sz="900" dirty="0">
                <a:latin typeface="Consolas" panose="020B0609020204030204" pitchFamily="49" charset="0"/>
              </a:rPr>
              <a:t>("kernel32.dll", </a:t>
            </a:r>
            <a:r>
              <a:rPr lang="en-US" sz="900" dirty="0" err="1">
                <a:latin typeface="Consolas" panose="020B0609020204030204" pitchFamily="49" charset="0"/>
              </a:rPr>
              <a:t>EntryPoint</a:t>
            </a:r>
            <a:r>
              <a:rPr lang="en-US" sz="900" dirty="0">
                <a:latin typeface="Consolas" panose="020B0609020204030204" pitchFamily="49" charset="0"/>
              </a:rPr>
              <a:t> = "</a:t>
            </a:r>
            <a:r>
              <a:rPr lang="en-US" sz="900" dirty="0" err="1">
                <a:latin typeface="Consolas" panose="020B0609020204030204" pitchFamily="49" charset="0"/>
              </a:rPr>
              <a:t>CreateFile</a:t>
            </a:r>
            <a:r>
              <a:rPr lang="en-US" sz="900" dirty="0">
                <a:latin typeface="Consolas" panose="020B0609020204030204" pitchFamily="49" charset="0"/>
              </a:rPr>
              <a:t>", </a:t>
            </a:r>
            <a:r>
              <a:rPr lang="en-US" sz="900" dirty="0" err="1">
                <a:latin typeface="Consolas" panose="020B0609020204030204" pitchFamily="49" charset="0"/>
              </a:rPr>
              <a:t>SetLastError</a:t>
            </a:r>
            <a:r>
              <a:rPr lang="en-US" sz="900" dirty="0">
                <a:latin typeface="Consolas" panose="020B0609020204030204" pitchFamily="49" charset="0"/>
              </a:rPr>
              <a:t> = true)]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</a:t>
            </a:r>
            <a:r>
              <a:rPr lang="en-US" sz="900" b="1" dirty="0">
                <a:solidFill>
                  <a:srgbClr val="0070C0"/>
                </a:solidFill>
                <a:latin typeface="Consolas" panose="020B0609020204030204" pitchFamily="49" charset="0"/>
              </a:rPr>
              <a:t>private static extern </a:t>
            </a:r>
            <a:r>
              <a:rPr lang="en-US" sz="9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IntPtr</a:t>
            </a:r>
            <a:r>
              <a:rPr lang="en-US" sz="9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CreateFile</a:t>
            </a:r>
            <a:r>
              <a:rPr lang="en-US" sz="900" dirty="0">
                <a:latin typeface="Consolas" panose="020B0609020204030204" pitchFamily="49" charset="0"/>
              </a:rPr>
              <a:t>(String </a:t>
            </a:r>
            <a:r>
              <a:rPr lang="en-US" sz="900" dirty="0" err="1">
                <a:latin typeface="Consolas" panose="020B0609020204030204" pitchFamily="49" charset="0"/>
              </a:rPr>
              <a:t>lpFileName</a:t>
            </a:r>
            <a:r>
              <a:rPr lang="en-US" sz="900" dirty="0">
                <a:latin typeface="Consolas" panose="020B0609020204030204" pitchFamily="49" charset="0"/>
              </a:rPr>
              <a:t>,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UInt32 </a:t>
            </a:r>
            <a:r>
              <a:rPr lang="en-US" sz="900" dirty="0" err="1">
                <a:latin typeface="Consolas" panose="020B0609020204030204" pitchFamily="49" charset="0"/>
              </a:rPr>
              <a:t>dwDesiredAccess</a:t>
            </a:r>
            <a:r>
              <a:rPr lang="en-US" sz="900" dirty="0">
                <a:latin typeface="Consolas" panose="020B0609020204030204" pitchFamily="49" charset="0"/>
              </a:rPr>
              <a:t>, UInt32 </a:t>
            </a:r>
            <a:r>
              <a:rPr lang="en-US" sz="900" dirty="0" err="1">
                <a:latin typeface="Consolas" panose="020B0609020204030204" pitchFamily="49" charset="0"/>
              </a:rPr>
              <a:t>dwShareMode</a:t>
            </a:r>
            <a:r>
              <a:rPr lang="en-US" sz="900" dirty="0">
                <a:latin typeface="Consolas" panose="020B0609020204030204" pitchFamily="49" charset="0"/>
              </a:rPr>
              <a:t>,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</a:t>
            </a:r>
            <a:r>
              <a:rPr lang="en-US" sz="900" dirty="0" err="1">
                <a:latin typeface="Consolas" panose="020B0609020204030204" pitchFamily="49" charset="0"/>
              </a:rPr>
              <a:t>IntPtr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lpSecurityAttributes</a:t>
            </a:r>
            <a:r>
              <a:rPr lang="en-US" sz="900" dirty="0">
                <a:latin typeface="Consolas" panose="020B0609020204030204" pitchFamily="49" charset="0"/>
              </a:rPr>
              <a:t>, UInt32 </a:t>
            </a:r>
            <a:r>
              <a:rPr lang="en-US" sz="900" dirty="0" err="1">
                <a:latin typeface="Consolas" panose="020B0609020204030204" pitchFamily="49" charset="0"/>
              </a:rPr>
              <a:t>dwCreationDisposition</a:t>
            </a:r>
            <a:r>
              <a:rPr lang="en-US" sz="900" dirty="0">
                <a:latin typeface="Consolas" panose="020B0609020204030204" pitchFamily="49" charset="0"/>
              </a:rPr>
              <a:t>,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UInt32 </a:t>
            </a:r>
            <a:r>
              <a:rPr lang="en-US" sz="900" dirty="0" err="1">
                <a:latin typeface="Consolas" panose="020B0609020204030204" pitchFamily="49" charset="0"/>
              </a:rPr>
              <a:t>dwFlagsAndAttributes</a:t>
            </a:r>
            <a:r>
              <a:rPr lang="en-US" sz="900" dirty="0">
                <a:latin typeface="Consolas" panose="020B0609020204030204" pitchFamily="49" charset="0"/>
              </a:rPr>
              <a:t>,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</a:t>
            </a:r>
            <a:r>
              <a:rPr lang="en-US" sz="900" dirty="0" err="1">
                <a:latin typeface="Consolas" panose="020B0609020204030204" pitchFamily="49" charset="0"/>
              </a:rPr>
              <a:t>IntPtr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hTemplateFile</a:t>
            </a:r>
            <a:r>
              <a:rPr lang="en-US" sz="900" dirty="0">
                <a:latin typeface="Consolas" panose="020B0609020204030204" pitchFamily="49" charset="0"/>
              </a:rPr>
              <a:t>);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[</a:t>
            </a:r>
            <a:r>
              <a:rPr lang="en-US" sz="900" dirty="0" err="1">
                <a:latin typeface="Consolas" panose="020B0609020204030204" pitchFamily="49" charset="0"/>
              </a:rPr>
              <a:t>DllImport</a:t>
            </a:r>
            <a:r>
              <a:rPr lang="en-US" sz="900" dirty="0">
                <a:latin typeface="Consolas" panose="020B0609020204030204" pitchFamily="49" charset="0"/>
              </a:rPr>
              <a:t>("kernel32.dll", </a:t>
            </a:r>
            <a:r>
              <a:rPr lang="en-US" sz="900" dirty="0" err="1">
                <a:latin typeface="Consolas" panose="020B0609020204030204" pitchFamily="49" charset="0"/>
              </a:rPr>
              <a:t>SetLastError</a:t>
            </a:r>
            <a:r>
              <a:rPr lang="en-US" sz="900" dirty="0">
                <a:latin typeface="Consolas" panose="020B0609020204030204" pitchFamily="49" charset="0"/>
              </a:rPr>
              <a:t> = true)]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</a:t>
            </a:r>
            <a:r>
              <a:rPr lang="en-US" sz="900" b="1" dirty="0">
                <a:solidFill>
                  <a:srgbClr val="0070C0"/>
                </a:solidFill>
                <a:latin typeface="Consolas" panose="020B0609020204030204" pitchFamily="49" charset="0"/>
              </a:rPr>
              <a:t>private static extern bool </a:t>
            </a:r>
            <a:r>
              <a:rPr lang="en-US" sz="900" dirty="0" err="1">
                <a:latin typeface="Consolas" panose="020B0609020204030204" pitchFamily="49" charset="0"/>
              </a:rPr>
              <a:t>CloseHandle</a:t>
            </a:r>
            <a:r>
              <a:rPr lang="en-US" sz="900" dirty="0">
                <a:latin typeface="Consolas" panose="020B0609020204030204" pitchFamily="49" charset="0"/>
              </a:rPr>
              <a:t>(</a:t>
            </a:r>
            <a:r>
              <a:rPr lang="en-US" sz="900" dirty="0" err="1">
                <a:latin typeface="Consolas" panose="020B0609020204030204" pitchFamily="49" charset="0"/>
              </a:rPr>
              <a:t>IntPtr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hObject</a:t>
            </a:r>
            <a:r>
              <a:rPr lang="en-US" sz="9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}</a:t>
            </a:r>
            <a:endParaRPr lang="ru-RU" sz="900" dirty="0">
              <a:latin typeface="Consolas" panose="020B0609020204030204" pitchFamily="49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03929BC-E8A8-4242-B4CE-3F32513C4CE6}"/>
              </a:ext>
            </a:extLst>
          </p:cNvPr>
          <p:cNvSpPr/>
          <p:nvPr/>
        </p:nvSpPr>
        <p:spPr>
          <a:xfrm>
            <a:off x="9732397" y="1542553"/>
            <a:ext cx="2154803" cy="3919993"/>
          </a:xfrm>
          <a:prstGeom prst="round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F9C847-1204-48F3-8451-E7866F00D269}"/>
              </a:ext>
            </a:extLst>
          </p:cNvPr>
          <p:cNvSpPr txBox="1"/>
          <p:nvPr/>
        </p:nvSpPr>
        <p:spPr>
          <a:xfrm>
            <a:off x="9819448" y="3348893"/>
            <a:ext cx="215480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onsolas" panose="020B0609020204030204" pitchFamily="49" charset="0"/>
              </a:rPr>
              <a:t>Unmanaged:</a:t>
            </a:r>
          </a:p>
          <a:p>
            <a:endParaRPr lang="en-US" sz="1400" b="1" dirty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prstClr val="white"/>
                </a:solidFill>
                <a:latin typeface="Consolas" panose="020B0609020204030204" pitchFamily="49" charset="0"/>
              </a:rPr>
              <a:t>Dispose()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solidFill>
                  <a:prstClr val="white"/>
                </a:solidFill>
                <a:latin typeface="Consolas" panose="020B0609020204030204" pitchFamily="49" charset="0"/>
              </a:rPr>
              <a:t>CheckDisposed</a:t>
            </a:r>
            <a:r>
              <a:rPr lang="en-US" sz="1400" dirty="0">
                <a:solidFill>
                  <a:prstClr val="white"/>
                </a:solidFill>
                <a:latin typeface="Consolas" panose="020B0609020204030204" pitchFamily="49" charset="0"/>
              </a:rPr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FFFF00"/>
                </a:solidFill>
                <a:latin typeface="Consolas" panose="020B0609020204030204" pitchFamily="49" charset="0"/>
              </a:rPr>
              <a:t>~Finalizer()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dirty="0" err="1">
                <a:solidFill>
                  <a:srgbClr val="FFFF00"/>
                </a:solidFill>
                <a:latin typeface="Consolas" panose="020B0609020204030204" pitchFamily="49" charset="0"/>
              </a:rPr>
              <a:t>GC.SuppressFinalize</a:t>
            </a:r>
            <a:r>
              <a:rPr lang="en-US" sz="11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271E09-EB49-41B2-A643-74F5A37F6430}"/>
              </a:ext>
            </a:extLst>
          </p:cNvPr>
          <p:cNvSpPr txBox="1"/>
          <p:nvPr/>
        </p:nvSpPr>
        <p:spPr>
          <a:xfrm>
            <a:off x="9866578" y="1805015"/>
            <a:ext cx="21548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onsolas" panose="020B0609020204030204" pitchFamily="49" charset="0"/>
              </a:rPr>
              <a:t>Managed:</a:t>
            </a:r>
          </a:p>
          <a:p>
            <a:endParaRPr lang="en-US" sz="1400" b="1" dirty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prstClr val="white"/>
                </a:solidFill>
                <a:latin typeface="Consolas" panose="020B0609020204030204" pitchFamily="49" charset="0"/>
              </a:rPr>
              <a:t>Dispose()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solidFill>
                  <a:prstClr val="white"/>
                </a:solidFill>
                <a:latin typeface="Consolas" panose="020B0609020204030204" pitchFamily="49" charset="0"/>
              </a:rPr>
              <a:t>CheckDisposed</a:t>
            </a:r>
            <a:r>
              <a:rPr lang="en-US" sz="1400" dirty="0">
                <a:solidFill>
                  <a:prstClr val="white"/>
                </a:solidFill>
                <a:latin typeface="Consolas" panose="020B0609020204030204" pitchFamily="49" charset="0"/>
              </a:rPr>
              <a:t>()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435DCC-7C97-4F07-BC5D-2AF84B32DF9A}"/>
              </a:ext>
            </a:extLst>
          </p:cNvPr>
          <p:cNvSpPr/>
          <p:nvPr/>
        </p:nvSpPr>
        <p:spPr>
          <a:xfrm>
            <a:off x="-558800" y="-419100"/>
            <a:ext cx="13220700" cy="6855453"/>
          </a:xfrm>
          <a:prstGeom prst="rect">
            <a:avLst/>
          </a:prstGeom>
          <a:solidFill>
            <a:srgbClr val="FFFFFF">
              <a:alpha val="72157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ÐÐ¾ÑÐ¾Ð¶ÐµÐµ Ð¸Ð·Ð¾Ð±ÑÐ°Ð¶ÐµÐ½Ð¸Ðµ">
            <a:extLst>
              <a:ext uri="{FF2B5EF4-FFF2-40B4-BE49-F238E27FC236}">
                <a16:creationId xmlns:a16="http://schemas.microsoft.com/office/drawing/2014/main" id="{0CFBD728-6650-4982-A315-FBC7D8877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938" y="81915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868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7DA376-D135-439D-9CEA-B535F1894EFC}"/>
              </a:ext>
            </a:extLst>
          </p:cNvPr>
          <p:cNvSpPr txBox="1"/>
          <p:nvPr/>
        </p:nvSpPr>
        <p:spPr>
          <a:xfrm>
            <a:off x="1259378" y="-22519"/>
            <a:ext cx="11267387" cy="6532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nsolas" panose="020B0609020204030204" pitchFamily="49" charset="0"/>
              </a:rPr>
              <a:t>    </a:t>
            </a:r>
            <a:r>
              <a:rPr lang="en-US" sz="1350" b="1" dirty="0">
                <a:solidFill>
                  <a:srgbClr val="2685C9"/>
                </a:solidFill>
                <a:latin typeface="Consolas" panose="020B0609020204030204" pitchFamily="49" charset="0"/>
              </a:rPr>
              <a:t>public class </a:t>
            </a:r>
            <a:r>
              <a:rPr lang="en-US" sz="1350" dirty="0" err="1">
                <a:latin typeface="Consolas" panose="020B0609020204030204" pitchFamily="49" charset="0"/>
              </a:rPr>
              <a:t>FileWrapperWithFinalizer</a:t>
            </a:r>
            <a:r>
              <a:rPr lang="en-US" sz="1350" dirty="0">
                <a:latin typeface="Consolas" panose="020B0609020204030204" pitchFamily="49" charset="0"/>
              </a:rPr>
              <a:t> : </a:t>
            </a:r>
            <a:r>
              <a:rPr lang="en-US" sz="1350" dirty="0" err="1">
                <a:latin typeface="Consolas" panose="020B0609020204030204" pitchFamily="49" charset="0"/>
              </a:rPr>
              <a:t>IDisposable</a:t>
            </a:r>
            <a:endParaRPr lang="en-US" sz="1350" dirty="0">
              <a:latin typeface="Consolas" panose="020B0609020204030204" pitchFamily="49" charset="0"/>
            </a:endParaRPr>
          </a:p>
          <a:p>
            <a:r>
              <a:rPr lang="en-US" sz="13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350" dirty="0">
                <a:latin typeface="Consolas" panose="020B0609020204030204" pitchFamily="49" charset="0"/>
              </a:rPr>
              <a:t>        </a:t>
            </a:r>
            <a:r>
              <a:rPr lang="en-US" sz="1350" b="1" dirty="0" err="1">
                <a:solidFill>
                  <a:srgbClr val="2685C9"/>
                </a:solidFill>
                <a:latin typeface="Consolas" panose="020B0609020204030204" pitchFamily="49" charset="0"/>
              </a:rPr>
              <a:t>readonly</a:t>
            </a:r>
            <a:r>
              <a:rPr lang="en-US" sz="1350" b="1" dirty="0">
                <a:solidFill>
                  <a:srgbClr val="2685C9"/>
                </a:solidFill>
                <a:latin typeface="Consolas" panose="020B0609020204030204" pitchFamily="49" charset="0"/>
              </a:rPr>
              <a:t> </a:t>
            </a:r>
            <a:r>
              <a:rPr lang="en-US" sz="1350" b="1" dirty="0" err="1">
                <a:solidFill>
                  <a:srgbClr val="2685C9"/>
                </a:solidFill>
                <a:latin typeface="Consolas" panose="020B0609020204030204" pitchFamily="49" charset="0"/>
              </a:rPr>
              <a:t>IntPtr</a:t>
            </a:r>
            <a:r>
              <a:rPr lang="en-US" sz="1350" b="1" dirty="0">
                <a:solidFill>
                  <a:srgbClr val="2685C9"/>
                </a:solidFill>
                <a:latin typeface="Consolas" panose="020B0609020204030204" pitchFamily="49" charset="0"/>
              </a:rPr>
              <a:t> </a:t>
            </a:r>
            <a:r>
              <a:rPr lang="en-US" sz="1350" dirty="0">
                <a:latin typeface="Consolas" panose="020B0609020204030204" pitchFamily="49" charset="0"/>
              </a:rPr>
              <a:t>_handle;</a:t>
            </a:r>
          </a:p>
          <a:p>
            <a:r>
              <a:rPr lang="en-US" sz="135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sz="1350" b="1" dirty="0">
                <a:solidFill>
                  <a:srgbClr val="2685C9"/>
                </a:solidFill>
                <a:latin typeface="Consolas" panose="020B0609020204030204" pitchFamily="49" charset="0"/>
              </a:rPr>
              <a:t>private bool </a:t>
            </a:r>
            <a:r>
              <a:rPr lang="en-US" sz="1350" b="1" dirty="0">
                <a:latin typeface="Consolas" panose="020B0609020204030204" pitchFamily="49" charset="0"/>
              </a:rPr>
              <a:t>_disposed</a:t>
            </a:r>
            <a:r>
              <a:rPr lang="en-US" sz="1350" dirty="0">
                <a:latin typeface="Consolas" panose="020B0609020204030204" pitchFamily="49" charset="0"/>
              </a:rPr>
              <a:t>;</a:t>
            </a:r>
          </a:p>
          <a:p>
            <a:endParaRPr lang="en-US" sz="1350" dirty="0">
              <a:latin typeface="Consolas" panose="020B0609020204030204" pitchFamily="49" charset="0"/>
            </a:endParaRPr>
          </a:p>
          <a:p>
            <a:r>
              <a:rPr lang="en-US" sz="1350" dirty="0">
                <a:latin typeface="Consolas" panose="020B0609020204030204" pitchFamily="49" charset="0"/>
              </a:rPr>
              <a:t>        </a:t>
            </a:r>
            <a:r>
              <a:rPr lang="en-US" sz="1350" b="1" dirty="0">
                <a:solidFill>
                  <a:srgbClr val="2685C9"/>
                </a:solidFill>
                <a:latin typeface="Consolas" panose="020B0609020204030204" pitchFamily="49" charset="0"/>
              </a:rPr>
              <a:t>public</a:t>
            </a:r>
            <a:r>
              <a:rPr lang="en-US" sz="1350" dirty="0">
                <a:solidFill>
                  <a:srgbClr val="2685C9"/>
                </a:solidFill>
                <a:latin typeface="Consolas" panose="020B0609020204030204" pitchFamily="49" charset="0"/>
              </a:rPr>
              <a:t> </a:t>
            </a:r>
            <a:r>
              <a:rPr lang="en-US" sz="1350" dirty="0" err="1">
                <a:latin typeface="Consolas" panose="020B0609020204030204" pitchFamily="49" charset="0"/>
              </a:rPr>
              <a:t>FileWrapperWithFinalizer</a:t>
            </a:r>
            <a:r>
              <a:rPr lang="en-US" sz="1350" dirty="0">
                <a:latin typeface="Consolas" panose="020B0609020204030204" pitchFamily="49" charset="0"/>
              </a:rPr>
              <a:t>(string name)</a:t>
            </a:r>
          </a:p>
          <a:p>
            <a:r>
              <a:rPr lang="en-US" sz="1350" dirty="0">
                <a:latin typeface="Consolas" panose="020B0609020204030204" pitchFamily="49" charset="0"/>
              </a:rPr>
              <a:t>        {           </a:t>
            </a:r>
          </a:p>
          <a:p>
            <a:r>
              <a:rPr lang="en-US" sz="1350" dirty="0">
                <a:latin typeface="Consolas" panose="020B0609020204030204" pitchFamily="49" charset="0"/>
              </a:rPr>
              <a:t>            _handle = </a:t>
            </a:r>
            <a:r>
              <a:rPr lang="en-US" sz="1350" dirty="0" err="1">
                <a:latin typeface="Consolas" panose="020B0609020204030204" pitchFamily="49" charset="0"/>
              </a:rPr>
              <a:t>CreateFile</a:t>
            </a:r>
            <a:r>
              <a:rPr lang="en-US" sz="1350" dirty="0">
                <a:latin typeface="Consolas" panose="020B0609020204030204" pitchFamily="49" charset="0"/>
              </a:rPr>
              <a:t>(name, 0, 0, </a:t>
            </a:r>
            <a:r>
              <a:rPr lang="en-US" sz="1350" dirty="0" err="1">
                <a:latin typeface="Consolas" panose="020B0609020204030204" pitchFamily="49" charset="0"/>
              </a:rPr>
              <a:t>IntPtr.Zero</a:t>
            </a:r>
            <a:r>
              <a:rPr lang="en-US" sz="1350" dirty="0">
                <a:latin typeface="Consolas" panose="020B0609020204030204" pitchFamily="49" charset="0"/>
              </a:rPr>
              <a:t>, 0, 0, </a:t>
            </a:r>
            <a:r>
              <a:rPr lang="en-US" sz="1350" dirty="0" err="1">
                <a:latin typeface="Consolas" panose="020B0609020204030204" pitchFamily="49" charset="0"/>
              </a:rPr>
              <a:t>IntPtr.Zero</a:t>
            </a:r>
            <a:r>
              <a:rPr lang="en-US" sz="13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350" dirty="0">
                <a:latin typeface="Consolas" panose="020B0609020204030204" pitchFamily="49" charset="0"/>
              </a:rPr>
              <a:t>        }</a:t>
            </a:r>
          </a:p>
          <a:p>
            <a:endParaRPr lang="en-US" sz="1350" dirty="0"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2685C9"/>
                </a:solidFill>
                <a:latin typeface="Consolas" panose="020B0609020204030204" pitchFamily="49" charset="0"/>
              </a:rPr>
              <a:t>        </a:t>
            </a:r>
            <a:r>
              <a:rPr lang="en-US" sz="1350" b="1" dirty="0">
                <a:solidFill>
                  <a:srgbClr val="2685C9"/>
                </a:solidFill>
                <a:latin typeface="Consolas" panose="020B0609020204030204" pitchFamily="49" charset="0"/>
              </a:rPr>
              <a:t>public void </a:t>
            </a:r>
            <a:r>
              <a:rPr lang="en-US" sz="1350" dirty="0">
                <a:latin typeface="Consolas" panose="020B0609020204030204" pitchFamily="49" charset="0"/>
              </a:rPr>
              <a:t>Dispose()</a:t>
            </a:r>
          </a:p>
          <a:p>
            <a:r>
              <a:rPr lang="en-US" sz="135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350" dirty="0">
                <a:latin typeface="Consolas" panose="020B0609020204030204" pitchFamily="49" charset="0"/>
              </a:rPr>
              <a:t>            </a:t>
            </a:r>
            <a:r>
              <a:rPr lang="en-US" sz="1350" dirty="0" err="1">
                <a:latin typeface="Consolas" panose="020B0609020204030204" pitchFamily="49" charset="0"/>
              </a:rPr>
              <a:t>InternalDispose</a:t>
            </a:r>
            <a:r>
              <a:rPr lang="en-US" sz="135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350" dirty="0">
                <a:latin typeface="Consolas" panose="020B0609020204030204" pitchFamily="49" charset="0"/>
              </a:rPr>
              <a:t>            </a:t>
            </a:r>
            <a:r>
              <a:rPr lang="en-US" sz="1350" dirty="0" err="1">
                <a:latin typeface="Consolas" panose="020B0609020204030204" pitchFamily="49" charset="0"/>
              </a:rPr>
              <a:t>GC.SuppressFinalize</a:t>
            </a:r>
            <a:r>
              <a:rPr lang="en-US" sz="1350" dirty="0">
                <a:latin typeface="Consolas" panose="020B0609020204030204" pitchFamily="49" charset="0"/>
              </a:rPr>
              <a:t>(this);</a:t>
            </a:r>
          </a:p>
          <a:p>
            <a:r>
              <a:rPr lang="en-US" sz="1350" dirty="0">
                <a:latin typeface="Consolas" panose="020B0609020204030204" pitchFamily="49" charset="0"/>
              </a:rPr>
              <a:t>        }</a:t>
            </a:r>
          </a:p>
          <a:p>
            <a:endParaRPr lang="en-US" sz="1350" dirty="0">
              <a:latin typeface="Consolas" panose="020B0609020204030204" pitchFamily="49" charset="0"/>
            </a:endParaRPr>
          </a:p>
          <a:p>
            <a:r>
              <a:rPr lang="en-US" sz="135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sz="1350" b="1" dirty="0">
                <a:solidFill>
                  <a:srgbClr val="2685C9"/>
                </a:solidFill>
                <a:latin typeface="Consolas" panose="020B0609020204030204" pitchFamily="49" charset="0"/>
              </a:rPr>
              <a:t>private void </a:t>
            </a:r>
            <a:r>
              <a:rPr lang="en-US" sz="1350" dirty="0" err="1">
                <a:latin typeface="Consolas" panose="020B0609020204030204" pitchFamily="49" charset="0"/>
              </a:rPr>
              <a:t>CheckDisposed</a:t>
            </a:r>
            <a:r>
              <a:rPr lang="en-US" sz="1350" dirty="0">
                <a:latin typeface="Consolas" panose="020B0609020204030204" pitchFamily="49" charset="0"/>
              </a:rPr>
              <a:t>() { ... }</a:t>
            </a:r>
            <a:endParaRPr lang="ru-RU" sz="1350" dirty="0">
              <a:latin typeface="Consolas" panose="020B0609020204030204" pitchFamily="49" charset="0"/>
            </a:endParaRPr>
          </a:p>
          <a:p>
            <a:r>
              <a:rPr lang="en-US" sz="1350" dirty="0">
                <a:latin typeface="Consolas" panose="020B0609020204030204" pitchFamily="49" charset="0"/>
              </a:rPr>
              <a:t>  </a:t>
            </a:r>
          </a:p>
          <a:p>
            <a:r>
              <a:rPr lang="en-US" sz="1350" dirty="0">
                <a:latin typeface="Consolas" panose="020B0609020204030204" pitchFamily="49" charset="0"/>
              </a:rPr>
              <a:t>        </a:t>
            </a:r>
            <a:r>
              <a:rPr lang="en-US" sz="1350" b="1" dirty="0">
                <a:solidFill>
                  <a:srgbClr val="0070C0"/>
                </a:solidFill>
                <a:latin typeface="Consolas" panose="020B0609020204030204" pitchFamily="49" charset="0"/>
              </a:rPr>
              <a:t>private void</a:t>
            </a:r>
            <a:r>
              <a:rPr lang="en-US" sz="1350" dirty="0">
                <a:latin typeface="Consolas" panose="020B0609020204030204" pitchFamily="49" charset="0"/>
              </a:rPr>
              <a:t> </a:t>
            </a:r>
            <a:r>
              <a:rPr lang="en-US" sz="1350" dirty="0" err="1">
                <a:latin typeface="Consolas" panose="020B0609020204030204" pitchFamily="49" charset="0"/>
              </a:rPr>
              <a:t>InternalDispose</a:t>
            </a:r>
            <a:r>
              <a:rPr lang="en-US" sz="135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35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350" dirty="0">
                <a:latin typeface="Consolas" panose="020B0609020204030204" pitchFamily="49" charset="0"/>
              </a:rPr>
              <a:t>            </a:t>
            </a:r>
            <a:r>
              <a:rPr lang="en-US" sz="1350" dirty="0" err="1">
                <a:latin typeface="Consolas" panose="020B0609020204030204" pitchFamily="49" charset="0"/>
              </a:rPr>
              <a:t>CloseHandle</a:t>
            </a:r>
            <a:r>
              <a:rPr lang="en-US" sz="1350" dirty="0">
                <a:latin typeface="Consolas" panose="020B0609020204030204" pitchFamily="49" charset="0"/>
              </a:rPr>
              <a:t>(_handle);</a:t>
            </a:r>
          </a:p>
          <a:p>
            <a:r>
              <a:rPr lang="en-US" sz="1350" dirty="0">
                <a:latin typeface="Consolas" panose="020B0609020204030204" pitchFamily="49" charset="0"/>
              </a:rPr>
              <a:t>        }</a:t>
            </a:r>
          </a:p>
          <a:p>
            <a:endParaRPr lang="en-US" sz="1350" dirty="0">
              <a:latin typeface="Consolas" panose="020B0609020204030204" pitchFamily="49" charset="0"/>
            </a:endParaRPr>
          </a:p>
          <a:p>
            <a:r>
              <a:rPr lang="en-US" sz="1350" dirty="0">
                <a:latin typeface="Consolas" panose="020B0609020204030204" pitchFamily="49" charset="0"/>
              </a:rPr>
              <a:t>        </a:t>
            </a:r>
            <a:r>
              <a:rPr lang="en-US" sz="1350" b="1" dirty="0">
                <a:solidFill>
                  <a:srgbClr val="0070C0"/>
                </a:solidFill>
                <a:latin typeface="Consolas" panose="020B0609020204030204" pitchFamily="49" charset="0"/>
              </a:rPr>
              <a:t>~</a:t>
            </a:r>
            <a:r>
              <a:rPr lang="en-US" sz="1350" dirty="0" err="1">
                <a:latin typeface="Consolas" panose="020B0609020204030204" pitchFamily="49" charset="0"/>
              </a:rPr>
              <a:t>FileWrapperWithFinalizer</a:t>
            </a:r>
            <a:r>
              <a:rPr lang="en-US" sz="135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35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350" dirty="0">
                <a:latin typeface="Consolas" panose="020B0609020204030204" pitchFamily="49" charset="0"/>
              </a:rPr>
              <a:t>            </a:t>
            </a:r>
            <a:r>
              <a:rPr lang="en-US" sz="1350" dirty="0" err="1">
                <a:latin typeface="Consolas" panose="020B0609020204030204" pitchFamily="49" charset="0"/>
              </a:rPr>
              <a:t>InternalDispose</a:t>
            </a:r>
            <a:r>
              <a:rPr lang="en-US" sz="135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350" dirty="0">
                <a:latin typeface="Consolas" panose="020B0609020204030204" pitchFamily="49" charset="0"/>
              </a:rPr>
              <a:t>        }</a:t>
            </a:r>
          </a:p>
          <a:p>
            <a:endParaRPr lang="en-US" sz="1350" dirty="0">
              <a:latin typeface="Consolas" panose="020B0609020204030204" pitchFamily="49" charset="0"/>
            </a:endParaRPr>
          </a:p>
          <a:p>
            <a:r>
              <a:rPr lang="en-US" sz="1350" dirty="0">
                <a:latin typeface="Consolas" panose="020B0609020204030204" pitchFamily="49" charset="0"/>
              </a:rPr>
              <a:t>        [</a:t>
            </a:r>
            <a:r>
              <a:rPr lang="en-US" sz="1350" dirty="0" err="1">
                <a:latin typeface="Consolas" panose="020B0609020204030204" pitchFamily="49" charset="0"/>
              </a:rPr>
              <a:t>DllImport</a:t>
            </a:r>
            <a:r>
              <a:rPr lang="en-US" sz="1350" dirty="0">
                <a:latin typeface="Consolas" panose="020B0609020204030204" pitchFamily="49" charset="0"/>
              </a:rPr>
              <a:t>(…)]</a:t>
            </a:r>
            <a:r>
              <a:rPr lang="en-US" sz="1350" b="1" dirty="0">
                <a:solidFill>
                  <a:srgbClr val="0070C0"/>
                </a:solidFill>
                <a:latin typeface="Consolas" panose="020B0609020204030204" pitchFamily="49" charset="0"/>
              </a:rPr>
              <a:t> static extern </a:t>
            </a:r>
            <a:r>
              <a:rPr lang="en-US" sz="135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IntPtr</a:t>
            </a:r>
            <a:r>
              <a:rPr lang="en-US" sz="135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350" dirty="0" err="1">
                <a:latin typeface="Consolas" panose="020B0609020204030204" pitchFamily="49" charset="0"/>
              </a:rPr>
              <a:t>CreateFile</a:t>
            </a:r>
            <a:r>
              <a:rPr lang="en-US" sz="1350" dirty="0">
                <a:latin typeface="Consolas" panose="020B0609020204030204" pitchFamily="49" charset="0"/>
              </a:rPr>
              <a:t>(String </a:t>
            </a:r>
            <a:r>
              <a:rPr lang="en-US" sz="1350" dirty="0" err="1">
                <a:latin typeface="Consolas" panose="020B0609020204030204" pitchFamily="49" charset="0"/>
              </a:rPr>
              <a:t>lpFileName</a:t>
            </a:r>
            <a:r>
              <a:rPr lang="en-US" sz="1350" dirty="0">
                <a:latin typeface="Consolas" panose="020B0609020204030204" pitchFamily="49" charset="0"/>
              </a:rPr>
              <a:t>, ..., </a:t>
            </a:r>
            <a:r>
              <a:rPr lang="en-US" sz="1350" dirty="0" err="1">
                <a:latin typeface="Consolas" panose="020B0609020204030204" pitchFamily="49" charset="0"/>
              </a:rPr>
              <a:t>IntPtr</a:t>
            </a:r>
            <a:r>
              <a:rPr lang="en-US" sz="1350" dirty="0">
                <a:latin typeface="Consolas" panose="020B0609020204030204" pitchFamily="49" charset="0"/>
              </a:rPr>
              <a:t> </a:t>
            </a:r>
            <a:r>
              <a:rPr lang="en-US" sz="1350" dirty="0" err="1">
                <a:latin typeface="Consolas" panose="020B0609020204030204" pitchFamily="49" charset="0"/>
              </a:rPr>
              <a:t>hTmpFile</a:t>
            </a:r>
            <a:r>
              <a:rPr lang="en-US" sz="13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350" dirty="0">
                <a:latin typeface="Consolas" panose="020B0609020204030204" pitchFamily="49" charset="0"/>
              </a:rPr>
              <a:t>        [</a:t>
            </a:r>
            <a:r>
              <a:rPr lang="en-US" sz="1350" dirty="0" err="1">
                <a:latin typeface="Consolas" panose="020B0609020204030204" pitchFamily="49" charset="0"/>
              </a:rPr>
              <a:t>DllImport</a:t>
            </a:r>
            <a:r>
              <a:rPr lang="en-US" sz="1350" dirty="0">
                <a:latin typeface="Consolas" panose="020B0609020204030204" pitchFamily="49" charset="0"/>
              </a:rPr>
              <a:t>(…)]</a:t>
            </a:r>
            <a:r>
              <a:rPr lang="en-US" sz="1350" b="1" dirty="0">
                <a:solidFill>
                  <a:srgbClr val="0070C0"/>
                </a:solidFill>
                <a:latin typeface="Consolas" panose="020B0609020204030204" pitchFamily="49" charset="0"/>
              </a:rPr>
              <a:t> static extern bool </a:t>
            </a:r>
            <a:r>
              <a:rPr lang="en-US" sz="1350" dirty="0" err="1">
                <a:latin typeface="Consolas" panose="020B0609020204030204" pitchFamily="49" charset="0"/>
              </a:rPr>
              <a:t>CloseHandle</a:t>
            </a:r>
            <a:r>
              <a:rPr lang="en-US" sz="1350" dirty="0">
                <a:latin typeface="Consolas" panose="020B0609020204030204" pitchFamily="49" charset="0"/>
              </a:rPr>
              <a:t>(</a:t>
            </a:r>
            <a:r>
              <a:rPr lang="en-US" sz="1350" dirty="0" err="1">
                <a:latin typeface="Consolas" panose="020B0609020204030204" pitchFamily="49" charset="0"/>
              </a:rPr>
              <a:t>IntPtr</a:t>
            </a:r>
            <a:r>
              <a:rPr lang="en-US" sz="1350" dirty="0">
                <a:latin typeface="Consolas" panose="020B0609020204030204" pitchFamily="49" charset="0"/>
              </a:rPr>
              <a:t> </a:t>
            </a:r>
            <a:r>
              <a:rPr lang="en-US" sz="1350" dirty="0" err="1">
                <a:latin typeface="Consolas" panose="020B0609020204030204" pitchFamily="49" charset="0"/>
              </a:rPr>
              <a:t>hObject</a:t>
            </a:r>
            <a:r>
              <a:rPr lang="en-US" sz="13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350" dirty="0">
                <a:latin typeface="Consolas" panose="020B0609020204030204" pitchFamily="49" charset="0"/>
              </a:rPr>
              <a:t>    }</a:t>
            </a:r>
            <a:endParaRPr lang="ru-RU" sz="1350" dirty="0">
              <a:latin typeface="Consolas" panose="020B0609020204030204" pitchFamily="49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FE03F5C-191B-45E7-8714-4D0F3BA4DBA0}"/>
              </a:ext>
            </a:extLst>
          </p:cNvPr>
          <p:cNvSpPr/>
          <p:nvPr/>
        </p:nvSpPr>
        <p:spPr>
          <a:xfrm>
            <a:off x="9732397" y="1542553"/>
            <a:ext cx="2154803" cy="3919993"/>
          </a:xfrm>
          <a:prstGeom prst="round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D4EC34-CB00-4509-9DD6-E1C6E3DAA1E5}"/>
              </a:ext>
            </a:extLst>
          </p:cNvPr>
          <p:cNvSpPr txBox="1"/>
          <p:nvPr/>
        </p:nvSpPr>
        <p:spPr>
          <a:xfrm>
            <a:off x="9866578" y="1805015"/>
            <a:ext cx="21548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onsolas" panose="020B0609020204030204" pitchFamily="49" charset="0"/>
              </a:rPr>
              <a:t>Managed:</a:t>
            </a:r>
          </a:p>
          <a:p>
            <a:endParaRPr lang="en-US" sz="1400" b="1" dirty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prstClr val="white"/>
                </a:solidFill>
                <a:latin typeface="Consolas" panose="020B0609020204030204" pitchFamily="49" charset="0"/>
              </a:rPr>
              <a:t>Dispose()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solidFill>
                  <a:prstClr val="white"/>
                </a:solidFill>
                <a:latin typeface="Consolas" panose="020B0609020204030204" pitchFamily="49" charset="0"/>
              </a:rPr>
              <a:t>CheckDisposed</a:t>
            </a:r>
            <a:r>
              <a:rPr lang="en-US" sz="1400" dirty="0">
                <a:solidFill>
                  <a:prstClr val="white"/>
                </a:solidFill>
                <a:latin typeface="Consolas" panose="020B0609020204030204" pitchFamily="49" charset="0"/>
              </a:rPr>
              <a:t>()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5ECF73-EF71-4237-A6EC-C60B317071AE}"/>
              </a:ext>
            </a:extLst>
          </p:cNvPr>
          <p:cNvSpPr txBox="1"/>
          <p:nvPr/>
        </p:nvSpPr>
        <p:spPr>
          <a:xfrm>
            <a:off x="9819448" y="3348893"/>
            <a:ext cx="215480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onsolas" panose="020B0609020204030204" pitchFamily="49" charset="0"/>
              </a:rPr>
              <a:t>Unmanaged:</a:t>
            </a:r>
          </a:p>
          <a:p>
            <a:endParaRPr lang="en-US" sz="1400" b="1" dirty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prstClr val="white"/>
                </a:solidFill>
                <a:latin typeface="Consolas" panose="020B0609020204030204" pitchFamily="49" charset="0"/>
              </a:rPr>
              <a:t>Dispose()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solidFill>
                  <a:prstClr val="white"/>
                </a:solidFill>
                <a:latin typeface="Consolas" panose="020B0609020204030204" pitchFamily="49" charset="0"/>
              </a:rPr>
              <a:t>CheckDisposed</a:t>
            </a:r>
            <a:r>
              <a:rPr lang="en-US" sz="1400" dirty="0">
                <a:solidFill>
                  <a:prstClr val="white"/>
                </a:solidFill>
                <a:latin typeface="Consolas" panose="020B0609020204030204" pitchFamily="49" charset="0"/>
              </a:rPr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FFFF00"/>
                </a:solidFill>
                <a:latin typeface="Consolas" panose="020B0609020204030204" pitchFamily="49" charset="0"/>
              </a:rPr>
              <a:t>~Finalizer()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dirty="0" err="1">
                <a:solidFill>
                  <a:srgbClr val="FFFF00"/>
                </a:solidFill>
                <a:latin typeface="Consolas" panose="020B0609020204030204" pitchFamily="49" charset="0"/>
              </a:rPr>
              <a:t>GC.SuppressFinalize</a:t>
            </a:r>
            <a:r>
              <a:rPr lang="en-US" sz="11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40551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C7388F-4DA5-4D12-AF58-33F7A01ED12D}"/>
              </a:ext>
            </a:extLst>
          </p:cNvPr>
          <p:cNvSpPr txBox="1"/>
          <p:nvPr/>
        </p:nvSpPr>
        <p:spPr>
          <a:xfrm>
            <a:off x="0" y="3013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+mj-lt"/>
              </a:rPr>
              <a:t>Что получилось??</a:t>
            </a:r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C9E5CF5-C5A7-4726-B0FA-F51D8767D7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830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3" name="Рисунок 1">
            <a:extLst>
              <a:ext uri="{FF2B5EF4-FFF2-40B4-BE49-F238E27FC236}">
                <a16:creationId xmlns:a16="http://schemas.microsoft.com/office/drawing/2014/main" id="{73294196-FAE7-477A-B0C0-871C9391C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685" y="2122938"/>
            <a:ext cx="8352244" cy="32159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400DF3-606F-4452-A94F-EAC398BEE942}"/>
              </a:ext>
            </a:extLst>
          </p:cNvPr>
          <p:cNvSpPr txBox="1"/>
          <p:nvPr/>
        </p:nvSpPr>
        <p:spPr>
          <a:xfrm>
            <a:off x="1919878" y="882869"/>
            <a:ext cx="8352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. </a:t>
            </a:r>
            <a:r>
              <a:rPr lang="ru-RU" dirty="0">
                <a:latin typeface="Consolas" panose="020B0609020204030204" pitchFamily="49" charset="0"/>
              </a:rPr>
              <a:t>Поля, работа с </a:t>
            </a:r>
            <a:r>
              <a:rPr lang="en-US" dirty="0">
                <a:latin typeface="Consolas" panose="020B0609020204030204" pitchFamily="49" charset="0"/>
              </a:rPr>
              <a:t>unmanaged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942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A0696E-9557-4FCB-AC6B-03665FA7EEDA}"/>
              </a:ext>
            </a:extLst>
          </p:cNvPr>
          <p:cNvSpPr txBox="1"/>
          <p:nvPr/>
        </p:nvSpPr>
        <p:spPr>
          <a:xfrm>
            <a:off x="1919878" y="882869"/>
            <a:ext cx="8352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. Dispose, </a:t>
            </a:r>
            <a:r>
              <a:rPr lang="ru-RU" dirty="0">
                <a:latin typeface="Consolas" panose="020B0609020204030204" pitchFamily="49" charset="0"/>
              </a:rPr>
              <a:t>его вызов из двух мест</a:t>
            </a:r>
          </a:p>
        </p:txBody>
      </p:sp>
      <p:pic>
        <p:nvPicPr>
          <p:cNvPr id="4" name="Рисунок 2">
            <a:extLst>
              <a:ext uri="{FF2B5EF4-FFF2-40B4-BE49-F238E27FC236}">
                <a16:creationId xmlns:a16="http://schemas.microsoft.com/office/drawing/2014/main" id="{84EEE99E-2909-4374-A676-342B78061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042" y="1423819"/>
            <a:ext cx="7178662" cy="47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560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2F5A85A-88F2-4834-B85F-F25144BD6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15050" cy="68580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CD7D54E3-C65E-43FF-B27E-E642327FDD24}"/>
              </a:ext>
            </a:extLst>
          </p:cNvPr>
          <p:cNvGrpSpPr/>
          <p:nvPr/>
        </p:nvGrpSpPr>
        <p:grpSpPr>
          <a:xfrm>
            <a:off x="6522943" y="1633254"/>
            <a:ext cx="5324476" cy="3649945"/>
            <a:chOff x="6497543" y="2456151"/>
            <a:chExt cx="5324476" cy="3649945"/>
          </a:xfrm>
        </p:grpSpPr>
        <p:sp>
          <p:nvSpPr>
            <p:cNvPr id="3" name="Content Placeholder 6">
              <a:extLst>
                <a:ext uri="{FF2B5EF4-FFF2-40B4-BE49-F238E27FC236}">
                  <a16:creationId xmlns:a16="http://schemas.microsoft.com/office/drawing/2014/main" id="{4EC4DEB1-4CE0-4242-B793-A44AAE02186D}"/>
                </a:ext>
              </a:extLst>
            </p:cNvPr>
            <p:cNvSpPr txBox="1">
              <a:spLocks/>
            </p:cNvSpPr>
            <p:nvPr/>
          </p:nvSpPr>
          <p:spPr>
            <a:xfrm>
              <a:off x="6497543" y="2456151"/>
              <a:ext cx="5324476" cy="3649945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lvl1pPr marL="228594" indent="-228594" algn="l" defTabSz="1219170" rtl="0" eaLnBrk="1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Font typeface="Arial" panose="020B0604020202020204" pitchFamily="34" charset="0"/>
                <a:buChar char="•"/>
                <a:defRPr sz="1467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838179" indent="-228594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14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447764" indent="-228594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14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09745" indent="-380990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14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indent="0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Стеки:</a:t>
              </a:r>
            </a:p>
            <a:p>
              <a:pPr marL="228594" marR="0" lvl="0" indent="-228594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WEB/WPF/WinForms/… </a:t>
              </a:r>
              <a:r>
                <a:rPr kumimoji="0" lang="ru-RU" sz="180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стеки</a:t>
              </a:r>
            </a:p>
            <a:p>
              <a:pPr marL="228594" marR="0" lvl="0" indent="-228594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C/C++, C++/CLI </a:t>
              </a:r>
              <a:r>
                <a:rPr kumimoji="0" lang="ru-RU" sz="180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когда необходимо</a:t>
              </a:r>
              <a:endPara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  <a:p>
              <a:pPr marL="228594" marR="0" lvl="0" indent="-228594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800" dirty="0">
                  <a:solidFill>
                    <a:srgbClr val="222222"/>
                  </a:solidFill>
                  <a:latin typeface="Calibri Light"/>
                </a:rPr>
                <a:t>EPAM Systems</a:t>
              </a:r>
              <a:endParaRPr kumimoji="0" lang="ru-RU" sz="180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  <a:p>
              <a:pPr marL="228594" marR="0" lvl="0" indent="-228594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ru-RU" sz="180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Книга:</a:t>
              </a:r>
              <a:r>
                <a:rPr kumimoji="0" lang="ru-RU" sz="1800" i="0" u="none" strike="noStrike" kern="1200" cap="none" spc="0" normalizeH="0" baseline="0" noProof="0" dirty="0">
                  <a:ln>
                    <a:noFill/>
                  </a:ln>
                  <a:solidFill>
                    <a:srgbClr val="008ACF">
                      <a:lumMod val="50000"/>
                    </a:srgbClr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 </a:t>
              </a:r>
              <a:r>
                <a:rPr kumimoji="0" lang="en-US" sz="1800" i="0" u="none" strike="noStrike" kern="1200" cap="none" spc="0" normalizeH="0" baseline="0" noProof="0" dirty="0">
                  <a:ln>
                    <a:noFill/>
                  </a:ln>
                  <a:solidFill>
                    <a:srgbClr val="008ACF">
                      <a:lumMod val="50000"/>
                    </a:srgbClr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      </a:t>
              </a:r>
              <a:r>
                <a:rPr kumimoji="0" lang="en-US" sz="180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https://github.com/sidristij/dotnetbook </a:t>
              </a:r>
            </a:p>
            <a:p>
              <a:pPr marL="0" marR="0" lvl="0" indent="0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None/>
                <a:tabLst/>
                <a:defRPr/>
              </a:pPr>
              <a:endParaRPr lang="ru-RU" sz="1800" dirty="0">
                <a:latin typeface="Calibri Light"/>
              </a:endParaRPr>
            </a:p>
            <a:p>
              <a:pPr marL="0" marR="0" lvl="0" indent="0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None/>
                <a:tabLst/>
                <a:defRPr/>
              </a:pPr>
              <a:r>
                <a:rPr lang="ru-RU" sz="1800" b="1" dirty="0">
                  <a:latin typeface="Calibri Light"/>
                </a:rPr>
                <a:t>Связь:</a:t>
              </a:r>
              <a:endParaRPr lang="en-US" sz="1800" b="1" dirty="0">
                <a:latin typeface="Calibri Light"/>
              </a:endParaRPr>
            </a:p>
            <a:p>
              <a:pPr marL="228594" marR="0" lvl="0" indent="-228594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800" dirty="0">
                  <a:latin typeface="Calibri Light"/>
                </a:rPr>
                <a:t>@</a:t>
              </a:r>
              <a:r>
                <a:rPr lang="en-US" sz="1800" dirty="0" err="1">
                  <a:latin typeface="Calibri Light"/>
                </a:rPr>
                <a:t>sidristij</a:t>
              </a:r>
              <a:endParaRPr lang="en-US" sz="1800" dirty="0">
                <a:latin typeface="Calibri Light"/>
              </a:endParaRPr>
            </a:p>
            <a:p>
              <a:pPr marL="228594" marR="0" lvl="0" indent="-228594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skype:</a:t>
              </a:r>
              <a:r>
                <a:rPr kumimoji="0" lang="ru-RU" sz="1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 </a:t>
              </a:r>
              <a:r>
                <a:rPr kumimoji="0" lang="en-US" sz="180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stanislav.sidristy</a:t>
              </a:r>
              <a:endParaRPr kumimoji="0" 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  <a:p>
              <a:pPr marL="228594" marR="0" lvl="0" indent="-228594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800" dirty="0">
                  <a:latin typeface="Calibri Light"/>
                </a:rPr>
                <a:t>sunex.development@gmail.com</a:t>
              </a:r>
              <a:endParaRPr kumimoji="0" 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</a:endParaRPr>
            </a:p>
          </p:txBody>
        </p:sp>
        <p:pic>
          <p:nvPicPr>
            <p:cNvPr id="4" name="Picture 10" descr="github icon">
              <a:extLst>
                <a:ext uri="{FF2B5EF4-FFF2-40B4-BE49-F238E27FC236}">
                  <a16:creationId xmlns:a16="http://schemas.microsoft.com/office/drawing/2014/main" id="{59BF3211-C074-43BC-8435-51F065B80F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8184" y="3955793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Placeholder 2" descr="A person sitting at a table&#10;&#10;Description generated with very high confidence">
            <a:extLst>
              <a:ext uri="{FF2B5EF4-FFF2-40B4-BE49-F238E27FC236}">
                <a16:creationId xmlns:a16="http://schemas.microsoft.com/office/drawing/2014/main" id="{FE1311FC-69D3-4E98-8142-EB3E926083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0" r="16660"/>
          <a:stretch>
            <a:fillRect/>
          </a:stretch>
        </p:blipFill>
        <p:spPr>
          <a:xfrm>
            <a:off x="1132038" y="2176695"/>
            <a:ext cx="2218944" cy="2218944"/>
          </a:xfrm>
          <a:prstGeom prst="ellipse">
            <a:avLst/>
          </a:prstGeom>
          <a:ln>
            <a:solidFill>
              <a:schemeClr val="accent6">
                <a:shade val="50000"/>
              </a:schemeClr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93BFE0-72DC-4736-9797-98E34C8A7D85}"/>
              </a:ext>
            </a:extLst>
          </p:cNvPr>
          <p:cNvSpPr txBox="1"/>
          <p:nvPr/>
        </p:nvSpPr>
        <p:spPr>
          <a:xfrm>
            <a:off x="314325" y="615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D144EA-89AE-4759-8B06-27CCA8284B21}" type="slidenum">
              <a:rPr lang="en-US" smtClean="0"/>
              <a:t>2</a:t>
            </a:fld>
            <a:endParaRPr lang="en-US" dirty="0"/>
          </a:p>
        </p:txBody>
      </p:sp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9A8A815-6D9E-4342-A85E-858D807BF43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672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F15DFE-094D-4A95-9FBE-6F4C38CD86EC}"/>
              </a:ext>
            </a:extLst>
          </p:cNvPr>
          <p:cNvSpPr txBox="1"/>
          <p:nvPr/>
        </p:nvSpPr>
        <p:spPr>
          <a:xfrm>
            <a:off x="1919878" y="882869"/>
            <a:ext cx="8352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</a:rPr>
              <a:t>. </a:t>
            </a:r>
            <a:r>
              <a:rPr lang="ru-RU" dirty="0">
                <a:latin typeface="Consolas" panose="020B0609020204030204" pitchFamily="49" charset="0"/>
              </a:rPr>
              <a:t>Контролировать </a:t>
            </a:r>
            <a:r>
              <a:rPr lang="ru-RU" dirty="0" err="1">
                <a:latin typeface="Consolas" panose="020B0609020204030204" pitchFamily="49" charset="0"/>
              </a:rPr>
              <a:t>выброшенность</a:t>
            </a:r>
            <a:endParaRPr lang="ru-RU" dirty="0">
              <a:latin typeface="Consolas" panose="020B0609020204030204" pitchFamily="49" charset="0"/>
            </a:endParaRPr>
          </a:p>
        </p:txBody>
      </p:sp>
      <p:pic>
        <p:nvPicPr>
          <p:cNvPr id="4" name="Рисунок 1">
            <a:extLst>
              <a:ext uri="{FF2B5EF4-FFF2-40B4-BE49-F238E27FC236}">
                <a16:creationId xmlns:a16="http://schemas.microsoft.com/office/drawing/2014/main" id="{7C6D36CC-AABB-4AEB-9E22-3492E51F3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459" y="1613825"/>
            <a:ext cx="5685013" cy="392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252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5D42D0-F352-4001-8CC0-C144468B7523}"/>
              </a:ext>
            </a:extLst>
          </p:cNvPr>
          <p:cNvSpPr txBox="1"/>
          <p:nvPr/>
        </p:nvSpPr>
        <p:spPr>
          <a:xfrm>
            <a:off x="1919878" y="882869"/>
            <a:ext cx="8352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</a:rPr>
              <a:t>. </a:t>
            </a:r>
            <a:r>
              <a:rPr lang="ru-RU" dirty="0">
                <a:latin typeface="Consolas" panose="020B0609020204030204" pitchFamily="49" charset="0"/>
              </a:rPr>
              <a:t>Контролировать </a:t>
            </a:r>
            <a:r>
              <a:rPr lang="ru-RU" dirty="0" err="1">
                <a:latin typeface="Consolas" panose="020B0609020204030204" pitchFamily="49" charset="0"/>
              </a:rPr>
              <a:t>выброшенность</a:t>
            </a:r>
            <a:endParaRPr lang="ru-RU" dirty="0">
              <a:latin typeface="Consolas" panose="020B0609020204030204" pitchFamily="49" charset="0"/>
            </a:endParaRPr>
          </a:p>
        </p:txBody>
      </p:sp>
      <p:pic>
        <p:nvPicPr>
          <p:cNvPr id="4" name="Рисунок 1">
            <a:extLst>
              <a:ext uri="{FF2B5EF4-FFF2-40B4-BE49-F238E27FC236}">
                <a16:creationId xmlns:a16="http://schemas.microsoft.com/office/drawing/2014/main" id="{A0FF878E-B48D-4543-A8EB-A2519E7DD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459" y="1613825"/>
            <a:ext cx="5685013" cy="3924640"/>
          </a:xfrm>
          <a:prstGeom prst="rect">
            <a:avLst/>
          </a:prstGeom>
        </p:spPr>
      </p:pic>
      <p:sp>
        <p:nvSpPr>
          <p:cNvPr id="6" name="Прямоугольник 4">
            <a:extLst>
              <a:ext uri="{FF2B5EF4-FFF2-40B4-BE49-F238E27FC236}">
                <a16:creationId xmlns:a16="http://schemas.microsoft.com/office/drawing/2014/main" id="{CE0E8778-6741-4361-B125-A450053E299C}"/>
              </a:ext>
            </a:extLst>
          </p:cNvPr>
          <p:cNvSpPr/>
          <p:nvPr/>
        </p:nvSpPr>
        <p:spPr>
          <a:xfrm>
            <a:off x="2270235" y="1506938"/>
            <a:ext cx="7241628" cy="3100552"/>
          </a:xfrm>
          <a:prstGeom prst="rect">
            <a:avLst/>
          </a:prstGeom>
          <a:solidFill>
            <a:schemeClr val="lt1">
              <a:alpha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C388F9-6502-4AF4-B71F-EC082FF897B8}"/>
              </a:ext>
            </a:extLst>
          </p:cNvPr>
          <p:cNvSpPr txBox="1"/>
          <p:nvPr/>
        </p:nvSpPr>
        <p:spPr>
          <a:xfrm>
            <a:off x="4593021" y="1697145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Хватит ли этого</a:t>
            </a:r>
            <a:r>
              <a:rPr lang="en-US" sz="2800" dirty="0"/>
              <a:t>?</a:t>
            </a:r>
            <a:endParaRPr lang="ru-RU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A73696-F7A0-43F3-839D-254814553430}"/>
              </a:ext>
            </a:extLst>
          </p:cNvPr>
          <p:cNvSpPr txBox="1"/>
          <p:nvPr/>
        </p:nvSpPr>
        <p:spPr>
          <a:xfrm>
            <a:off x="2659117" y="2396359"/>
            <a:ext cx="64953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[ ] </a:t>
            </a:r>
            <a:r>
              <a:rPr lang="ru-RU" dirty="0">
                <a:latin typeface="Consolas" panose="020B0609020204030204" pitchFamily="49" charset="0"/>
              </a:rPr>
              <a:t>Да, так Рихтер завещал</a:t>
            </a:r>
          </a:p>
          <a:p>
            <a:r>
              <a:rPr lang="en-US" dirty="0">
                <a:latin typeface="Consolas" panose="020B0609020204030204" pitchFamily="49" charset="0"/>
              </a:rPr>
              <a:t>[ ] </a:t>
            </a:r>
            <a:r>
              <a:rPr lang="ru-RU" dirty="0">
                <a:latin typeface="Consolas" panose="020B0609020204030204" pitchFamily="49" charset="0"/>
              </a:rPr>
              <a:t>Мне кажется, этот баннер тут не просто так</a:t>
            </a:r>
            <a:endParaRPr lang="en-US" dirty="0">
              <a:latin typeface="Consolas" panose="020B0609020204030204" pitchFamily="49" charset="0"/>
            </a:endParaRPr>
          </a:p>
          <a:p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301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ED310-7425-44BA-9B76-5081CED5F573}"/>
              </a:ext>
            </a:extLst>
          </p:cNvPr>
          <p:cNvSpPr txBox="1"/>
          <p:nvPr/>
        </p:nvSpPr>
        <p:spPr>
          <a:xfrm>
            <a:off x="1919878" y="882869"/>
            <a:ext cx="8352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</a:rPr>
              <a:t>. </a:t>
            </a:r>
            <a:r>
              <a:rPr lang="ru-RU" dirty="0">
                <a:latin typeface="Consolas" panose="020B0609020204030204" pitchFamily="49" charset="0"/>
              </a:rPr>
              <a:t>Контролировать </a:t>
            </a:r>
            <a:r>
              <a:rPr lang="ru-RU" dirty="0" err="1">
                <a:latin typeface="Consolas" panose="020B0609020204030204" pitchFamily="49" charset="0"/>
              </a:rPr>
              <a:t>выброшенность</a:t>
            </a:r>
            <a:endParaRPr lang="ru-RU" dirty="0">
              <a:latin typeface="Consolas" panose="020B0609020204030204" pitchFamily="49" charset="0"/>
            </a:endParaRPr>
          </a:p>
        </p:txBody>
      </p:sp>
      <p:pic>
        <p:nvPicPr>
          <p:cNvPr id="4" name="Рисунок 1">
            <a:extLst>
              <a:ext uri="{FF2B5EF4-FFF2-40B4-BE49-F238E27FC236}">
                <a16:creationId xmlns:a16="http://schemas.microsoft.com/office/drawing/2014/main" id="{22B8F68C-2060-40E8-8F26-9FECBA7B0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459" y="1613825"/>
            <a:ext cx="5685013" cy="3924640"/>
          </a:xfrm>
          <a:prstGeom prst="rect">
            <a:avLst/>
          </a:prstGeom>
        </p:spPr>
      </p:pic>
      <p:sp>
        <p:nvSpPr>
          <p:cNvPr id="6" name="Прямоугольник 4">
            <a:extLst>
              <a:ext uri="{FF2B5EF4-FFF2-40B4-BE49-F238E27FC236}">
                <a16:creationId xmlns:a16="http://schemas.microsoft.com/office/drawing/2014/main" id="{3548FEF5-4A02-41B5-BDCA-A026D6066CDD}"/>
              </a:ext>
            </a:extLst>
          </p:cNvPr>
          <p:cNvSpPr/>
          <p:nvPr/>
        </p:nvSpPr>
        <p:spPr>
          <a:xfrm>
            <a:off x="2270235" y="1506938"/>
            <a:ext cx="7241628" cy="3100552"/>
          </a:xfrm>
          <a:prstGeom prst="rect">
            <a:avLst/>
          </a:prstGeom>
          <a:solidFill>
            <a:schemeClr val="lt1">
              <a:alpha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435F34-88ED-438F-B9F9-A2B6C7B4542D}"/>
              </a:ext>
            </a:extLst>
          </p:cNvPr>
          <p:cNvSpPr txBox="1"/>
          <p:nvPr/>
        </p:nvSpPr>
        <p:spPr>
          <a:xfrm>
            <a:off x="4593021" y="1697145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Хватит ли этого</a:t>
            </a:r>
            <a:r>
              <a:rPr lang="en-US" sz="2800" dirty="0"/>
              <a:t>?</a:t>
            </a:r>
            <a:endParaRPr lang="ru-RU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CFDA0-9F92-4FFC-A304-5274CC2A913C}"/>
              </a:ext>
            </a:extLst>
          </p:cNvPr>
          <p:cNvSpPr txBox="1"/>
          <p:nvPr/>
        </p:nvSpPr>
        <p:spPr>
          <a:xfrm>
            <a:off x="2659117" y="2396359"/>
            <a:ext cx="64953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[ ] </a:t>
            </a:r>
            <a:r>
              <a:rPr lang="ru-RU" dirty="0">
                <a:latin typeface="Consolas" panose="020B0609020204030204" pitchFamily="49" charset="0"/>
              </a:rPr>
              <a:t>Да, так Рихтер завещал</a:t>
            </a:r>
          </a:p>
          <a:p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ru-RU" dirty="0">
                <a:latin typeface="Consolas" panose="020B0609020204030204" pitchFamily="49" charset="0"/>
              </a:rPr>
              <a:t>Х</a:t>
            </a:r>
            <a:r>
              <a:rPr lang="en-US" dirty="0">
                <a:latin typeface="Consolas" panose="020B0609020204030204" pitchFamily="49" charset="0"/>
              </a:rPr>
              <a:t>] </a:t>
            </a:r>
            <a:r>
              <a:rPr lang="ru-RU" dirty="0">
                <a:latin typeface="Consolas" panose="020B0609020204030204" pitchFamily="49" charset="0"/>
              </a:rPr>
              <a:t>Мне кажется, этот баннер тут не просто так</a:t>
            </a:r>
            <a:endParaRPr lang="en-US" dirty="0">
              <a:latin typeface="Consolas" panose="020B0609020204030204" pitchFamily="49" charset="0"/>
            </a:endParaRPr>
          </a:p>
          <a:p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848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3" name="Picture 2" descr="Картинки по запросу расскажи мне">
            <a:extLst>
              <a:ext uri="{FF2B5EF4-FFF2-40B4-BE49-F238E27FC236}">
                <a16:creationId xmlns:a16="http://schemas.microsoft.com/office/drawing/2014/main" id="{EBBDD072-EF0D-4851-86B3-BCF23905F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646" y="541284"/>
            <a:ext cx="9445294" cy="531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697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F52E52F-F8C8-42D6-AEBD-838AE0B31C82}"/>
              </a:ext>
            </a:extLst>
          </p:cNvPr>
          <p:cNvSpPr/>
          <p:nvPr/>
        </p:nvSpPr>
        <p:spPr>
          <a:xfrm>
            <a:off x="9732397" y="1542553"/>
            <a:ext cx="2154803" cy="3919993"/>
          </a:xfrm>
          <a:prstGeom prst="round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A4FE4F-2B40-4F5B-8996-3E6D76268075}"/>
              </a:ext>
            </a:extLst>
          </p:cNvPr>
          <p:cNvSpPr txBox="1"/>
          <p:nvPr/>
        </p:nvSpPr>
        <p:spPr>
          <a:xfrm>
            <a:off x="9866578" y="1805015"/>
            <a:ext cx="21548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onsolas" panose="020B0609020204030204" pitchFamily="49" charset="0"/>
              </a:rPr>
              <a:t>Managed:</a:t>
            </a:r>
          </a:p>
          <a:p>
            <a:endParaRPr lang="en-US" sz="1400" b="1" dirty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prstClr val="white"/>
                </a:solidFill>
                <a:latin typeface="Consolas" panose="020B0609020204030204" pitchFamily="49" charset="0"/>
              </a:rPr>
              <a:t>Dispose()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solidFill>
                  <a:prstClr val="white"/>
                </a:solidFill>
                <a:latin typeface="Consolas" panose="020B0609020204030204" pitchFamily="49" charset="0"/>
              </a:rPr>
              <a:t>CheckDisposed</a:t>
            </a:r>
            <a:r>
              <a:rPr lang="en-US" sz="1400" dirty="0">
                <a:solidFill>
                  <a:prstClr val="white"/>
                </a:solidFill>
                <a:latin typeface="Consolas" panose="020B0609020204030204" pitchFamily="49" charset="0"/>
              </a:rPr>
              <a:t>()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78BB00-DD67-48AE-A018-F49662ABF680}"/>
              </a:ext>
            </a:extLst>
          </p:cNvPr>
          <p:cNvSpPr txBox="1"/>
          <p:nvPr/>
        </p:nvSpPr>
        <p:spPr>
          <a:xfrm>
            <a:off x="9819448" y="3348893"/>
            <a:ext cx="215480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onsolas" panose="020B0609020204030204" pitchFamily="49" charset="0"/>
              </a:rPr>
              <a:t>Unmanaged:</a:t>
            </a:r>
          </a:p>
          <a:p>
            <a:endParaRPr lang="en-US" sz="1400" b="1" dirty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prstClr val="white"/>
                </a:solidFill>
                <a:latin typeface="Consolas" panose="020B0609020204030204" pitchFamily="49" charset="0"/>
              </a:rPr>
              <a:t>Dispose()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solidFill>
                  <a:prstClr val="white"/>
                </a:solidFill>
                <a:latin typeface="Consolas" panose="020B0609020204030204" pitchFamily="49" charset="0"/>
              </a:rPr>
              <a:t>CheckDisposed</a:t>
            </a:r>
            <a:r>
              <a:rPr lang="en-US" sz="1400" dirty="0">
                <a:solidFill>
                  <a:prstClr val="white"/>
                </a:solidFill>
                <a:latin typeface="Consolas" panose="020B0609020204030204" pitchFamily="49" charset="0"/>
              </a:rPr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prstClr val="white"/>
                </a:solidFill>
                <a:latin typeface="Consolas" panose="020B0609020204030204" pitchFamily="49" charset="0"/>
              </a:rPr>
              <a:t>~Finalizer()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dirty="0" err="1">
                <a:solidFill>
                  <a:prstClr val="white"/>
                </a:solidFill>
                <a:latin typeface="Consolas" panose="020B0609020204030204" pitchFamily="49" charset="0"/>
              </a:rPr>
              <a:t>GC.SuppressFinalize</a:t>
            </a:r>
            <a:r>
              <a:rPr lang="en-US" sz="1100" dirty="0">
                <a:solidFill>
                  <a:prstClr val="white"/>
                </a:solidFill>
                <a:latin typeface="Consolas" panose="020B0609020204030204" pitchFamily="49" charset="0"/>
              </a:rPr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00" dirty="0" err="1">
                <a:solidFill>
                  <a:srgbClr val="FFFF00"/>
                </a:solidFill>
                <a:latin typeface="Consolas" panose="020B0609020204030204" pitchFamily="49" charset="0"/>
              </a:rPr>
              <a:t>CriticalFinalizerObject</a:t>
            </a:r>
            <a:endParaRPr lang="en-US" sz="10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400" dirty="0">
              <a:solidFill>
                <a:prstClr val="white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Прямоугольник 6">
            <a:extLst>
              <a:ext uri="{FF2B5EF4-FFF2-40B4-BE49-F238E27FC236}">
                <a16:creationId xmlns:a16="http://schemas.microsoft.com/office/drawing/2014/main" id="{73DDBA4F-D430-4D6D-BA74-C485A7EC4E8B}"/>
              </a:ext>
            </a:extLst>
          </p:cNvPr>
          <p:cNvSpPr/>
          <p:nvPr/>
        </p:nvSpPr>
        <p:spPr>
          <a:xfrm>
            <a:off x="1438576" y="-22519"/>
            <a:ext cx="11039187" cy="6540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</a:rPr>
              <a:t>   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</a:rPr>
              <a:t>public class </a:t>
            </a:r>
            <a:r>
              <a:rPr kumimoji="0" lang="en-US" sz="1350" b="0" i="0" u="none" strike="noStrike" kern="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</a:rPr>
              <a:t>FileWrapperWithFinalizer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</a:rPr>
              <a:t> : </a:t>
            </a:r>
            <a:r>
              <a:rPr kumimoji="0" lang="en-US" sz="1350" b="1" i="0" u="none" strike="noStrike" kern="0" cap="none" spc="0" normalizeH="0" baseline="0" noProof="0" dirty="0" err="1">
                <a:ln>
                  <a:noFill/>
                </a:ln>
                <a:solidFill>
                  <a:srgbClr val="2685C9"/>
                </a:solidFill>
                <a:effectLst/>
                <a:uLnTx/>
                <a:uFillTx/>
                <a:latin typeface="Consolas" panose="020B0609020204030204" pitchFamily="49" charset="0"/>
              </a:rPr>
              <a:t>CriticalFinalizerObject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</a:rPr>
              <a:t>, </a:t>
            </a:r>
            <a:r>
              <a:rPr kumimoji="0" lang="en-US" sz="1350" b="0" i="0" u="none" strike="noStrike" kern="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</a:rPr>
              <a:t>IDisposable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</a:rPr>
              <a:t>   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</a:rPr>
              <a:t>        </a:t>
            </a:r>
            <a:r>
              <a:rPr kumimoji="0" lang="en-US" sz="1350" b="0" i="0" u="none" strike="noStrike" kern="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</a:rPr>
              <a:t>readonly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1350" b="0" i="0" u="none" strike="noStrike" kern="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</a:rPr>
              <a:t>IntPtr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</a:rPr>
              <a:t> _handle;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</a:rPr>
              <a:t>        private bool _disposed;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</a:rPr>
              <a:t>        public </a:t>
            </a:r>
            <a:r>
              <a:rPr kumimoji="0" lang="en-US" sz="1350" b="0" i="0" u="none" strike="noStrike" kern="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</a:rPr>
              <a:t>FileWrapperWithFinalizer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</a:rPr>
              <a:t>(string name)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</a:rPr>
              <a:t>        {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</a:rPr>
              <a:t>            _handle = </a:t>
            </a:r>
            <a:r>
              <a:rPr kumimoji="0" lang="en-US" sz="1350" b="0" i="0" u="none" strike="noStrike" kern="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</a:rPr>
              <a:t>CreateFile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</a:rPr>
              <a:t>(name, 0, 0, </a:t>
            </a:r>
            <a:r>
              <a:rPr kumimoji="0" lang="en-US" sz="1350" b="0" i="0" u="none" strike="noStrike" kern="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</a:rPr>
              <a:t>IntPtr.Zero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</a:rPr>
              <a:t>, 0, 0, </a:t>
            </a:r>
            <a:r>
              <a:rPr kumimoji="0" lang="en-US" sz="1350" b="0" i="0" u="none" strike="noStrike" kern="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</a:rPr>
              <a:t>IntPtr.Zero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</a:rPr>
              <a:t>       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</a:rPr>
              <a:t>        public void Dispose()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</a:rPr>
              <a:t>       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</a:rPr>
              <a:t>            </a:t>
            </a:r>
            <a:r>
              <a:rPr kumimoji="0" lang="en-US" sz="1350" b="0" i="0" u="none" strike="noStrike" kern="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</a:rPr>
              <a:t>InternalDispose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</a:rPr>
              <a:t>();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</a:rPr>
              <a:t>            </a:t>
            </a:r>
            <a:r>
              <a:rPr kumimoji="0" lang="en-US" sz="1350" b="0" i="0" u="none" strike="noStrike" kern="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</a:rPr>
              <a:t>GC.SuppressFinalize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</a:rPr>
              <a:t>(this);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</a:rPr>
              <a:t>       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</a:rPr>
              <a:t>        private void </a:t>
            </a:r>
            <a:r>
              <a:rPr kumimoji="0" lang="en-US" sz="1350" b="0" i="0" u="none" strike="noStrike" kern="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</a:rPr>
              <a:t>CheckDisposed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</a:rPr>
              <a:t>() { ... }</a:t>
            </a:r>
            <a:endParaRPr kumimoji="0" lang="ru-RU" sz="135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</a:rPr>
              <a:t>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</a:rPr>
              <a:t>        private void </a:t>
            </a:r>
            <a:r>
              <a:rPr kumimoji="0" lang="en-US" sz="1350" b="0" i="0" u="none" strike="noStrike" kern="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</a:rPr>
              <a:t>InternalDispose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</a:rPr>
              <a:t>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</a:rPr>
              <a:t>       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</a:rPr>
              <a:t>            </a:t>
            </a:r>
            <a:r>
              <a:rPr kumimoji="0" lang="en-US" sz="1350" b="0" i="0" u="none" strike="noStrike" kern="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</a:rPr>
              <a:t>CloseHandle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</a:rPr>
              <a:t>(_handle);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</a:rPr>
              <a:t>       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</a:rPr>
              <a:t>        ~</a:t>
            </a:r>
            <a:r>
              <a:rPr kumimoji="0" lang="en-US" sz="1350" b="0" i="0" u="none" strike="noStrike" kern="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</a:rPr>
              <a:t>FileWrapperWithFinalizer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</a:rPr>
              <a:t>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</a:rPr>
              <a:t>       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</a:rPr>
              <a:t>            </a:t>
            </a:r>
            <a:r>
              <a:rPr kumimoji="0" lang="en-US" sz="1350" b="0" i="0" u="none" strike="noStrike" kern="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</a:rPr>
              <a:t>InternalDispose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</a:rPr>
              <a:t>();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</a:rPr>
              <a:t>       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</a:rPr>
              <a:t>        [</a:t>
            </a:r>
            <a:r>
              <a:rPr kumimoji="0" lang="en-US" sz="1350" b="0" i="0" u="none" strike="noStrike" kern="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</a:rPr>
              <a:t>DllImport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</a:rPr>
              <a:t>(…)] static extern </a:t>
            </a:r>
            <a:r>
              <a:rPr kumimoji="0" lang="en-US" sz="1350" b="0" i="0" u="none" strike="noStrike" kern="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</a:rPr>
              <a:t>IntPtr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1350" b="0" i="0" u="none" strike="noStrike" kern="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</a:rPr>
              <a:t>CreateFile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</a:rPr>
              <a:t>(String </a:t>
            </a:r>
            <a:r>
              <a:rPr kumimoji="0" lang="en-US" sz="1350" b="0" i="0" u="none" strike="noStrike" kern="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</a:rPr>
              <a:t>lpFileName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</a:rPr>
              <a:t>, ..., </a:t>
            </a:r>
            <a:r>
              <a:rPr kumimoji="0" lang="en-US" sz="1350" b="0" i="0" u="none" strike="noStrike" kern="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</a:rPr>
              <a:t>IntPtr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1350" b="0" i="0" u="none" strike="noStrike" kern="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</a:rPr>
              <a:t>hTmpFile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</a:rPr>
              <a:t>        [</a:t>
            </a:r>
            <a:r>
              <a:rPr kumimoji="0" lang="en-US" sz="1350" b="0" i="0" u="none" strike="noStrike" kern="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</a:rPr>
              <a:t>DllImport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</a:rPr>
              <a:t>(…)] static extern bool </a:t>
            </a:r>
            <a:r>
              <a:rPr kumimoji="0" lang="en-US" sz="1350" b="0" i="0" u="none" strike="noStrike" kern="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</a:rPr>
              <a:t>CloseHandle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</a:rPr>
              <a:t>(</a:t>
            </a:r>
            <a:r>
              <a:rPr kumimoji="0" lang="en-US" sz="1350" b="0" i="0" u="none" strike="noStrike" kern="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</a:rPr>
              <a:t>IntPtr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1350" b="0" i="0" u="none" strike="noStrike" kern="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</a:rPr>
              <a:t>hObject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</a:rPr>
              <a:t>    }</a:t>
            </a:r>
            <a:endParaRPr kumimoji="0" lang="ru-RU" sz="135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0812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C7388F-4DA5-4D12-AF58-33F7A01ED12D}"/>
              </a:ext>
            </a:extLst>
          </p:cNvPr>
          <p:cNvSpPr txBox="1"/>
          <p:nvPr/>
        </p:nvSpPr>
        <p:spPr>
          <a:xfrm>
            <a:off x="0" y="3013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+mj-lt"/>
              </a:rPr>
              <a:t>Упрощаем</a:t>
            </a:r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C9E5CF5-C5A7-4726-B0FA-F51D8767D7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801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964048-2FE9-478C-9A4D-4837AA8C1F40}"/>
              </a:ext>
            </a:extLst>
          </p:cNvPr>
          <p:cNvSpPr txBox="1"/>
          <p:nvPr/>
        </p:nvSpPr>
        <p:spPr>
          <a:xfrm>
            <a:off x="1275420" y="-31804"/>
            <a:ext cx="11267387" cy="6532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350" b="1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public class </a:t>
            </a:r>
            <a:r>
              <a:rPr lang="en-US" sz="135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FileWrapperWithFinalizer</a:t>
            </a:r>
            <a:r>
              <a:rPr lang="en-US" sz="135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 : </a:t>
            </a:r>
            <a:r>
              <a:rPr lang="en-US" sz="1350" b="1" strike="sngStrike" dirty="0" err="1">
                <a:solidFill>
                  <a:srgbClr val="2685C9"/>
                </a:solidFill>
                <a:latin typeface="Consolas" panose="020B0609020204030204" pitchFamily="49" charset="0"/>
              </a:rPr>
              <a:t>CriticalFinalizerObject</a:t>
            </a:r>
            <a:r>
              <a:rPr lang="en-US" sz="1350" strike="sngStrike" dirty="0">
                <a:solidFill>
                  <a:prstClr val="black"/>
                </a:solidFill>
                <a:latin typeface="Consolas" panose="020B0609020204030204" pitchFamily="49" charset="0"/>
              </a:rPr>
              <a:t>,</a:t>
            </a:r>
            <a:r>
              <a:rPr lang="en-US" sz="135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IDisposable</a:t>
            </a:r>
            <a:endParaRPr lang="en-US" sz="1350" dirty="0">
              <a:solidFill>
                <a:prstClr val="white">
                  <a:lumMod val="65000"/>
                </a:prstClr>
              </a:solidFill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135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35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350" b="1" strike="sngStrike" dirty="0" err="1">
                <a:solidFill>
                  <a:srgbClr val="2685C9"/>
                </a:solidFill>
                <a:latin typeface="Consolas" panose="020B0609020204030204" pitchFamily="49" charset="0"/>
              </a:rPr>
              <a:t>readonly</a:t>
            </a:r>
            <a:r>
              <a:rPr lang="en-US" sz="1350" b="1" strike="sngStrike" dirty="0">
                <a:solidFill>
                  <a:srgbClr val="2685C9"/>
                </a:solidFill>
                <a:latin typeface="Consolas" panose="020B0609020204030204" pitchFamily="49" charset="0"/>
              </a:rPr>
              <a:t> </a:t>
            </a:r>
            <a:r>
              <a:rPr lang="en-US" sz="1350" b="1" strike="sngStrike" dirty="0" err="1">
                <a:solidFill>
                  <a:srgbClr val="2685C9"/>
                </a:solidFill>
                <a:latin typeface="Consolas" panose="020B0609020204030204" pitchFamily="49" charset="0"/>
              </a:rPr>
              <a:t>IntPtr</a:t>
            </a:r>
            <a:r>
              <a:rPr lang="en-US" sz="1350" b="1" strike="sngStrike" dirty="0">
                <a:solidFill>
                  <a:srgbClr val="2685C9"/>
                </a:solidFill>
                <a:latin typeface="Consolas" panose="020B0609020204030204" pitchFamily="49" charset="0"/>
              </a:rPr>
              <a:t> </a:t>
            </a:r>
            <a:r>
              <a:rPr lang="en-US" sz="1350" strike="sngStrike" dirty="0">
                <a:solidFill>
                  <a:prstClr val="black"/>
                </a:solidFill>
                <a:latin typeface="Consolas" panose="020B0609020204030204" pitchFamily="49" charset="0"/>
              </a:rPr>
              <a:t>_handle;</a:t>
            </a:r>
          </a:p>
          <a:p>
            <a:r>
              <a:rPr lang="en-US" sz="1350" b="1" dirty="0">
                <a:solidFill>
                  <a:srgbClr val="4472C4">
                    <a:lumMod val="75000"/>
                  </a:srgbClr>
                </a:solidFill>
                <a:latin typeface="Consolas" panose="020B0609020204030204" pitchFamily="49" charset="0"/>
              </a:rPr>
              <a:t>        </a:t>
            </a:r>
            <a:r>
              <a:rPr lang="en-US" sz="1350" b="1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private bool _disposed</a:t>
            </a:r>
            <a:r>
              <a:rPr lang="en-US" sz="135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350" dirty="0">
              <a:solidFill>
                <a:prstClr val="white">
                  <a:lumMod val="65000"/>
                </a:prstClr>
              </a:solidFill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        </a:t>
            </a:r>
            <a:r>
              <a:rPr lang="en-US" sz="1350" b="1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public</a:t>
            </a:r>
            <a:r>
              <a:rPr lang="en-US" sz="135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FileWrapperWithFinalizer</a:t>
            </a:r>
            <a:r>
              <a:rPr lang="en-US" sz="135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(string name)</a:t>
            </a:r>
          </a:p>
          <a:p>
            <a:r>
              <a:rPr lang="en-US" sz="135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        {           </a:t>
            </a:r>
          </a:p>
          <a:p>
            <a:r>
              <a:rPr lang="en-US" sz="135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            _handle = </a:t>
            </a:r>
            <a:r>
              <a:rPr lang="en-US" sz="135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CreateFile</a:t>
            </a:r>
            <a:r>
              <a:rPr lang="en-US" sz="135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(name, 0, 0, </a:t>
            </a:r>
            <a:r>
              <a:rPr lang="en-US" sz="135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IntPtr.Zero</a:t>
            </a:r>
            <a:r>
              <a:rPr lang="en-US" sz="135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, 0, 0, </a:t>
            </a:r>
            <a:r>
              <a:rPr lang="en-US" sz="135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IntPtr.Zero</a:t>
            </a:r>
            <a:r>
              <a:rPr lang="en-US" sz="135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35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1350" dirty="0">
              <a:solidFill>
                <a:prstClr val="white">
                  <a:lumMod val="65000"/>
                </a:prstClr>
              </a:solidFill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        </a:t>
            </a:r>
            <a:r>
              <a:rPr lang="en-US" sz="1350" b="1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public void </a:t>
            </a:r>
            <a:r>
              <a:rPr lang="en-US" sz="135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Dispose()</a:t>
            </a:r>
          </a:p>
          <a:p>
            <a:r>
              <a:rPr lang="en-US" sz="135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35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            </a:t>
            </a:r>
            <a:r>
              <a:rPr lang="en-US" sz="135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InternalDispose</a:t>
            </a:r>
            <a:r>
              <a:rPr lang="en-US" sz="135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35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sz="1350" strike="sngStrike" dirty="0" err="1">
                <a:solidFill>
                  <a:prstClr val="black"/>
                </a:solidFill>
                <a:latin typeface="Consolas" panose="020B0609020204030204" pitchFamily="49" charset="0"/>
              </a:rPr>
              <a:t>GC.SuppressFinalize</a:t>
            </a:r>
            <a:r>
              <a:rPr lang="en-US" sz="1350" strike="sngStrike" dirty="0">
                <a:solidFill>
                  <a:prstClr val="black"/>
                </a:solidFill>
                <a:latin typeface="Consolas" panose="020B0609020204030204" pitchFamily="49" charset="0"/>
              </a:rPr>
              <a:t>(this);</a:t>
            </a:r>
          </a:p>
          <a:p>
            <a:r>
              <a:rPr lang="en-US" sz="1350" dirty="0">
                <a:solidFill>
                  <a:prstClr val="black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13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50" b="1" dirty="0">
                <a:solidFill>
                  <a:srgbClr val="4472C4">
                    <a:lumMod val="75000"/>
                  </a:srgbClr>
                </a:solidFill>
                <a:latin typeface="Consolas" panose="020B0609020204030204" pitchFamily="49" charset="0"/>
              </a:rPr>
              <a:t>        </a:t>
            </a:r>
            <a:r>
              <a:rPr lang="en-US" sz="1350" b="1" dirty="0">
                <a:solidFill>
                  <a:srgbClr val="2685C9"/>
                </a:solidFill>
                <a:latin typeface="Consolas" panose="020B0609020204030204" pitchFamily="49" charset="0"/>
              </a:rPr>
              <a:t>private void </a:t>
            </a:r>
            <a:r>
              <a:rPr lang="en-US" sz="1350" dirty="0" err="1">
                <a:solidFill>
                  <a:prstClr val="black"/>
                </a:solidFill>
                <a:latin typeface="Consolas" panose="020B0609020204030204" pitchFamily="49" charset="0"/>
              </a:rPr>
              <a:t>CheckDisposed</a:t>
            </a:r>
            <a:r>
              <a:rPr lang="en-US" sz="1350" dirty="0">
                <a:solidFill>
                  <a:prstClr val="black"/>
                </a:solidFill>
                <a:latin typeface="Consolas" panose="020B0609020204030204" pitchFamily="49" charset="0"/>
              </a:rPr>
              <a:t>() { ... }</a:t>
            </a:r>
            <a:endParaRPr lang="ru-RU" sz="13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35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350" b="1" dirty="0">
                <a:solidFill>
                  <a:srgbClr val="0070C0"/>
                </a:solidFill>
                <a:latin typeface="Consolas" panose="020B0609020204030204" pitchFamily="49" charset="0"/>
              </a:rPr>
              <a:t>private void</a:t>
            </a:r>
            <a:r>
              <a:rPr lang="en-US" sz="135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prstClr val="black"/>
                </a:solidFill>
                <a:latin typeface="Consolas" panose="020B0609020204030204" pitchFamily="49" charset="0"/>
              </a:rPr>
              <a:t>InternalDispose</a:t>
            </a:r>
            <a:r>
              <a:rPr lang="en-US" sz="1350" dirty="0">
                <a:solidFill>
                  <a:prstClr val="black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350" dirty="0">
                <a:solidFill>
                  <a:prstClr val="black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35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sz="1350" dirty="0" err="1">
                <a:solidFill>
                  <a:prstClr val="black"/>
                </a:solidFill>
                <a:latin typeface="Consolas" panose="020B0609020204030204" pitchFamily="49" charset="0"/>
              </a:rPr>
              <a:t>CloseHandle</a:t>
            </a:r>
            <a:r>
              <a:rPr lang="en-US" sz="1350" dirty="0">
                <a:solidFill>
                  <a:prstClr val="black"/>
                </a:solidFill>
                <a:latin typeface="Consolas" panose="020B0609020204030204" pitchFamily="49" charset="0"/>
              </a:rPr>
              <a:t>(_handle);</a:t>
            </a:r>
          </a:p>
          <a:p>
            <a:r>
              <a:rPr lang="en-US" sz="1350" dirty="0">
                <a:solidFill>
                  <a:prstClr val="black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13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350" b="1" strike="sngStrike" dirty="0">
                <a:solidFill>
                  <a:srgbClr val="0070C0"/>
                </a:solidFill>
                <a:latin typeface="Consolas" panose="020B0609020204030204" pitchFamily="49" charset="0"/>
              </a:rPr>
              <a:t>~</a:t>
            </a:r>
            <a:r>
              <a:rPr lang="en-US" sz="1350" strike="sngStrike" dirty="0" err="1">
                <a:solidFill>
                  <a:prstClr val="black"/>
                </a:solidFill>
                <a:latin typeface="Consolas" panose="020B0609020204030204" pitchFamily="49" charset="0"/>
              </a:rPr>
              <a:t>FileWrapperWithFinalizer</a:t>
            </a:r>
            <a:r>
              <a:rPr lang="en-US" sz="1350" strike="sngStrike" dirty="0">
                <a:solidFill>
                  <a:prstClr val="black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35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350" strike="sngStrike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35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sz="1350" strike="sngStrike" dirty="0" err="1">
                <a:solidFill>
                  <a:prstClr val="black"/>
                </a:solidFill>
                <a:latin typeface="Consolas" panose="020B0609020204030204" pitchFamily="49" charset="0"/>
              </a:rPr>
              <a:t>InternalDispose</a:t>
            </a:r>
            <a:r>
              <a:rPr lang="en-US" sz="1350" strike="sngStrike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35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350" strike="sngStrike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3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35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[</a:t>
            </a:r>
            <a:r>
              <a:rPr lang="en-US" sz="135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DllImport</a:t>
            </a:r>
            <a:r>
              <a:rPr lang="en-US" sz="135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(…)]</a:t>
            </a:r>
            <a:r>
              <a:rPr lang="en-US" sz="1350" b="1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 static extern </a:t>
            </a:r>
            <a:r>
              <a:rPr lang="en-US" sz="1350" b="1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IntPtr</a:t>
            </a:r>
            <a:r>
              <a:rPr lang="en-US" sz="135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CreateFile</a:t>
            </a:r>
            <a:r>
              <a:rPr lang="en-US" sz="135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(String </a:t>
            </a:r>
            <a:r>
              <a:rPr lang="en-US" sz="135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lpFileName</a:t>
            </a:r>
            <a:r>
              <a:rPr lang="en-US" sz="135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, ..., </a:t>
            </a:r>
            <a:r>
              <a:rPr lang="en-US" sz="135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IntPtr</a:t>
            </a:r>
            <a:r>
              <a:rPr lang="en-US" sz="135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hTmpFile</a:t>
            </a:r>
            <a:r>
              <a:rPr lang="en-US" sz="135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35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        [</a:t>
            </a:r>
            <a:r>
              <a:rPr lang="en-US" sz="135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DllImport</a:t>
            </a:r>
            <a:r>
              <a:rPr lang="en-US" sz="135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(…)]</a:t>
            </a:r>
            <a:r>
              <a:rPr lang="en-US" sz="1350" b="1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 static extern bool </a:t>
            </a:r>
            <a:r>
              <a:rPr lang="en-US" sz="135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CloseHandle</a:t>
            </a:r>
            <a:r>
              <a:rPr lang="en-US" sz="135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IntPtr</a:t>
            </a:r>
            <a:r>
              <a:rPr lang="en-US" sz="135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hObject</a:t>
            </a:r>
            <a:r>
              <a:rPr lang="en-US" sz="135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35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    }</a:t>
            </a:r>
            <a:endParaRPr lang="ru-RU" sz="1350" dirty="0">
              <a:solidFill>
                <a:prstClr val="white">
                  <a:lumMod val="65000"/>
                </a:prst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0D063CF-41B0-4611-8A83-27AACE2E81B6}"/>
              </a:ext>
            </a:extLst>
          </p:cNvPr>
          <p:cNvSpPr/>
          <p:nvPr/>
        </p:nvSpPr>
        <p:spPr>
          <a:xfrm>
            <a:off x="9732397" y="1542553"/>
            <a:ext cx="2154803" cy="3919993"/>
          </a:xfrm>
          <a:prstGeom prst="round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1081B2-D246-4895-BCC7-61C91E52DF7B}"/>
              </a:ext>
            </a:extLst>
          </p:cNvPr>
          <p:cNvSpPr txBox="1"/>
          <p:nvPr/>
        </p:nvSpPr>
        <p:spPr>
          <a:xfrm>
            <a:off x="9866578" y="1805015"/>
            <a:ext cx="21548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onsolas" panose="020B0609020204030204" pitchFamily="49" charset="0"/>
              </a:rPr>
              <a:t>Managed:</a:t>
            </a:r>
          </a:p>
          <a:p>
            <a:endParaRPr lang="en-US" sz="1400" b="1" dirty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prstClr val="white"/>
                </a:solidFill>
                <a:latin typeface="Consolas" panose="020B0609020204030204" pitchFamily="49" charset="0"/>
              </a:rPr>
              <a:t>Dispose()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solidFill>
                  <a:prstClr val="white"/>
                </a:solidFill>
                <a:latin typeface="Consolas" panose="020B0609020204030204" pitchFamily="49" charset="0"/>
              </a:rPr>
              <a:t>CheckDisposed</a:t>
            </a:r>
            <a:r>
              <a:rPr lang="en-US" sz="1400" dirty="0">
                <a:solidFill>
                  <a:prstClr val="white"/>
                </a:solidFill>
                <a:latin typeface="Consolas" panose="020B0609020204030204" pitchFamily="49" charset="0"/>
              </a:rPr>
              <a:t>()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3364F7-7C6E-439C-B6CB-739E651FF863}"/>
              </a:ext>
            </a:extLst>
          </p:cNvPr>
          <p:cNvSpPr txBox="1"/>
          <p:nvPr/>
        </p:nvSpPr>
        <p:spPr>
          <a:xfrm>
            <a:off x="9819448" y="3348893"/>
            <a:ext cx="2154804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onsolas" panose="020B0609020204030204" pitchFamily="49" charset="0"/>
              </a:rPr>
              <a:t>Unmanaged:</a:t>
            </a:r>
          </a:p>
          <a:p>
            <a:endParaRPr lang="en-US" sz="1400" b="1" dirty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prstClr val="white"/>
                </a:solidFill>
                <a:latin typeface="Consolas" panose="020B0609020204030204" pitchFamily="49" charset="0"/>
              </a:rPr>
              <a:t>Dispose()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strike="sngStrike" dirty="0">
                <a:solidFill>
                  <a:srgbClr val="92D050"/>
                </a:solidFill>
                <a:latin typeface="Consolas" panose="020B0609020204030204" pitchFamily="49" charset="0"/>
              </a:rPr>
              <a:t>~Finalizer()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strike="sngStrike" dirty="0" err="1">
                <a:solidFill>
                  <a:srgbClr val="92D050"/>
                </a:solidFill>
                <a:latin typeface="Consolas" panose="020B0609020204030204" pitchFamily="49" charset="0"/>
              </a:rPr>
              <a:t>GC.SuppressFinalize</a:t>
            </a:r>
            <a:r>
              <a:rPr lang="en-US" sz="1100" strike="sngStrike" dirty="0">
                <a:solidFill>
                  <a:srgbClr val="92D050"/>
                </a:solidFill>
                <a:latin typeface="Consolas" panose="020B0609020204030204" pitchFamily="49" charset="0"/>
              </a:rPr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solidFill>
                  <a:prstClr val="white"/>
                </a:solidFill>
                <a:latin typeface="Consolas" panose="020B0609020204030204" pitchFamily="49" charset="0"/>
              </a:rPr>
              <a:t>CheckDisposed</a:t>
            </a:r>
            <a:r>
              <a:rPr lang="en-US" sz="1400" dirty="0">
                <a:solidFill>
                  <a:prstClr val="white"/>
                </a:solidFill>
                <a:latin typeface="Consolas" panose="020B0609020204030204" pitchFamily="49" charset="0"/>
              </a:rPr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00" strike="sngStrike" dirty="0" err="1">
                <a:solidFill>
                  <a:srgbClr val="92D050"/>
                </a:solidFill>
                <a:latin typeface="Consolas" panose="020B0609020204030204" pitchFamily="49" charset="0"/>
              </a:rPr>
              <a:t>CriticalFinalizerObject</a:t>
            </a:r>
            <a:endParaRPr lang="en-US" sz="1000" strike="sngStrike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solidFill>
                  <a:prstClr val="white"/>
                </a:solidFill>
                <a:latin typeface="Consolas" panose="020B0609020204030204" pitchFamily="49" charset="0"/>
              </a:rPr>
              <a:t>SafeHandles</a:t>
            </a:r>
            <a:endParaRPr lang="en-US" sz="1400" dirty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400" dirty="0">
              <a:solidFill>
                <a:prstClr val="white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961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CF4BEDD-04D7-46E6-90AD-EF559096EA31}"/>
              </a:ext>
            </a:extLst>
          </p:cNvPr>
          <p:cNvSpPr/>
          <p:nvPr/>
        </p:nvSpPr>
        <p:spPr>
          <a:xfrm>
            <a:off x="9732397" y="1542553"/>
            <a:ext cx="2154803" cy="3919993"/>
          </a:xfrm>
          <a:prstGeom prst="round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FBBEB4-EB20-4733-85FB-F863F7AC2D24}"/>
              </a:ext>
            </a:extLst>
          </p:cNvPr>
          <p:cNvSpPr txBox="1"/>
          <p:nvPr/>
        </p:nvSpPr>
        <p:spPr>
          <a:xfrm>
            <a:off x="9866578" y="1805015"/>
            <a:ext cx="21548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onsolas" panose="020B0609020204030204" pitchFamily="49" charset="0"/>
              </a:rPr>
              <a:t>Managed:</a:t>
            </a:r>
          </a:p>
          <a:p>
            <a:endParaRPr lang="en-US" sz="1400" b="1" dirty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prstClr val="white"/>
                </a:solidFill>
                <a:latin typeface="Consolas" panose="020B0609020204030204" pitchFamily="49" charset="0"/>
              </a:rPr>
              <a:t>Dispose()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solidFill>
                  <a:prstClr val="white"/>
                </a:solidFill>
                <a:latin typeface="Consolas" panose="020B0609020204030204" pitchFamily="49" charset="0"/>
              </a:rPr>
              <a:t>CheckDisposed</a:t>
            </a:r>
            <a:r>
              <a:rPr lang="en-US" sz="1400" dirty="0">
                <a:solidFill>
                  <a:prstClr val="white"/>
                </a:solidFill>
                <a:latin typeface="Consolas" panose="020B0609020204030204" pitchFamily="49" charset="0"/>
              </a:rPr>
              <a:t>()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FCE0E7-C08C-4442-B060-A82DEBD8E567}"/>
              </a:ext>
            </a:extLst>
          </p:cNvPr>
          <p:cNvSpPr txBox="1"/>
          <p:nvPr/>
        </p:nvSpPr>
        <p:spPr>
          <a:xfrm>
            <a:off x="1685324" y="1148290"/>
            <a:ext cx="77846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2685C9"/>
                </a:solidFill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FileWrapperWithFinalizer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IDisposable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 err="1">
                <a:solidFill>
                  <a:srgbClr val="2685C9"/>
                </a:solidFill>
                <a:latin typeface="Consolas" panose="020B0609020204030204" pitchFamily="49" charset="0"/>
              </a:rPr>
              <a:t>readonly</a:t>
            </a:r>
            <a:r>
              <a:rPr lang="en-US" sz="1400" b="1" dirty="0">
                <a:solidFill>
                  <a:srgbClr val="2685C9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2685C9"/>
                </a:solidFill>
                <a:latin typeface="Consolas" panose="020B0609020204030204" pitchFamily="49" charset="0"/>
              </a:rPr>
              <a:t>SafeFileHandle</a:t>
            </a:r>
            <a:r>
              <a:rPr lang="en-US" sz="1400" b="1" dirty="0">
                <a:solidFill>
                  <a:srgbClr val="2685C9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_handle;</a:t>
            </a:r>
          </a:p>
          <a:p>
            <a:r>
              <a:rPr lang="en-US" sz="1400" b="1" dirty="0">
                <a:solidFill>
                  <a:srgbClr val="4472C4">
                    <a:lumMod val="75000"/>
                  </a:srgbClr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2685C9"/>
                </a:solidFill>
                <a:latin typeface="Consolas" panose="020B0609020204030204" pitchFamily="49" charset="0"/>
              </a:rPr>
              <a:t>private bool </a:t>
            </a:r>
            <a:r>
              <a:rPr lang="en-US" sz="1400" b="1" dirty="0">
                <a:solidFill>
                  <a:prstClr val="black"/>
                </a:solidFill>
                <a:latin typeface="Consolas" panose="020B0609020204030204" pitchFamily="49" charset="0"/>
              </a:rPr>
              <a:t>_disposed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2685C9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2685C9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FileWrapperWithFinalizer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(string name)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{           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_handle =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CreateFile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(name, 0, 0,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IntPtr.Zero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, 0, 0,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IntPtr.Zero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2685C9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2685C9"/>
                </a:solidFill>
                <a:latin typeface="Consolas" panose="020B0609020204030204" pitchFamily="49" charset="0"/>
              </a:rPr>
              <a:t>public void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Dispose()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_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handle.Dispose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4472C4">
                    <a:lumMod val="75000"/>
                  </a:srgbClr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2685C9"/>
                </a:solidFill>
                <a:latin typeface="Consolas" panose="020B0609020204030204" pitchFamily="49" charset="0"/>
              </a:rPr>
              <a:t>private void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CheckDisposed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() { ...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[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DllImport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(…)]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 static extern </a:t>
            </a:r>
            <a:r>
              <a:rPr lang="en-US" sz="1400" b="1" dirty="0" err="1">
                <a:solidFill>
                  <a:srgbClr val="2685C9"/>
                </a:solidFill>
                <a:latin typeface="Consolas" panose="020B0609020204030204" pitchFamily="49" charset="0"/>
              </a:rPr>
              <a:t>SafeFileHandle</a:t>
            </a:r>
            <a:r>
              <a:rPr lang="en-US" sz="1400" b="1" dirty="0">
                <a:solidFill>
                  <a:srgbClr val="2685C9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CreateFile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String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lpFileName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, ...,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IntPtr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hTmpFile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A9C66B-ECA3-43F2-902B-597C1F78828C}"/>
              </a:ext>
            </a:extLst>
          </p:cNvPr>
          <p:cNvSpPr txBox="1"/>
          <p:nvPr/>
        </p:nvSpPr>
        <p:spPr>
          <a:xfrm>
            <a:off x="9819448" y="3348893"/>
            <a:ext cx="21548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onsolas" panose="020B0609020204030204" pitchFamily="49" charset="0"/>
              </a:rPr>
              <a:t>Unmanaged:</a:t>
            </a:r>
          </a:p>
          <a:p>
            <a:endParaRPr lang="en-US" sz="1400" b="1" dirty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prstClr val="white"/>
                </a:solidFill>
                <a:latin typeface="Consolas" panose="020B0609020204030204" pitchFamily="49" charset="0"/>
              </a:rPr>
              <a:t>Dispose()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solidFill>
                  <a:prstClr val="white"/>
                </a:solidFill>
                <a:latin typeface="Consolas" panose="020B0609020204030204" pitchFamily="49" charset="0"/>
              </a:rPr>
              <a:t>CheckDisposed</a:t>
            </a:r>
            <a:r>
              <a:rPr lang="en-US" sz="1400" dirty="0">
                <a:solidFill>
                  <a:prstClr val="white"/>
                </a:solidFill>
                <a:latin typeface="Consolas" panose="020B0609020204030204" pitchFamily="49" charset="0"/>
              </a:rPr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solidFill>
                  <a:srgbClr val="FFFF00"/>
                </a:solidFill>
                <a:latin typeface="Consolas" panose="020B0609020204030204" pitchFamily="49" charset="0"/>
              </a:rPr>
              <a:t>SafeHandles</a:t>
            </a:r>
            <a:endParaRPr lang="en-US" sz="14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400" dirty="0">
              <a:solidFill>
                <a:prstClr val="white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5078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CF4BEDD-04D7-46E6-90AD-EF559096EA31}"/>
              </a:ext>
            </a:extLst>
          </p:cNvPr>
          <p:cNvSpPr/>
          <p:nvPr/>
        </p:nvSpPr>
        <p:spPr>
          <a:xfrm>
            <a:off x="9732397" y="1542553"/>
            <a:ext cx="2154803" cy="3919993"/>
          </a:xfrm>
          <a:prstGeom prst="round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FBBEB4-EB20-4733-85FB-F863F7AC2D24}"/>
              </a:ext>
            </a:extLst>
          </p:cNvPr>
          <p:cNvSpPr txBox="1"/>
          <p:nvPr/>
        </p:nvSpPr>
        <p:spPr>
          <a:xfrm>
            <a:off x="9866578" y="1805015"/>
            <a:ext cx="21548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onsolas" panose="020B0609020204030204" pitchFamily="49" charset="0"/>
              </a:rPr>
              <a:t>Managed:</a:t>
            </a:r>
          </a:p>
          <a:p>
            <a:endParaRPr lang="en-US" sz="1400" b="1" dirty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prstClr val="white"/>
                </a:solidFill>
                <a:latin typeface="Consolas" panose="020B0609020204030204" pitchFamily="49" charset="0"/>
              </a:rPr>
              <a:t>Dispose()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solidFill>
                  <a:prstClr val="white"/>
                </a:solidFill>
                <a:latin typeface="Consolas" panose="020B0609020204030204" pitchFamily="49" charset="0"/>
              </a:rPr>
              <a:t>CheckDisposed</a:t>
            </a:r>
            <a:r>
              <a:rPr lang="en-US" sz="1400" dirty="0">
                <a:solidFill>
                  <a:prstClr val="white"/>
                </a:solidFill>
                <a:latin typeface="Consolas" panose="020B0609020204030204" pitchFamily="49" charset="0"/>
              </a:rPr>
              <a:t>()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FCE0E7-C08C-4442-B060-A82DEBD8E567}"/>
              </a:ext>
            </a:extLst>
          </p:cNvPr>
          <p:cNvSpPr txBox="1"/>
          <p:nvPr/>
        </p:nvSpPr>
        <p:spPr>
          <a:xfrm>
            <a:off x="1685324" y="1148290"/>
            <a:ext cx="77846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2685C9"/>
                </a:solidFill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FileWrapperWithFinalizer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IDisposable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 err="1">
                <a:solidFill>
                  <a:srgbClr val="2685C9"/>
                </a:solidFill>
                <a:latin typeface="Consolas" panose="020B0609020204030204" pitchFamily="49" charset="0"/>
              </a:rPr>
              <a:t>readonly</a:t>
            </a:r>
            <a:r>
              <a:rPr lang="en-US" sz="1400" b="1" dirty="0">
                <a:solidFill>
                  <a:srgbClr val="2685C9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2685C9"/>
                </a:solidFill>
                <a:latin typeface="Consolas" panose="020B0609020204030204" pitchFamily="49" charset="0"/>
              </a:rPr>
              <a:t>SafeFileHandle</a:t>
            </a:r>
            <a:r>
              <a:rPr lang="en-US" sz="1400" b="1" dirty="0">
                <a:solidFill>
                  <a:srgbClr val="2685C9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_handle;</a:t>
            </a:r>
          </a:p>
          <a:p>
            <a:r>
              <a:rPr lang="en-US" sz="1400" b="1" dirty="0">
                <a:solidFill>
                  <a:srgbClr val="4472C4">
                    <a:lumMod val="75000"/>
                  </a:srgbClr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2685C9"/>
                </a:solidFill>
                <a:latin typeface="Consolas" panose="020B0609020204030204" pitchFamily="49" charset="0"/>
              </a:rPr>
              <a:t>private bool </a:t>
            </a:r>
            <a:r>
              <a:rPr lang="en-US" sz="1400" b="1" dirty="0">
                <a:solidFill>
                  <a:prstClr val="black"/>
                </a:solidFill>
                <a:latin typeface="Consolas" panose="020B0609020204030204" pitchFamily="49" charset="0"/>
              </a:rPr>
              <a:t>_disposed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2685C9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2685C9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FileWrapperWithFinalizer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(string name)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{           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_handle =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CreateFile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(name, 0, 0,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IntPtr.Zero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, 0, 0,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IntPtr.Zero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2685C9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2685C9"/>
                </a:solidFill>
                <a:latin typeface="Consolas" panose="020B0609020204030204" pitchFamily="49" charset="0"/>
              </a:rPr>
              <a:t>public void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Dispose()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_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handle.Dispose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4472C4">
                    <a:lumMod val="75000"/>
                  </a:srgbClr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2685C9"/>
                </a:solidFill>
                <a:latin typeface="Consolas" panose="020B0609020204030204" pitchFamily="49" charset="0"/>
              </a:rPr>
              <a:t>private void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CheckDisposed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() { ...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[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DllImport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(…)]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 static extern </a:t>
            </a:r>
            <a:r>
              <a:rPr lang="en-US" sz="1400" b="1" dirty="0" err="1">
                <a:solidFill>
                  <a:srgbClr val="2685C9"/>
                </a:solidFill>
                <a:latin typeface="Consolas" panose="020B0609020204030204" pitchFamily="49" charset="0"/>
              </a:rPr>
              <a:t>SafeFileHandle</a:t>
            </a:r>
            <a:r>
              <a:rPr lang="en-US" sz="1400" b="1" dirty="0">
                <a:solidFill>
                  <a:srgbClr val="2685C9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CreateFile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String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lpFileName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, ...,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IntPtr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hTmpFile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A9C66B-ECA3-43F2-902B-597C1F78828C}"/>
              </a:ext>
            </a:extLst>
          </p:cNvPr>
          <p:cNvSpPr txBox="1"/>
          <p:nvPr/>
        </p:nvSpPr>
        <p:spPr>
          <a:xfrm>
            <a:off x="9819448" y="3348893"/>
            <a:ext cx="21548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onsolas" panose="020B0609020204030204" pitchFamily="49" charset="0"/>
              </a:rPr>
              <a:t>Unmanaged:</a:t>
            </a:r>
          </a:p>
          <a:p>
            <a:endParaRPr lang="en-US" sz="1400" b="1" dirty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prstClr val="white"/>
                </a:solidFill>
                <a:latin typeface="Consolas" panose="020B0609020204030204" pitchFamily="49" charset="0"/>
              </a:rPr>
              <a:t>Dispose()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solidFill>
                  <a:prstClr val="white"/>
                </a:solidFill>
                <a:latin typeface="Consolas" panose="020B0609020204030204" pitchFamily="49" charset="0"/>
              </a:rPr>
              <a:t>CheckDisposed</a:t>
            </a:r>
            <a:r>
              <a:rPr lang="en-US" sz="1400" dirty="0">
                <a:solidFill>
                  <a:prstClr val="white"/>
                </a:solidFill>
                <a:latin typeface="Consolas" panose="020B0609020204030204" pitchFamily="49" charset="0"/>
              </a:rPr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solidFill>
                  <a:srgbClr val="FFFF00"/>
                </a:solidFill>
                <a:latin typeface="Consolas" panose="020B0609020204030204" pitchFamily="49" charset="0"/>
              </a:rPr>
              <a:t>SafeHandles</a:t>
            </a:r>
            <a:endParaRPr lang="en-US" sz="14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400" dirty="0">
              <a:solidFill>
                <a:prstClr val="white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Прямая со стрелкой 3">
            <a:extLst>
              <a:ext uri="{FF2B5EF4-FFF2-40B4-BE49-F238E27FC236}">
                <a16:creationId xmlns:a16="http://schemas.microsoft.com/office/drawing/2014/main" id="{438CB76A-1E96-42B7-99C2-20657EB90183}"/>
              </a:ext>
            </a:extLst>
          </p:cNvPr>
          <p:cNvCxnSpPr/>
          <p:nvPr/>
        </p:nvCxnSpPr>
        <p:spPr>
          <a:xfrm>
            <a:off x="4109545" y="1830853"/>
            <a:ext cx="1334814" cy="586526"/>
          </a:xfrm>
          <a:prstGeom prst="straightConnector1">
            <a:avLst/>
          </a:prstGeom>
          <a:noFill/>
          <a:ln w="44450" cap="flat" cmpd="sng" algn="ctr">
            <a:solidFill>
              <a:srgbClr val="ED7D31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14" name="Прямоугольник 4">
            <a:extLst>
              <a:ext uri="{FF2B5EF4-FFF2-40B4-BE49-F238E27FC236}">
                <a16:creationId xmlns:a16="http://schemas.microsoft.com/office/drawing/2014/main" id="{C92A558D-1660-4CD4-A0C3-D5CA0D0DCEBC}"/>
              </a:ext>
            </a:extLst>
          </p:cNvPr>
          <p:cNvSpPr/>
          <p:nvPr/>
        </p:nvSpPr>
        <p:spPr>
          <a:xfrm>
            <a:off x="2879834" y="2490952"/>
            <a:ext cx="6632028" cy="2280745"/>
          </a:xfrm>
          <a:prstGeom prst="rect">
            <a:avLst/>
          </a:prstGeom>
          <a:solidFill>
            <a:sysClr val="window" lastClr="FFFFFF">
              <a:alpha val="90000"/>
            </a:sysClr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SafeFileHandle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.NET Framework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https://goo.gl/FqGMKT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13678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C7388F-4DA5-4D12-AF58-33F7A01ED12D}"/>
              </a:ext>
            </a:extLst>
          </p:cNvPr>
          <p:cNvSpPr txBox="1"/>
          <p:nvPr/>
        </p:nvSpPr>
        <p:spPr>
          <a:xfrm>
            <a:off x="0" y="3013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+mj-lt"/>
              </a:rPr>
              <a:t>Многозадачность</a:t>
            </a:r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C9E5CF5-C5A7-4726-B0FA-F51D8767D7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330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C7388F-4DA5-4D12-AF58-33F7A01ED12D}"/>
              </a:ext>
            </a:extLst>
          </p:cNvPr>
          <p:cNvSpPr txBox="1"/>
          <p:nvPr/>
        </p:nvSpPr>
        <p:spPr>
          <a:xfrm>
            <a:off x="2699076" y="3013501"/>
            <a:ext cx="67938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>
                <a:latin typeface="+mj-lt"/>
              </a:rPr>
              <a:t>Немного про сам шаблон</a:t>
            </a:r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0825B3C-748A-40F9-AA52-3793178DBB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616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F19796E-7975-4334-860F-25B0D3A5BAE0}"/>
              </a:ext>
            </a:extLst>
          </p:cNvPr>
          <p:cNvSpPr/>
          <p:nvPr/>
        </p:nvSpPr>
        <p:spPr>
          <a:xfrm>
            <a:off x="9732397" y="1542553"/>
            <a:ext cx="2154803" cy="3919993"/>
          </a:xfrm>
          <a:prstGeom prst="round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3658B6-E791-41C3-9593-4AFFA56648EA}"/>
              </a:ext>
            </a:extLst>
          </p:cNvPr>
          <p:cNvSpPr txBox="1"/>
          <p:nvPr/>
        </p:nvSpPr>
        <p:spPr>
          <a:xfrm>
            <a:off x="9866578" y="1805015"/>
            <a:ext cx="21548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onsolas" panose="020B0609020204030204" pitchFamily="49" charset="0"/>
              </a:rPr>
              <a:t>Managed:</a:t>
            </a:r>
          </a:p>
          <a:p>
            <a:endParaRPr lang="en-US" sz="1400" b="1" dirty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prstClr val="white"/>
                </a:solidFill>
                <a:latin typeface="Consolas" panose="020B0609020204030204" pitchFamily="49" charset="0"/>
              </a:rPr>
              <a:t>Dispose()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solidFill>
                  <a:prstClr val="white"/>
                </a:solidFill>
                <a:latin typeface="Consolas" panose="020B0609020204030204" pitchFamily="49" charset="0"/>
              </a:rPr>
              <a:t>CheckDisposed</a:t>
            </a:r>
            <a:r>
              <a:rPr lang="en-US" sz="1400" dirty="0">
                <a:solidFill>
                  <a:prstClr val="white"/>
                </a:solidFill>
                <a:latin typeface="Consolas" panose="020B0609020204030204" pitchFamily="49" charset="0"/>
              </a:rPr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FFFF00"/>
                </a:solidFill>
                <a:latin typeface="Consolas" panose="020B0609020204030204" pitchFamily="49" charset="0"/>
              </a:rPr>
              <a:t>lock?</a:t>
            </a:r>
            <a:r>
              <a:rPr lang="en-US" sz="140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5C464D-62A0-4697-A369-7093A9229B06}"/>
              </a:ext>
            </a:extLst>
          </p:cNvPr>
          <p:cNvSpPr txBox="1"/>
          <p:nvPr/>
        </p:nvSpPr>
        <p:spPr>
          <a:xfrm>
            <a:off x="9819448" y="3348893"/>
            <a:ext cx="215480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onsolas" panose="020B0609020204030204" pitchFamily="49" charset="0"/>
              </a:rPr>
              <a:t>Unmanaged:</a:t>
            </a:r>
          </a:p>
          <a:p>
            <a:endParaRPr lang="en-US" sz="1400" b="1" dirty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prstClr val="white"/>
                </a:solidFill>
                <a:latin typeface="Consolas" panose="020B0609020204030204" pitchFamily="49" charset="0"/>
              </a:rPr>
              <a:t>Dispose()</a:t>
            </a:r>
            <a:endParaRPr lang="en-US" sz="1100" strike="sngStrike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solidFill>
                  <a:prstClr val="white"/>
                </a:solidFill>
                <a:latin typeface="Consolas" panose="020B0609020204030204" pitchFamily="49" charset="0"/>
              </a:rPr>
              <a:t>CheckDisposed</a:t>
            </a:r>
            <a:r>
              <a:rPr lang="en-US" sz="1400" dirty="0">
                <a:solidFill>
                  <a:prstClr val="white"/>
                </a:solidFill>
                <a:latin typeface="Consolas" panose="020B0609020204030204" pitchFamily="49" charset="0"/>
              </a:rPr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solidFill>
                  <a:prstClr val="white"/>
                </a:solidFill>
                <a:latin typeface="Consolas" panose="020B0609020204030204" pitchFamily="49" charset="0"/>
              </a:rPr>
              <a:t>SafeHandles</a:t>
            </a:r>
            <a:endParaRPr lang="en-US" sz="1400" dirty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FFFF00"/>
                </a:solidFill>
                <a:latin typeface="Consolas" panose="020B0609020204030204" pitchFamily="49" charset="0"/>
              </a:rPr>
              <a:t>lock?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>
              <a:solidFill>
                <a:prstClr val="white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C340C5-97B7-4639-ABEB-BFAEB729931D}"/>
              </a:ext>
            </a:extLst>
          </p:cNvPr>
          <p:cNvSpPr txBox="1"/>
          <p:nvPr/>
        </p:nvSpPr>
        <p:spPr>
          <a:xfrm>
            <a:off x="2149997" y="87464"/>
            <a:ext cx="8954814" cy="6286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ru-RU" sz="115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1150" b="1" dirty="0">
                <a:solidFill>
                  <a:srgbClr val="2685C9"/>
                </a:solidFill>
                <a:latin typeface="Consolas" panose="020B0609020204030204" pitchFamily="49" charset="0"/>
              </a:rPr>
              <a:t>public class </a:t>
            </a:r>
            <a:r>
              <a:rPr lang="en-US" sz="1150" dirty="0" err="1">
                <a:solidFill>
                  <a:prstClr val="black"/>
                </a:solidFill>
                <a:latin typeface="Consolas" panose="020B0609020204030204" pitchFamily="49" charset="0"/>
              </a:rPr>
              <a:t>FileWrapper</a:t>
            </a:r>
            <a:r>
              <a:rPr lang="en-US" sz="1150" dirty="0">
                <a:solidFill>
                  <a:prstClr val="black"/>
                </a:solidFill>
                <a:latin typeface="Consolas" panose="020B0609020204030204" pitchFamily="49" charset="0"/>
              </a:rPr>
              <a:t> : </a:t>
            </a:r>
            <a:r>
              <a:rPr lang="en-US" sz="1150" dirty="0" err="1">
                <a:solidFill>
                  <a:prstClr val="black"/>
                </a:solidFill>
                <a:latin typeface="Consolas" panose="020B0609020204030204" pitchFamily="49" charset="0"/>
              </a:rPr>
              <a:t>IDisposable</a:t>
            </a:r>
            <a:endParaRPr lang="en-US" sz="11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150" dirty="0">
                <a:solidFill>
                  <a:prstClr val="black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5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150" b="1" dirty="0" err="1">
                <a:solidFill>
                  <a:srgbClr val="2685C9"/>
                </a:solidFill>
                <a:latin typeface="Consolas" panose="020B0609020204030204" pitchFamily="49" charset="0"/>
              </a:rPr>
              <a:t>readonly</a:t>
            </a:r>
            <a:r>
              <a:rPr lang="en-US" sz="1150" b="1" dirty="0">
                <a:solidFill>
                  <a:srgbClr val="2685C9"/>
                </a:solidFill>
                <a:latin typeface="Consolas" panose="020B0609020204030204" pitchFamily="49" charset="0"/>
              </a:rPr>
              <a:t> object </a:t>
            </a:r>
            <a:r>
              <a:rPr lang="en-US" sz="1150" b="1" dirty="0">
                <a:solidFill>
                  <a:srgbClr val="4472C4">
                    <a:lumMod val="75000"/>
                  </a:srgbClr>
                </a:solidFill>
                <a:latin typeface="Consolas" panose="020B0609020204030204" pitchFamily="49" charset="0"/>
              </a:rPr>
              <a:t>_</a:t>
            </a:r>
            <a:r>
              <a:rPr lang="en-US" sz="115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disposingSync</a:t>
            </a:r>
            <a:r>
              <a:rPr lang="en-US" sz="1150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50" dirty="0">
                <a:solidFill>
                  <a:prstClr val="black"/>
                </a:solidFill>
                <a:latin typeface="Consolas" panose="020B0609020204030204" pitchFamily="49" charset="0"/>
              </a:rPr>
              <a:t>= new </a:t>
            </a:r>
            <a:r>
              <a:rPr lang="en-US" sz="1150" dirty="0">
                <a:solidFill>
                  <a:srgbClr val="2685C9"/>
                </a:solidFill>
                <a:latin typeface="Consolas" panose="020B0609020204030204" pitchFamily="49" charset="0"/>
              </a:rPr>
              <a:t>object</a:t>
            </a:r>
            <a:r>
              <a:rPr lang="en-US" sz="1150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50" b="1" dirty="0">
                <a:solidFill>
                  <a:srgbClr val="4472C4">
                    <a:lumMod val="75000"/>
                  </a:srgbClr>
                </a:solidFill>
                <a:latin typeface="Consolas" panose="020B0609020204030204" pitchFamily="49" charset="0"/>
              </a:rPr>
              <a:t>        </a:t>
            </a:r>
            <a:r>
              <a:rPr lang="en-US" sz="1150" b="1" dirty="0">
                <a:solidFill>
                  <a:srgbClr val="2685C9"/>
                </a:solidFill>
                <a:latin typeface="Consolas" panose="020B0609020204030204" pitchFamily="49" charset="0"/>
              </a:rPr>
              <a:t>private bool</a:t>
            </a:r>
            <a:r>
              <a:rPr lang="en-US" sz="1150" b="1" dirty="0">
                <a:solidFill>
                  <a:srgbClr val="4472C4">
                    <a:lumMod val="75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US" sz="1150" dirty="0">
                <a:solidFill>
                  <a:prstClr val="black"/>
                </a:solidFill>
                <a:latin typeface="Consolas" panose="020B0609020204030204" pitchFamily="49" charset="0"/>
              </a:rPr>
              <a:t>_disposed;</a:t>
            </a:r>
          </a:p>
          <a:p>
            <a:endParaRPr lang="en-US" sz="11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15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150" b="1" dirty="0">
                <a:solidFill>
                  <a:srgbClr val="2685C9"/>
                </a:solidFill>
                <a:latin typeface="Consolas" panose="020B0609020204030204" pitchFamily="49" charset="0"/>
              </a:rPr>
              <a:t>public</a:t>
            </a:r>
            <a:r>
              <a:rPr lang="en-US" sz="1150" dirty="0">
                <a:solidFill>
                  <a:srgbClr val="2685C9"/>
                </a:solidFill>
                <a:latin typeface="Consolas" panose="020B0609020204030204" pitchFamily="49" charset="0"/>
              </a:rPr>
              <a:t> </a:t>
            </a:r>
            <a:r>
              <a:rPr lang="en-US" sz="1150" dirty="0">
                <a:solidFill>
                  <a:prstClr val="black"/>
                </a:solidFill>
                <a:latin typeface="Consolas" panose="020B0609020204030204" pitchFamily="49" charset="0"/>
              </a:rPr>
              <a:t>void Seek(</a:t>
            </a:r>
            <a:r>
              <a:rPr lang="en-US" sz="1150" b="1" dirty="0" err="1">
                <a:solidFill>
                  <a:srgbClr val="2685C9"/>
                </a:solidFill>
                <a:latin typeface="Consolas" panose="020B0609020204030204" pitchFamily="49" charset="0"/>
              </a:rPr>
              <a:t>int</a:t>
            </a:r>
            <a:r>
              <a:rPr lang="en-US" sz="1150" b="1" dirty="0">
                <a:solidFill>
                  <a:srgbClr val="2685C9"/>
                </a:solidFill>
                <a:latin typeface="Consolas" panose="020B0609020204030204" pitchFamily="49" charset="0"/>
              </a:rPr>
              <a:t> </a:t>
            </a:r>
            <a:r>
              <a:rPr lang="en-US" sz="1150" dirty="0">
                <a:solidFill>
                  <a:prstClr val="black"/>
                </a:solidFill>
                <a:latin typeface="Consolas" panose="020B0609020204030204" pitchFamily="49" charset="0"/>
              </a:rPr>
              <a:t>offset)</a:t>
            </a:r>
          </a:p>
          <a:p>
            <a:r>
              <a:rPr lang="en-US" sz="1150" dirty="0">
                <a:solidFill>
                  <a:prstClr val="black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15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sz="1150" b="1" dirty="0">
                <a:solidFill>
                  <a:srgbClr val="2685C9"/>
                </a:solidFill>
                <a:latin typeface="Consolas" panose="020B0609020204030204" pitchFamily="49" charset="0"/>
              </a:rPr>
              <a:t>lock</a:t>
            </a:r>
            <a:r>
              <a:rPr lang="en-US" sz="115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150" b="1" dirty="0">
                <a:solidFill>
                  <a:prstClr val="black"/>
                </a:solidFill>
                <a:latin typeface="Consolas" panose="020B0609020204030204" pitchFamily="49" charset="0"/>
              </a:rPr>
              <a:t>_</a:t>
            </a:r>
            <a:r>
              <a:rPr lang="en-US" sz="115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disposingSync</a:t>
            </a:r>
            <a:r>
              <a:rPr lang="en-US" sz="115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50" dirty="0">
                <a:solidFill>
                  <a:prstClr val="black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15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// ...</a:t>
            </a:r>
          </a:p>
          <a:p>
            <a:r>
              <a:rPr lang="en-US" sz="1150" dirty="0">
                <a:solidFill>
                  <a:prstClr val="black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150" dirty="0">
                <a:solidFill>
                  <a:prstClr val="black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11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15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150" b="1" dirty="0">
                <a:solidFill>
                  <a:srgbClr val="2685C9"/>
                </a:solidFill>
                <a:latin typeface="Consolas" panose="020B0609020204030204" pitchFamily="49" charset="0"/>
              </a:rPr>
              <a:t>public void </a:t>
            </a:r>
            <a:r>
              <a:rPr lang="en-US" sz="1150" dirty="0">
                <a:solidFill>
                  <a:prstClr val="black"/>
                </a:solidFill>
                <a:latin typeface="Consolas" panose="020B0609020204030204" pitchFamily="49" charset="0"/>
              </a:rPr>
              <a:t>Dispose()</a:t>
            </a:r>
          </a:p>
          <a:p>
            <a:r>
              <a:rPr lang="en-US" sz="1150" dirty="0">
                <a:solidFill>
                  <a:prstClr val="black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15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sz="1150" b="1" dirty="0">
                <a:solidFill>
                  <a:srgbClr val="2685C9"/>
                </a:solidFill>
                <a:latin typeface="Consolas" panose="020B0609020204030204" pitchFamily="49" charset="0"/>
              </a:rPr>
              <a:t>lock</a:t>
            </a:r>
            <a:r>
              <a:rPr lang="en-US" sz="115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150" b="1" dirty="0">
                <a:solidFill>
                  <a:prstClr val="black"/>
                </a:solidFill>
                <a:latin typeface="Consolas" panose="020B0609020204030204" pitchFamily="49" charset="0"/>
              </a:rPr>
              <a:t>_</a:t>
            </a:r>
            <a:r>
              <a:rPr lang="en-US" sz="115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disposingSync</a:t>
            </a:r>
            <a:r>
              <a:rPr lang="en-US" sz="115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50" dirty="0">
                <a:solidFill>
                  <a:prstClr val="black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15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if (_disposed) </a:t>
            </a:r>
            <a:r>
              <a:rPr lang="en-US" sz="1150" b="1" dirty="0">
                <a:solidFill>
                  <a:srgbClr val="2685C9"/>
                </a:solidFill>
                <a:latin typeface="Consolas" panose="020B0609020204030204" pitchFamily="49" charset="0"/>
              </a:rPr>
              <a:t>return</a:t>
            </a:r>
            <a:r>
              <a:rPr lang="en-US" sz="115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5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_disposed = </a:t>
            </a:r>
            <a:r>
              <a:rPr lang="en-US" sz="1150" b="1" dirty="0">
                <a:solidFill>
                  <a:srgbClr val="2685C9"/>
                </a:solidFill>
                <a:latin typeface="Consolas" panose="020B0609020204030204" pitchFamily="49" charset="0"/>
              </a:rPr>
              <a:t>true</a:t>
            </a:r>
            <a:r>
              <a:rPr lang="en-US" sz="1150" b="1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  <a:endParaRPr lang="en-US" sz="11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15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50" dirty="0" err="1">
                <a:solidFill>
                  <a:prstClr val="black"/>
                </a:solidFill>
                <a:latin typeface="Consolas" panose="020B0609020204030204" pitchFamily="49" charset="0"/>
              </a:rPr>
              <a:t>CloseHandle</a:t>
            </a:r>
            <a:r>
              <a:rPr lang="en-US" sz="1150" dirty="0">
                <a:solidFill>
                  <a:prstClr val="black"/>
                </a:solidFill>
                <a:latin typeface="Consolas" panose="020B0609020204030204" pitchFamily="49" charset="0"/>
              </a:rPr>
              <a:t>(_handle);</a:t>
            </a:r>
          </a:p>
          <a:p>
            <a:r>
              <a:rPr lang="en-US" sz="1150" dirty="0">
                <a:solidFill>
                  <a:prstClr val="black"/>
                </a:solidFill>
                <a:latin typeface="Consolas" panose="020B0609020204030204" pitchFamily="49" charset="0"/>
              </a:rPr>
              <a:t>            } </a:t>
            </a:r>
          </a:p>
          <a:p>
            <a:r>
              <a:rPr lang="en-US" sz="1150" dirty="0">
                <a:solidFill>
                  <a:prstClr val="black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11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150" dirty="0">
                <a:solidFill>
                  <a:prstClr val="black"/>
                </a:solidFill>
                <a:latin typeface="Consolas" panose="020B0609020204030204" pitchFamily="49" charset="0"/>
              </a:rPr>
              <a:t>        [</a:t>
            </a:r>
            <a:r>
              <a:rPr lang="en-US" sz="1150" dirty="0" err="1">
                <a:solidFill>
                  <a:prstClr val="black"/>
                </a:solidFill>
                <a:latin typeface="Consolas" panose="020B0609020204030204" pitchFamily="49" charset="0"/>
              </a:rPr>
              <a:t>MethodImpl</a:t>
            </a:r>
            <a:r>
              <a:rPr lang="en-US" sz="115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150" dirty="0" err="1">
                <a:solidFill>
                  <a:prstClr val="black"/>
                </a:solidFill>
                <a:latin typeface="Consolas" panose="020B0609020204030204" pitchFamily="49" charset="0"/>
              </a:rPr>
              <a:t>MethodImplOptions.AggressiveInlining</a:t>
            </a:r>
            <a:r>
              <a:rPr lang="en-US" sz="1150" dirty="0">
                <a:solidFill>
                  <a:prstClr val="black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15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150" b="1" dirty="0">
                <a:solidFill>
                  <a:srgbClr val="2685C9"/>
                </a:solidFill>
                <a:latin typeface="Consolas" panose="020B0609020204030204" pitchFamily="49" charset="0"/>
              </a:rPr>
              <a:t>private void</a:t>
            </a:r>
            <a:r>
              <a:rPr lang="en-US" sz="1150" b="1" dirty="0">
                <a:solidFill>
                  <a:srgbClr val="4472C4">
                    <a:lumMod val="75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US" sz="1150" dirty="0" err="1">
                <a:solidFill>
                  <a:prstClr val="black"/>
                </a:solidFill>
                <a:latin typeface="Consolas" panose="020B0609020204030204" pitchFamily="49" charset="0"/>
              </a:rPr>
              <a:t>CheckDisposed</a:t>
            </a:r>
            <a:r>
              <a:rPr lang="en-US" sz="1150" dirty="0">
                <a:solidFill>
                  <a:prstClr val="black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ru-RU" sz="1150" dirty="0">
                <a:solidFill>
                  <a:prstClr val="black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15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sz="1150" b="1" dirty="0">
                <a:solidFill>
                  <a:srgbClr val="2685C9"/>
                </a:solidFill>
                <a:latin typeface="Consolas" panose="020B0609020204030204" pitchFamily="49" charset="0"/>
              </a:rPr>
              <a:t>lock</a:t>
            </a:r>
            <a:r>
              <a:rPr lang="en-US" sz="115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150" b="1" dirty="0">
                <a:solidFill>
                  <a:prstClr val="black"/>
                </a:solidFill>
                <a:latin typeface="Consolas" panose="020B0609020204030204" pitchFamily="49" charset="0"/>
              </a:rPr>
              <a:t>_</a:t>
            </a:r>
            <a:r>
              <a:rPr lang="en-US" sz="115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disposingSync</a:t>
            </a:r>
            <a:r>
              <a:rPr lang="en-US" sz="115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50" dirty="0">
                <a:solidFill>
                  <a:prstClr val="black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15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if (</a:t>
            </a:r>
            <a:r>
              <a:rPr lang="en-US" sz="1150" b="1" dirty="0">
                <a:solidFill>
                  <a:prstClr val="black"/>
                </a:solidFill>
                <a:latin typeface="Consolas" panose="020B0609020204030204" pitchFamily="49" charset="0"/>
              </a:rPr>
              <a:t>_disposed</a:t>
            </a:r>
            <a:r>
              <a:rPr lang="en-US" sz="115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15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sz="115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ru-RU" sz="1150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5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150" dirty="0">
                <a:solidFill>
                  <a:srgbClr val="4472C4">
                    <a:lumMod val="75000"/>
                  </a:srgbClr>
                </a:solidFill>
                <a:latin typeface="Consolas" panose="020B0609020204030204" pitchFamily="49" charset="0"/>
              </a:rPr>
              <a:t>throw new </a:t>
            </a:r>
            <a:r>
              <a:rPr lang="en-US" sz="1150" dirty="0" err="1">
                <a:solidFill>
                  <a:prstClr val="black"/>
                </a:solidFill>
                <a:latin typeface="Consolas" panose="020B0609020204030204" pitchFamily="49" charset="0"/>
              </a:rPr>
              <a:t>ObjectDisposedException</a:t>
            </a:r>
            <a:r>
              <a:rPr lang="en-US" sz="1150" dirty="0">
                <a:solidFill>
                  <a:prstClr val="black"/>
                </a:solidFill>
                <a:latin typeface="Consolas" panose="020B0609020204030204" pitchFamily="49" charset="0"/>
              </a:rPr>
              <a:t>("Error");</a:t>
            </a:r>
          </a:p>
          <a:p>
            <a:r>
              <a:rPr lang="ru-RU" sz="115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sz="115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ru-RU" sz="115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en-US" sz="11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150" dirty="0">
                <a:solidFill>
                  <a:prstClr val="black"/>
                </a:solidFill>
                <a:latin typeface="Consolas" panose="020B0609020204030204" pitchFamily="49" charset="0"/>
              </a:rPr>
              <a:t>            }</a:t>
            </a:r>
            <a:endParaRPr lang="ru-RU" sz="11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ru-RU" sz="1150" dirty="0">
                <a:solidFill>
                  <a:prstClr val="black"/>
                </a:solidFill>
                <a:latin typeface="Consolas" panose="020B0609020204030204" pitchFamily="49" charset="0"/>
              </a:rPr>
              <a:t>        }</a:t>
            </a:r>
            <a:endParaRPr lang="en-US" sz="11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150" dirty="0">
                <a:solidFill>
                  <a:prstClr val="black"/>
                </a:solidFill>
                <a:latin typeface="Consolas" panose="020B0609020204030204" pitchFamily="49" charset="0"/>
              </a:rPr>
              <a:t>   }</a:t>
            </a:r>
            <a:endParaRPr lang="ru-RU" sz="115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7870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F19796E-7975-4334-860F-25B0D3A5BAE0}"/>
              </a:ext>
            </a:extLst>
          </p:cNvPr>
          <p:cNvSpPr/>
          <p:nvPr/>
        </p:nvSpPr>
        <p:spPr>
          <a:xfrm>
            <a:off x="9732397" y="1542553"/>
            <a:ext cx="2154803" cy="3919993"/>
          </a:xfrm>
          <a:prstGeom prst="round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3658B6-E791-41C3-9593-4AFFA56648EA}"/>
              </a:ext>
            </a:extLst>
          </p:cNvPr>
          <p:cNvSpPr txBox="1"/>
          <p:nvPr/>
        </p:nvSpPr>
        <p:spPr>
          <a:xfrm>
            <a:off x="9866578" y="1805015"/>
            <a:ext cx="21548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onsolas" panose="020B0609020204030204" pitchFamily="49" charset="0"/>
              </a:rPr>
              <a:t>Managed:</a:t>
            </a:r>
          </a:p>
          <a:p>
            <a:endParaRPr lang="en-US" sz="1400" b="1" dirty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prstClr val="white"/>
                </a:solidFill>
                <a:latin typeface="Consolas" panose="020B0609020204030204" pitchFamily="49" charset="0"/>
              </a:rPr>
              <a:t>Dispose()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solidFill>
                  <a:prstClr val="white"/>
                </a:solidFill>
                <a:latin typeface="Consolas" panose="020B0609020204030204" pitchFamily="49" charset="0"/>
              </a:rPr>
              <a:t>CheckDisposed</a:t>
            </a:r>
            <a:r>
              <a:rPr lang="en-US" sz="1400" dirty="0">
                <a:solidFill>
                  <a:prstClr val="white"/>
                </a:solidFill>
                <a:latin typeface="Consolas" panose="020B0609020204030204" pitchFamily="49" charset="0"/>
              </a:rPr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FFFF00"/>
                </a:solidFill>
                <a:latin typeface="Consolas" panose="020B0609020204030204" pitchFamily="49" charset="0"/>
              </a:rPr>
              <a:t>lock?</a:t>
            </a:r>
            <a:r>
              <a:rPr lang="en-US" sz="140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5C464D-62A0-4697-A369-7093A9229B06}"/>
              </a:ext>
            </a:extLst>
          </p:cNvPr>
          <p:cNvSpPr txBox="1"/>
          <p:nvPr/>
        </p:nvSpPr>
        <p:spPr>
          <a:xfrm>
            <a:off x="9819448" y="3348893"/>
            <a:ext cx="215480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onsolas" panose="020B0609020204030204" pitchFamily="49" charset="0"/>
              </a:rPr>
              <a:t>Unmanaged:</a:t>
            </a:r>
          </a:p>
          <a:p>
            <a:endParaRPr lang="en-US" sz="1400" b="1" dirty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prstClr val="white"/>
                </a:solidFill>
                <a:latin typeface="Consolas" panose="020B0609020204030204" pitchFamily="49" charset="0"/>
              </a:rPr>
              <a:t>Dispose()</a:t>
            </a:r>
            <a:endParaRPr lang="en-US" sz="1100" strike="sngStrike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solidFill>
                  <a:prstClr val="white"/>
                </a:solidFill>
                <a:latin typeface="Consolas" panose="020B0609020204030204" pitchFamily="49" charset="0"/>
              </a:rPr>
              <a:t>CheckDisposed</a:t>
            </a:r>
            <a:r>
              <a:rPr lang="en-US" sz="1400" dirty="0">
                <a:solidFill>
                  <a:prstClr val="white"/>
                </a:solidFill>
                <a:latin typeface="Consolas" panose="020B0609020204030204" pitchFamily="49" charset="0"/>
              </a:rPr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solidFill>
                  <a:prstClr val="white"/>
                </a:solidFill>
                <a:latin typeface="Consolas" panose="020B0609020204030204" pitchFamily="49" charset="0"/>
              </a:rPr>
              <a:t>SafeHandles</a:t>
            </a:r>
            <a:endParaRPr lang="en-US" sz="1400" dirty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FFFF00"/>
                </a:solidFill>
                <a:latin typeface="Consolas" panose="020B0609020204030204" pitchFamily="49" charset="0"/>
              </a:rPr>
              <a:t>lock?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>
              <a:solidFill>
                <a:prstClr val="white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C340C5-97B7-4639-ABEB-BFAEB729931D}"/>
              </a:ext>
            </a:extLst>
          </p:cNvPr>
          <p:cNvSpPr txBox="1"/>
          <p:nvPr/>
        </p:nvSpPr>
        <p:spPr>
          <a:xfrm>
            <a:off x="2149997" y="87464"/>
            <a:ext cx="8954814" cy="6286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ru-RU" sz="115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1150" b="1" dirty="0">
                <a:solidFill>
                  <a:srgbClr val="2685C9"/>
                </a:solidFill>
                <a:latin typeface="Consolas" panose="020B0609020204030204" pitchFamily="49" charset="0"/>
              </a:rPr>
              <a:t>public class </a:t>
            </a:r>
            <a:r>
              <a:rPr lang="en-US" sz="1150" dirty="0" err="1">
                <a:solidFill>
                  <a:prstClr val="black"/>
                </a:solidFill>
                <a:latin typeface="Consolas" panose="020B0609020204030204" pitchFamily="49" charset="0"/>
              </a:rPr>
              <a:t>FileWrapper</a:t>
            </a:r>
            <a:r>
              <a:rPr lang="en-US" sz="1150" dirty="0">
                <a:solidFill>
                  <a:prstClr val="black"/>
                </a:solidFill>
                <a:latin typeface="Consolas" panose="020B0609020204030204" pitchFamily="49" charset="0"/>
              </a:rPr>
              <a:t> : </a:t>
            </a:r>
            <a:r>
              <a:rPr lang="en-US" sz="1150" dirty="0" err="1">
                <a:solidFill>
                  <a:prstClr val="black"/>
                </a:solidFill>
                <a:latin typeface="Consolas" panose="020B0609020204030204" pitchFamily="49" charset="0"/>
              </a:rPr>
              <a:t>IDisposable</a:t>
            </a:r>
            <a:endParaRPr lang="en-US" sz="11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150" dirty="0">
                <a:solidFill>
                  <a:prstClr val="black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5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150" b="1" dirty="0" err="1">
                <a:solidFill>
                  <a:srgbClr val="2685C9"/>
                </a:solidFill>
                <a:latin typeface="Consolas" panose="020B0609020204030204" pitchFamily="49" charset="0"/>
              </a:rPr>
              <a:t>readonly</a:t>
            </a:r>
            <a:r>
              <a:rPr lang="en-US" sz="1150" b="1" dirty="0">
                <a:solidFill>
                  <a:srgbClr val="2685C9"/>
                </a:solidFill>
                <a:latin typeface="Consolas" panose="020B0609020204030204" pitchFamily="49" charset="0"/>
              </a:rPr>
              <a:t> object </a:t>
            </a:r>
            <a:r>
              <a:rPr lang="en-US" sz="1150" b="1" dirty="0">
                <a:solidFill>
                  <a:srgbClr val="4472C4">
                    <a:lumMod val="75000"/>
                  </a:srgbClr>
                </a:solidFill>
                <a:latin typeface="Consolas" panose="020B0609020204030204" pitchFamily="49" charset="0"/>
              </a:rPr>
              <a:t>_</a:t>
            </a:r>
            <a:r>
              <a:rPr lang="en-US" sz="115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disposingSync</a:t>
            </a:r>
            <a:r>
              <a:rPr lang="en-US" sz="1150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50" dirty="0">
                <a:solidFill>
                  <a:prstClr val="black"/>
                </a:solidFill>
                <a:latin typeface="Consolas" panose="020B0609020204030204" pitchFamily="49" charset="0"/>
              </a:rPr>
              <a:t>= new </a:t>
            </a:r>
            <a:r>
              <a:rPr lang="en-US" sz="1150" dirty="0">
                <a:solidFill>
                  <a:srgbClr val="2685C9"/>
                </a:solidFill>
                <a:latin typeface="Consolas" panose="020B0609020204030204" pitchFamily="49" charset="0"/>
              </a:rPr>
              <a:t>object</a:t>
            </a:r>
            <a:r>
              <a:rPr lang="en-US" sz="1150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50" b="1" dirty="0">
                <a:solidFill>
                  <a:srgbClr val="4472C4">
                    <a:lumMod val="75000"/>
                  </a:srgbClr>
                </a:solidFill>
                <a:latin typeface="Consolas" panose="020B0609020204030204" pitchFamily="49" charset="0"/>
              </a:rPr>
              <a:t>        </a:t>
            </a:r>
            <a:r>
              <a:rPr lang="en-US" sz="1150" b="1" dirty="0">
                <a:solidFill>
                  <a:srgbClr val="2685C9"/>
                </a:solidFill>
                <a:latin typeface="Consolas" panose="020B0609020204030204" pitchFamily="49" charset="0"/>
              </a:rPr>
              <a:t>private bool</a:t>
            </a:r>
            <a:r>
              <a:rPr lang="en-US" sz="1150" b="1" dirty="0">
                <a:solidFill>
                  <a:srgbClr val="4472C4">
                    <a:lumMod val="75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US" sz="1150" dirty="0">
                <a:solidFill>
                  <a:prstClr val="black"/>
                </a:solidFill>
                <a:latin typeface="Consolas" panose="020B0609020204030204" pitchFamily="49" charset="0"/>
              </a:rPr>
              <a:t>_disposed;</a:t>
            </a:r>
          </a:p>
          <a:p>
            <a:endParaRPr lang="en-US" sz="11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15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150" b="1" dirty="0">
                <a:solidFill>
                  <a:srgbClr val="2685C9"/>
                </a:solidFill>
                <a:latin typeface="Consolas" panose="020B0609020204030204" pitchFamily="49" charset="0"/>
              </a:rPr>
              <a:t>public</a:t>
            </a:r>
            <a:r>
              <a:rPr lang="en-US" sz="1150" dirty="0">
                <a:solidFill>
                  <a:srgbClr val="2685C9"/>
                </a:solidFill>
                <a:latin typeface="Consolas" panose="020B0609020204030204" pitchFamily="49" charset="0"/>
              </a:rPr>
              <a:t> </a:t>
            </a:r>
            <a:r>
              <a:rPr lang="en-US" sz="1150" dirty="0">
                <a:solidFill>
                  <a:prstClr val="black"/>
                </a:solidFill>
                <a:latin typeface="Consolas" panose="020B0609020204030204" pitchFamily="49" charset="0"/>
              </a:rPr>
              <a:t>void Seek(</a:t>
            </a:r>
            <a:r>
              <a:rPr lang="en-US" sz="1150" b="1" dirty="0" err="1">
                <a:solidFill>
                  <a:srgbClr val="2685C9"/>
                </a:solidFill>
                <a:latin typeface="Consolas" panose="020B0609020204030204" pitchFamily="49" charset="0"/>
              </a:rPr>
              <a:t>int</a:t>
            </a:r>
            <a:r>
              <a:rPr lang="en-US" sz="1150" b="1" dirty="0">
                <a:solidFill>
                  <a:srgbClr val="2685C9"/>
                </a:solidFill>
                <a:latin typeface="Consolas" panose="020B0609020204030204" pitchFamily="49" charset="0"/>
              </a:rPr>
              <a:t> </a:t>
            </a:r>
            <a:r>
              <a:rPr lang="en-US" sz="1150" dirty="0">
                <a:solidFill>
                  <a:prstClr val="black"/>
                </a:solidFill>
                <a:latin typeface="Consolas" panose="020B0609020204030204" pitchFamily="49" charset="0"/>
              </a:rPr>
              <a:t>offset)</a:t>
            </a:r>
          </a:p>
          <a:p>
            <a:r>
              <a:rPr lang="en-US" sz="1150" dirty="0">
                <a:solidFill>
                  <a:prstClr val="black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15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sz="1150" b="1" dirty="0">
                <a:solidFill>
                  <a:srgbClr val="2685C9"/>
                </a:solidFill>
                <a:latin typeface="Consolas" panose="020B0609020204030204" pitchFamily="49" charset="0"/>
              </a:rPr>
              <a:t>lock</a:t>
            </a:r>
            <a:r>
              <a:rPr lang="en-US" sz="115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150" b="1" dirty="0">
                <a:solidFill>
                  <a:prstClr val="black"/>
                </a:solidFill>
                <a:latin typeface="Consolas" panose="020B0609020204030204" pitchFamily="49" charset="0"/>
              </a:rPr>
              <a:t>_</a:t>
            </a:r>
            <a:r>
              <a:rPr lang="en-US" sz="115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disposingSync</a:t>
            </a:r>
            <a:r>
              <a:rPr lang="en-US" sz="115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50" dirty="0">
                <a:solidFill>
                  <a:prstClr val="black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15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// ...</a:t>
            </a:r>
          </a:p>
          <a:p>
            <a:r>
              <a:rPr lang="en-US" sz="1150" dirty="0">
                <a:solidFill>
                  <a:prstClr val="black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150" dirty="0">
                <a:solidFill>
                  <a:prstClr val="black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11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15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150" b="1" dirty="0">
                <a:solidFill>
                  <a:srgbClr val="2685C9"/>
                </a:solidFill>
                <a:latin typeface="Consolas" panose="020B0609020204030204" pitchFamily="49" charset="0"/>
              </a:rPr>
              <a:t>public void </a:t>
            </a:r>
            <a:r>
              <a:rPr lang="en-US" sz="1150" dirty="0">
                <a:solidFill>
                  <a:prstClr val="black"/>
                </a:solidFill>
                <a:latin typeface="Consolas" panose="020B0609020204030204" pitchFamily="49" charset="0"/>
              </a:rPr>
              <a:t>Dispose()</a:t>
            </a:r>
          </a:p>
          <a:p>
            <a:r>
              <a:rPr lang="en-US" sz="1150" dirty="0">
                <a:solidFill>
                  <a:prstClr val="black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15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sz="1150" b="1" dirty="0">
                <a:solidFill>
                  <a:srgbClr val="2685C9"/>
                </a:solidFill>
                <a:latin typeface="Consolas" panose="020B0609020204030204" pitchFamily="49" charset="0"/>
              </a:rPr>
              <a:t>lock</a:t>
            </a:r>
            <a:r>
              <a:rPr lang="en-US" sz="115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150" b="1" dirty="0">
                <a:solidFill>
                  <a:prstClr val="black"/>
                </a:solidFill>
                <a:latin typeface="Consolas" panose="020B0609020204030204" pitchFamily="49" charset="0"/>
              </a:rPr>
              <a:t>_</a:t>
            </a:r>
            <a:r>
              <a:rPr lang="en-US" sz="115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disposingSync</a:t>
            </a:r>
            <a:r>
              <a:rPr lang="en-US" sz="115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50" dirty="0">
                <a:solidFill>
                  <a:prstClr val="black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15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if (_disposed) </a:t>
            </a:r>
            <a:r>
              <a:rPr lang="en-US" sz="1150" b="1" dirty="0">
                <a:solidFill>
                  <a:srgbClr val="2685C9"/>
                </a:solidFill>
                <a:latin typeface="Consolas" panose="020B0609020204030204" pitchFamily="49" charset="0"/>
              </a:rPr>
              <a:t>return</a:t>
            </a:r>
            <a:r>
              <a:rPr lang="en-US" sz="115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5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_disposed = </a:t>
            </a:r>
            <a:r>
              <a:rPr lang="en-US" sz="1150" b="1" dirty="0">
                <a:solidFill>
                  <a:srgbClr val="2685C9"/>
                </a:solidFill>
                <a:latin typeface="Consolas" panose="020B0609020204030204" pitchFamily="49" charset="0"/>
              </a:rPr>
              <a:t>true</a:t>
            </a:r>
            <a:r>
              <a:rPr lang="en-US" sz="1150" b="1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  <a:endParaRPr lang="en-US" sz="11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15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50" dirty="0" err="1">
                <a:solidFill>
                  <a:prstClr val="black"/>
                </a:solidFill>
                <a:latin typeface="Consolas" panose="020B0609020204030204" pitchFamily="49" charset="0"/>
              </a:rPr>
              <a:t>CloseHandle</a:t>
            </a:r>
            <a:r>
              <a:rPr lang="en-US" sz="1150" dirty="0">
                <a:solidFill>
                  <a:prstClr val="black"/>
                </a:solidFill>
                <a:latin typeface="Consolas" panose="020B0609020204030204" pitchFamily="49" charset="0"/>
              </a:rPr>
              <a:t>(_handle);</a:t>
            </a:r>
          </a:p>
          <a:p>
            <a:r>
              <a:rPr lang="en-US" sz="1150" dirty="0">
                <a:solidFill>
                  <a:prstClr val="black"/>
                </a:solidFill>
                <a:latin typeface="Consolas" panose="020B0609020204030204" pitchFamily="49" charset="0"/>
              </a:rPr>
              <a:t>            } </a:t>
            </a:r>
          </a:p>
          <a:p>
            <a:r>
              <a:rPr lang="en-US" sz="1150" dirty="0">
                <a:solidFill>
                  <a:prstClr val="black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11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150" dirty="0">
                <a:solidFill>
                  <a:prstClr val="black"/>
                </a:solidFill>
                <a:latin typeface="Consolas" panose="020B0609020204030204" pitchFamily="49" charset="0"/>
              </a:rPr>
              <a:t>        [</a:t>
            </a:r>
            <a:r>
              <a:rPr lang="en-US" sz="1150" dirty="0" err="1">
                <a:solidFill>
                  <a:prstClr val="black"/>
                </a:solidFill>
                <a:latin typeface="Consolas" panose="020B0609020204030204" pitchFamily="49" charset="0"/>
              </a:rPr>
              <a:t>MethodImpl</a:t>
            </a:r>
            <a:r>
              <a:rPr lang="en-US" sz="115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150" dirty="0" err="1">
                <a:solidFill>
                  <a:prstClr val="black"/>
                </a:solidFill>
                <a:latin typeface="Consolas" panose="020B0609020204030204" pitchFamily="49" charset="0"/>
              </a:rPr>
              <a:t>MethodImplOptions.AggressiveInlining</a:t>
            </a:r>
            <a:r>
              <a:rPr lang="en-US" sz="1150" dirty="0">
                <a:solidFill>
                  <a:prstClr val="black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15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150" b="1" dirty="0">
                <a:solidFill>
                  <a:srgbClr val="2685C9"/>
                </a:solidFill>
                <a:latin typeface="Consolas" panose="020B0609020204030204" pitchFamily="49" charset="0"/>
              </a:rPr>
              <a:t>private void</a:t>
            </a:r>
            <a:r>
              <a:rPr lang="en-US" sz="1150" b="1" dirty="0">
                <a:solidFill>
                  <a:srgbClr val="4472C4">
                    <a:lumMod val="75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US" sz="1150" dirty="0" err="1">
                <a:solidFill>
                  <a:prstClr val="black"/>
                </a:solidFill>
                <a:latin typeface="Consolas" panose="020B0609020204030204" pitchFamily="49" charset="0"/>
              </a:rPr>
              <a:t>CheckDisposed</a:t>
            </a:r>
            <a:r>
              <a:rPr lang="en-US" sz="1150" dirty="0">
                <a:solidFill>
                  <a:prstClr val="black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ru-RU" sz="1150" dirty="0">
                <a:solidFill>
                  <a:prstClr val="black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15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sz="1150" b="1" dirty="0">
                <a:solidFill>
                  <a:srgbClr val="2685C9"/>
                </a:solidFill>
                <a:latin typeface="Consolas" panose="020B0609020204030204" pitchFamily="49" charset="0"/>
              </a:rPr>
              <a:t>lock</a:t>
            </a:r>
            <a:r>
              <a:rPr lang="en-US" sz="115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150" b="1" dirty="0">
                <a:solidFill>
                  <a:prstClr val="black"/>
                </a:solidFill>
                <a:latin typeface="Consolas" panose="020B0609020204030204" pitchFamily="49" charset="0"/>
              </a:rPr>
              <a:t>_</a:t>
            </a:r>
            <a:r>
              <a:rPr lang="en-US" sz="115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disposingSync</a:t>
            </a:r>
            <a:r>
              <a:rPr lang="en-US" sz="115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50" dirty="0">
                <a:solidFill>
                  <a:prstClr val="black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15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if (</a:t>
            </a:r>
            <a:r>
              <a:rPr lang="en-US" sz="1150" b="1" dirty="0">
                <a:solidFill>
                  <a:prstClr val="black"/>
                </a:solidFill>
                <a:latin typeface="Consolas" panose="020B0609020204030204" pitchFamily="49" charset="0"/>
              </a:rPr>
              <a:t>_disposed</a:t>
            </a:r>
            <a:r>
              <a:rPr lang="en-US" sz="115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15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sz="115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ru-RU" sz="1150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5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150" dirty="0">
                <a:solidFill>
                  <a:srgbClr val="4472C4">
                    <a:lumMod val="75000"/>
                  </a:srgbClr>
                </a:solidFill>
                <a:latin typeface="Consolas" panose="020B0609020204030204" pitchFamily="49" charset="0"/>
              </a:rPr>
              <a:t>throw new </a:t>
            </a:r>
            <a:r>
              <a:rPr lang="en-US" sz="1150" dirty="0" err="1">
                <a:solidFill>
                  <a:prstClr val="black"/>
                </a:solidFill>
                <a:latin typeface="Consolas" panose="020B0609020204030204" pitchFamily="49" charset="0"/>
              </a:rPr>
              <a:t>ObjectDisposedException</a:t>
            </a:r>
            <a:r>
              <a:rPr lang="en-US" sz="1150" dirty="0">
                <a:solidFill>
                  <a:prstClr val="black"/>
                </a:solidFill>
                <a:latin typeface="Consolas" panose="020B0609020204030204" pitchFamily="49" charset="0"/>
              </a:rPr>
              <a:t>("Error");</a:t>
            </a:r>
          </a:p>
          <a:p>
            <a:r>
              <a:rPr lang="ru-RU" sz="115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sz="115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ru-RU" sz="115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en-US" sz="11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150" dirty="0">
                <a:solidFill>
                  <a:prstClr val="black"/>
                </a:solidFill>
                <a:latin typeface="Consolas" panose="020B0609020204030204" pitchFamily="49" charset="0"/>
              </a:rPr>
              <a:t>            }</a:t>
            </a:r>
            <a:endParaRPr lang="ru-RU" sz="11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ru-RU" sz="1150" dirty="0">
                <a:solidFill>
                  <a:prstClr val="black"/>
                </a:solidFill>
                <a:latin typeface="Consolas" panose="020B0609020204030204" pitchFamily="49" charset="0"/>
              </a:rPr>
              <a:t>        }</a:t>
            </a:r>
            <a:endParaRPr lang="en-US" sz="11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150" dirty="0">
                <a:solidFill>
                  <a:prstClr val="black"/>
                </a:solidFill>
                <a:latin typeface="Consolas" panose="020B0609020204030204" pitchFamily="49" charset="0"/>
              </a:rPr>
              <a:t>   }</a:t>
            </a:r>
            <a:endParaRPr lang="ru-RU" sz="115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Прямая соединительная линия 7">
            <a:extLst>
              <a:ext uri="{FF2B5EF4-FFF2-40B4-BE49-F238E27FC236}">
                <a16:creationId xmlns:a16="http://schemas.microsoft.com/office/drawing/2014/main" id="{BB116E98-D685-4FA6-A219-F72F8EA5A531}"/>
              </a:ext>
            </a:extLst>
          </p:cNvPr>
          <p:cNvCxnSpPr>
            <a:cxnSpLocks/>
          </p:cNvCxnSpPr>
          <p:nvPr/>
        </p:nvCxnSpPr>
        <p:spPr>
          <a:xfrm>
            <a:off x="2528515" y="329332"/>
            <a:ext cx="5995283" cy="5908535"/>
          </a:xfrm>
          <a:prstGeom prst="line">
            <a:avLst/>
          </a:prstGeom>
          <a:ln w="60325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9">
            <a:extLst>
              <a:ext uri="{FF2B5EF4-FFF2-40B4-BE49-F238E27FC236}">
                <a16:creationId xmlns:a16="http://schemas.microsoft.com/office/drawing/2014/main" id="{C414C58C-D736-49BE-B7F0-B498E2E0DE3F}"/>
              </a:ext>
            </a:extLst>
          </p:cNvPr>
          <p:cNvCxnSpPr>
            <a:cxnSpLocks/>
          </p:cNvCxnSpPr>
          <p:nvPr/>
        </p:nvCxnSpPr>
        <p:spPr>
          <a:xfrm flipV="1">
            <a:off x="2446809" y="421419"/>
            <a:ext cx="6188308" cy="5860112"/>
          </a:xfrm>
          <a:prstGeom prst="line">
            <a:avLst/>
          </a:prstGeom>
          <a:ln w="60325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7307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8" name="Рисунок 1">
            <a:extLst>
              <a:ext uri="{FF2B5EF4-FFF2-40B4-BE49-F238E27FC236}">
                <a16:creationId xmlns:a16="http://schemas.microsoft.com/office/drawing/2014/main" id="{E88D8468-FE56-474B-A942-26AD4C514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568" y="2089630"/>
            <a:ext cx="6841465" cy="255594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5B9B89C-63A3-41A2-A715-8ECA68E4D24B}"/>
              </a:ext>
            </a:extLst>
          </p:cNvPr>
          <p:cNvSpPr/>
          <p:nvPr/>
        </p:nvSpPr>
        <p:spPr>
          <a:xfrm>
            <a:off x="9732397" y="1542553"/>
            <a:ext cx="2154803" cy="3919993"/>
          </a:xfrm>
          <a:prstGeom prst="round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A5F9CC-B2A1-4497-ADC1-CD0BAED5246D}"/>
              </a:ext>
            </a:extLst>
          </p:cNvPr>
          <p:cNvSpPr txBox="1"/>
          <p:nvPr/>
        </p:nvSpPr>
        <p:spPr>
          <a:xfrm>
            <a:off x="9866578" y="1805015"/>
            <a:ext cx="21548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onsolas" panose="020B0609020204030204" pitchFamily="49" charset="0"/>
              </a:rPr>
              <a:t>Managed:</a:t>
            </a:r>
          </a:p>
          <a:p>
            <a:endParaRPr lang="en-US" sz="1400" b="1" dirty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prstClr val="white"/>
                </a:solidFill>
                <a:latin typeface="Consolas" panose="020B0609020204030204" pitchFamily="49" charset="0"/>
              </a:rPr>
              <a:t>Dispose()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solidFill>
                  <a:prstClr val="white"/>
                </a:solidFill>
                <a:latin typeface="Consolas" panose="020B0609020204030204" pitchFamily="49" charset="0"/>
              </a:rPr>
              <a:t>CheckDisposed</a:t>
            </a:r>
            <a:r>
              <a:rPr lang="en-US" sz="1400" dirty="0">
                <a:solidFill>
                  <a:prstClr val="white"/>
                </a:solidFill>
                <a:latin typeface="Consolas" panose="020B0609020204030204" pitchFamily="49" charset="0"/>
              </a:rPr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solidFill>
                  <a:srgbClr val="FFFF00"/>
                </a:solidFill>
                <a:latin typeface="Consolas" panose="020B0609020204030204" pitchFamily="49" charset="0"/>
              </a:rPr>
              <a:t>Interlocked.Cmp</a:t>
            </a:r>
            <a:endParaRPr lang="en-US" sz="1400" dirty="0">
              <a:solidFill>
                <a:prstClr val="white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8E0E4D-B117-4523-B731-A37E3FF3D3FA}"/>
              </a:ext>
            </a:extLst>
          </p:cNvPr>
          <p:cNvSpPr txBox="1"/>
          <p:nvPr/>
        </p:nvSpPr>
        <p:spPr>
          <a:xfrm>
            <a:off x="9819448" y="3348893"/>
            <a:ext cx="21548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onsolas" panose="020B0609020204030204" pitchFamily="49" charset="0"/>
              </a:rPr>
              <a:t>Unmanaged:</a:t>
            </a:r>
          </a:p>
          <a:p>
            <a:endParaRPr lang="en-US" sz="1400" b="1" dirty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prstClr val="white"/>
                </a:solidFill>
                <a:latin typeface="Consolas" panose="020B0609020204030204" pitchFamily="49" charset="0"/>
              </a:rPr>
              <a:t>Dispose()</a:t>
            </a:r>
            <a:endParaRPr lang="en-US" sz="1100" strike="sngStrike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solidFill>
                  <a:prstClr val="white"/>
                </a:solidFill>
                <a:latin typeface="Consolas" panose="020B0609020204030204" pitchFamily="49" charset="0"/>
              </a:rPr>
              <a:t>CheckDisposed</a:t>
            </a:r>
            <a:r>
              <a:rPr lang="en-US" sz="1400" dirty="0">
                <a:solidFill>
                  <a:prstClr val="white"/>
                </a:solidFill>
                <a:latin typeface="Consolas" panose="020B0609020204030204" pitchFamily="49" charset="0"/>
              </a:rPr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solidFill>
                  <a:prstClr val="white"/>
                </a:solidFill>
                <a:latin typeface="Consolas" panose="020B0609020204030204" pitchFamily="49" charset="0"/>
              </a:rPr>
              <a:t>SafeHandles</a:t>
            </a:r>
            <a:endParaRPr lang="en-US" sz="1400" dirty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solidFill>
                  <a:srgbClr val="FFFF00"/>
                </a:solidFill>
                <a:latin typeface="Consolas" panose="020B0609020204030204" pitchFamily="49" charset="0"/>
              </a:rPr>
              <a:t>Interlocked.Cmp</a:t>
            </a:r>
            <a:endParaRPr lang="en-US" sz="1400" dirty="0">
              <a:solidFill>
                <a:prstClr val="white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7585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C7388F-4DA5-4D12-AF58-33F7A01ED12D}"/>
              </a:ext>
            </a:extLst>
          </p:cNvPr>
          <p:cNvSpPr txBox="1"/>
          <p:nvPr/>
        </p:nvSpPr>
        <p:spPr>
          <a:xfrm>
            <a:off x="0" y="3013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+mj-lt"/>
              </a:rPr>
              <a:t>Disposable Design Principle</a:t>
            </a:r>
            <a:endParaRPr lang="ru-RU" sz="4800" dirty="0">
              <a:latin typeface="+mj-lt"/>
            </a:endParaRPr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C9E5CF5-C5A7-4726-B0FA-F51D8767D7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2937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6A4741-4B5E-448C-AEAF-04FAC2C690DD}"/>
              </a:ext>
            </a:extLst>
          </p:cNvPr>
          <p:cNvSpPr txBox="1"/>
          <p:nvPr/>
        </p:nvSpPr>
        <p:spPr>
          <a:xfrm>
            <a:off x="1919878" y="882869"/>
            <a:ext cx="8352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prstClr val="black"/>
                </a:solidFill>
                <a:latin typeface="Consolas" panose="020B0609020204030204" pitchFamily="49" charset="0"/>
              </a:rPr>
              <a:t>Два уровня </a:t>
            </a:r>
            <a:r>
              <a:rPr lang="en-US" dirty="0">
                <a:solidFill>
                  <a:srgbClr val="4472C4">
                    <a:lumMod val="75000"/>
                  </a:srgbClr>
                </a:solidFill>
                <a:latin typeface="Consolas" panose="020B0609020204030204" pitchFamily="49" charset="0"/>
              </a:rPr>
              <a:t>Disposable</a:t>
            </a:r>
            <a:r>
              <a:rPr lang="ru-RU" dirty="0">
                <a:solidFill>
                  <a:srgbClr val="4472C4">
                    <a:lumMod val="75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472C4">
                    <a:lumMod val="75000"/>
                  </a:srgbClr>
                </a:solidFill>
                <a:latin typeface="Consolas" panose="020B0609020204030204" pitchFamily="49" charset="0"/>
              </a:rPr>
              <a:t>Design Principle</a:t>
            </a:r>
            <a:endParaRPr lang="ru-RU" dirty="0">
              <a:solidFill>
                <a:srgbClr val="4472C4">
                  <a:lumMod val="75000"/>
                </a:srgb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C5C94A-E3DE-4D0E-9A95-5151E22DEB13}"/>
              </a:ext>
            </a:extLst>
          </p:cNvPr>
          <p:cNvSpPr txBox="1"/>
          <p:nvPr/>
        </p:nvSpPr>
        <p:spPr>
          <a:xfrm>
            <a:off x="905436" y="2285999"/>
            <a:ext cx="8352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ru-RU" dirty="0">
                <a:solidFill>
                  <a:prstClr val="black"/>
                </a:solidFill>
                <a:latin typeface="Consolas" panose="020B0609020204030204" pitchFamily="49" charset="0"/>
              </a:rPr>
              <a:t>Первый уровень классов – оборачивают только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unmanaged 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IntPtr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, void*, …)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C9B1840-A9ED-4919-922E-139AA58F846E}"/>
              </a:ext>
            </a:extLst>
          </p:cNvPr>
          <p:cNvSpPr/>
          <p:nvPr/>
        </p:nvSpPr>
        <p:spPr>
          <a:xfrm>
            <a:off x="9732397" y="1542553"/>
            <a:ext cx="2154803" cy="3919993"/>
          </a:xfrm>
          <a:prstGeom prst="round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6E98B9-674B-45FC-BF6D-9164C3C72F88}"/>
              </a:ext>
            </a:extLst>
          </p:cNvPr>
          <p:cNvSpPr txBox="1"/>
          <p:nvPr/>
        </p:nvSpPr>
        <p:spPr>
          <a:xfrm>
            <a:off x="9866578" y="1805015"/>
            <a:ext cx="21548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onsolas" panose="020B0609020204030204" pitchFamily="49" charset="0"/>
              </a:rPr>
              <a:t>Managed:</a:t>
            </a:r>
          </a:p>
          <a:p>
            <a:endParaRPr lang="en-US" sz="1400" b="1" dirty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prstClr val="white"/>
                </a:solidFill>
                <a:latin typeface="Consolas" panose="020B0609020204030204" pitchFamily="49" charset="0"/>
              </a:rPr>
              <a:t>Dispose()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solidFill>
                  <a:prstClr val="white"/>
                </a:solidFill>
                <a:latin typeface="Consolas" panose="020B0609020204030204" pitchFamily="49" charset="0"/>
              </a:rPr>
              <a:t>CheckDisposed</a:t>
            </a:r>
            <a:r>
              <a:rPr lang="en-US" sz="1400" dirty="0">
                <a:solidFill>
                  <a:prstClr val="white"/>
                </a:solidFill>
                <a:latin typeface="Consolas" panose="020B0609020204030204" pitchFamily="49" charset="0"/>
              </a:rPr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solidFill>
                  <a:prstClr val="white"/>
                </a:solidFill>
                <a:latin typeface="Consolas" panose="020B0609020204030204" pitchFamily="49" charset="0"/>
              </a:rPr>
              <a:t>Interlocked.Cmp</a:t>
            </a:r>
            <a:endParaRPr lang="en-US" sz="1400" dirty="0">
              <a:solidFill>
                <a:prstClr val="white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F2DE30-9BC9-479B-B5DB-8617B4D629BD}"/>
              </a:ext>
            </a:extLst>
          </p:cNvPr>
          <p:cNvSpPr txBox="1"/>
          <p:nvPr/>
        </p:nvSpPr>
        <p:spPr>
          <a:xfrm>
            <a:off x="9819448" y="3348893"/>
            <a:ext cx="21548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onsolas" panose="020B0609020204030204" pitchFamily="49" charset="0"/>
              </a:rPr>
              <a:t>Unmanaged:</a:t>
            </a:r>
          </a:p>
          <a:p>
            <a:endParaRPr lang="en-US" sz="1400" b="1" dirty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prstClr val="white"/>
                </a:solidFill>
                <a:latin typeface="Consolas" panose="020B0609020204030204" pitchFamily="49" charset="0"/>
              </a:rPr>
              <a:t>Dispose()</a:t>
            </a:r>
            <a:endParaRPr lang="en-US" sz="1100" strike="sngStrike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solidFill>
                  <a:prstClr val="white"/>
                </a:solidFill>
                <a:latin typeface="Consolas" panose="020B0609020204030204" pitchFamily="49" charset="0"/>
              </a:rPr>
              <a:t>CheckDisposed</a:t>
            </a:r>
            <a:r>
              <a:rPr lang="en-US" sz="1400" dirty="0">
                <a:solidFill>
                  <a:prstClr val="white"/>
                </a:solidFill>
                <a:latin typeface="Consolas" panose="020B0609020204030204" pitchFamily="49" charset="0"/>
              </a:rPr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solidFill>
                  <a:prstClr val="white"/>
                </a:solidFill>
                <a:latin typeface="Consolas" panose="020B0609020204030204" pitchFamily="49" charset="0"/>
              </a:rPr>
              <a:t>SafeHandles</a:t>
            </a:r>
            <a:endParaRPr lang="en-US" sz="1400" dirty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solidFill>
                  <a:prstClr val="white"/>
                </a:solidFill>
                <a:latin typeface="Consolas" panose="020B0609020204030204" pitchFamily="49" charset="0"/>
              </a:rPr>
              <a:t>Interlocked.Cmp</a:t>
            </a:r>
            <a:endParaRPr lang="en-US" sz="1400" dirty="0">
              <a:solidFill>
                <a:prstClr val="white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1065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6A4741-4B5E-448C-AEAF-04FAC2C690DD}"/>
              </a:ext>
            </a:extLst>
          </p:cNvPr>
          <p:cNvSpPr txBox="1"/>
          <p:nvPr/>
        </p:nvSpPr>
        <p:spPr>
          <a:xfrm>
            <a:off x="1919878" y="882869"/>
            <a:ext cx="8352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prstClr val="black"/>
                </a:solidFill>
                <a:latin typeface="Consolas" panose="020B0609020204030204" pitchFamily="49" charset="0"/>
              </a:rPr>
              <a:t>Два уровня </a:t>
            </a:r>
            <a:r>
              <a:rPr lang="en-US" dirty="0">
                <a:solidFill>
                  <a:srgbClr val="4472C4">
                    <a:lumMod val="75000"/>
                  </a:srgbClr>
                </a:solidFill>
                <a:latin typeface="Consolas" panose="020B0609020204030204" pitchFamily="49" charset="0"/>
              </a:rPr>
              <a:t>Disposable</a:t>
            </a:r>
            <a:r>
              <a:rPr lang="ru-RU" dirty="0">
                <a:solidFill>
                  <a:srgbClr val="4472C4">
                    <a:lumMod val="75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472C4">
                    <a:lumMod val="75000"/>
                  </a:srgbClr>
                </a:solidFill>
                <a:latin typeface="Consolas" panose="020B0609020204030204" pitchFamily="49" charset="0"/>
              </a:rPr>
              <a:t>Design Principle</a:t>
            </a:r>
            <a:endParaRPr lang="ru-RU" dirty="0">
              <a:solidFill>
                <a:srgbClr val="4472C4">
                  <a:lumMod val="75000"/>
                </a:srgb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C5C94A-E3DE-4D0E-9A95-5151E22DEB13}"/>
              </a:ext>
            </a:extLst>
          </p:cNvPr>
          <p:cNvSpPr txBox="1"/>
          <p:nvPr/>
        </p:nvSpPr>
        <p:spPr>
          <a:xfrm>
            <a:off x="905436" y="2285999"/>
            <a:ext cx="8352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ru-RU" dirty="0">
                <a:solidFill>
                  <a:prstClr val="black"/>
                </a:solidFill>
                <a:latin typeface="Consolas" panose="020B0609020204030204" pitchFamily="49" charset="0"/>
              </a:rPr>
              <a:t>Первый уровень классов – оборачивают только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unmanaged 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IntPtr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, void*, …)</a:t>
            </a:r>
          </a:p>
          <a:p>
            <a:pPr marL="342900" indent="-342900">
              <a:buFontTx/>
              <a:buAutoNum type="arabicPeriod"/>
            </a:pPr>
            <a:r>
              <a:rPr lang="ru-RU" dirty="0">
                <a:solidFill>
                  <a:prstClr val="black"/>
                </a:solidFill>
                <a:latin typeface="Consolas" panose="020B0609020204030204" pitchFamily="49" charset="0"/>
              </a:rPr>
              <a:t>Второй – содержит либо ссылки на первый либо на второй</a:t>
            </a:r>
          </a:p>
          <a:p>
            <a:pPr marL="342900" indent="-342900">
              <a:buFontTx/>
              <a:buAutoNum type="arabicPeriod"/>
            </a:pPr>
            <a:endParaRPr lang="ru-RU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C9B1840-A9ED-4919-922E-139AA58F846E}"/>
              </a:ext>
            </a:extLst>
          </p:cNvPr>
          <p:cNvSpPr/>
          <p:nvPr/>
        </p:nvSpPr>
        <p:spPr>
          <a:xfrm>
            <a:off x="9732397" y="1542553"/>
            <a:ext cx="2154803" cy="3919993"/>
          </a:xfrm>
          <a:prstGeom prst="round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6E98B9-674B-45FC-BF6D-9164C3C72F88}"/>
              </a:ext>
            </a:extLst>
          </p:cNvPr>
          <p:cNvSpPr txBox="1"/>
          <p:nvPr/>
        </p:nvSpPr>
        <p:spPr>
          <a:xfrm>
            <a:off x="9866578" y="1805015"/>
            <a:ext cx="21548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onsolas" panose="020B0609020204030204" pitchFamily="49" charset="0"/>
              </a:rPr>
              <a:t>Managed:</a:t>
            </a:r>
          </a:p>
          <a:p>
            <a:endParaRPr lang="en-US" sz="1400" b="1" dirty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prstClr val="white"/>
                </a:solidFill>
                <a:latin typeface="Consolas" panose="020B0609020204030204" pitchFamily="49" charset="0"/>
              </a:rPr>
              <a:t>Dispose()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solidFill>
                  <a:prstClr val="white"/>
                </a:solidFill>
                <a:latin typeface="Consolas" panose="020B0609020204030204" pitchFamily="49" charset="0"/>
              </a:rPr>
              <a:t>CheckDisposed</a:t>
            </a:r>
            <a:r>
              <a:rPr lang="en-US" sz="1400" dirty="0">
                <a:solidFill>
                  <a:prstClr val="white"/>
                </a:solidFill>
                <a:latin typeface="Consolas" panose="020B0609020204030204" pitchFamily="49" charset="0"/>
              </a:rPr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solidFill>
                  <a:prstClr val="white"/>
                </a:solidFill>
                <a:latin typeface="Consolas" panose="020B0609020204030204" pitchFamily="49" charset="0"/>
              </a:rPr>
              <a:t>Interlocked.Cmp</a:t>
            </a:r>
            <a:endParaRPr lang="en-US" sz="1400" dirty="0">
              <a:solidFill>
                <a:prstClr val="white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F2DE30-9BC9-479B-B5DB-8617B4D629BD}"/>
              </a:ext>
            </a:extLst>
          </p:cNvPr>
          <p:cNvSpPr txBox="1"/>
          <p:nvPr/>
        </p:nvSpPr>
        <p:spPr>
          <a:xfrm>
            <a:off x="9819448" y="3348893"/>
            <a:ext cx="21548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onsolas" panose="020B0609020204030204" pitchFamily="49" charset="0"/>
              </a:rPr>
              <a:t>Unmanaged:</a:t>
            </a:r>
          </a:p>
          <a:p>
            <a:endParaRPr lang="en-US" sz="1400" b="1" dirty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prstClr val="white"/>
                </a:solidFill>
                <a:latin typeface="Consolas" panose="020B0609020204030204" pitchFamily="49" charset="0"/>
              </a:rPr>
              <a:t>Dispose()</a:t>
            </a:r>
            <a:endParaRPr lang="en-US" sz="1100" strike="sngStrike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solidFill>
                  <a:prstClr val="white"/>
                </a:solidFill>
                <a:latin typeface="Consolas" panose="020B0609020204030204" pitchFamily="49" charset="0"/>
              </a:rPr>
              <a:t>CheckDisposed</a:t>
            </a:r>
            <a:r>
              <a:rPr lang="en-US" sz="1400" dirty="0">
                <a:solidFill>
                  <a:prstClr val="white"/>
                </a:solidFill>
                <a:latin typeface="Consolas" panose="020B0609020204030204" pitchFamily="49" charset="0"/>
              </a:rPr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solidFill>
                  <a:prstClr val="white"/>
                </a:solidFill>
                <a:latin typeface="Consolas" panose="020B0609020204030204" pitchFamily="49" charset="0"/>
              </a:rPr>
              <a:t>SafeHandles</a:t>
            </a:r>
            <a:endParaRPr lang="en-US" sz="1400" dirty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solidFill>
                  <a:prstClr val="white"/>
                </a:solidFill>
                <a:latin typeface="Consolas" panose="020B0609020204030204" pitchFamily="49" charset="0"/>
              </a:rPr>
              <a:t>Interlocked.Cmp</a:t>
            </a:r>
            <a:endParaRPr lang="en-US" sz="1400" dirty="0">
              <a:solidFill>
                <a:prstClr val="white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3396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C7388F-4DA5-4D12-AF58-33F7A01ED12D}"/>
              </a:ext>
            </a:extLst>
          </p:cNvPr>
          <p:cNvSpPr txBox="1"/>
          <p:nvPr/>
        </p:nvSpPr>
        <p:spPr>
          <a:xfrm>
            <a:off x="0" y="3013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+mj-lt"/>
              </a:rPr>
              <a:t>Фишечки</a:t>
            </a:r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C9E5CF5-C5A7-4726-B0FA-F51D8767D7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9298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3707E7-4A1A-46CE-89DF-98F5714F3B5B}"/>
              </a:ext>
            </a:extLst>
          </p:cNvPr>
          <p:cNvSpPr txBox="1"/>
          <p:nvPr/>
        </p:nvSpPr>
        <p:spPr>
          <a:xfrm>
            <a:off x="1919878" y="882869"/>
            <a:ext cx="8352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. </a:t>
            </a:r>
            <a:r>
              <a:rPr lang="ru-RU" dirty="0">
                <a:solidFill>
                  <a:prstClr val="black"/>
                </a:solidFill>
                <a:latin typeface="Consolas" panose="020B0609020204030204" pitchFamily="49" charset="0"/>
              </a:rPr>
              <a:t>Защита от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ThreadAbort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Рисунок 2">
            <a:extLst>
              <a:ext uri="{FF2B5EF4-FFF2-40B4-BE49-F238E27FC236}">
                <a16:creationId xmlns:a16="http://schemas.microsoft.com/office/drawing/2014/main" id="{AFCC17A5-BD73-4466-B011-BDBE211CC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071" y="1913691"/>
            <a:ext cx="5067858" cy="3436355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596A5E-75C2-4447-9F31-9A9590B48430}"/>
              </a:ext>
            </a:extLst>
          </p:cNvPr>
          <p:cNvSpPr/>
          <p:nvPr/>
        </p:nvSpPr>
        <p:spPr>
          <a:xfrm>
            <a:off x="9732397" y="1542553"/>
            <a:ext cx="2154803" cy="3919993"/>
          </a:xfrm>
          <a:prstGeom prst="round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2FC2AE-4FBC-4DE6-AD6E-E64C00040E57}"/>
              </a:ext>
            </a:extLst>
          </p:cNvPr>
          <p:cNvSpPr txBox="1"/>
          <p:nvPr/>
        </p:nvSpPr>
        <p:spPr>
          <a:xfrm>
            <a:off x="9866578" y="1805015"/>
            <a:ext cx="21548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onsolas" panose="020B0609020204030204" pitchFamily="49" charset="0"/>
              </a:rPr>
              <a:t>Managed:</a:t>
            </a:r>
          </a:p>
          <a:p>
            <a:endParaRPr lang="en-US" sz="1400" b="1" dirty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prstClr val="white"/>
                </a:solidFill>
                <a:latin typeface="Consolas" panose="020B0609020204030204" pitchFamily="49" charset="0"/>
              </a:rPr>
              <a:t>Dispose()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solidFill>
                  <a:prstClr val="white"/>
                </a:solidFill>
                <a:latin typeface="Consolas" panose="020B0609020204030204" pitchFamily="49" charset="0"/>
              </a:rPr>
              <a:t>CheckDisposed</a:t>
            </a:r>
            <a:r>
              <a:rPr lang="en-US" sz="1400" dirty="0">
                <a:solidFill>
                  <a:prstClr val="white"/>
                </a:solidFill>
                <a:latin typeface="Consolas" panose="020B0609020204030204" pitchFamily="49" charset="0"/>
              </a:rPr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solidFill>
                  <a:prstClr val="white"/>
                </a:solidFill>
                <a:latin typeface="Consolas" panose="020B0609020204030204" pitchFamily="49" charset="0"/>
              </a:rPr>
              <a:t>Interlocked.Cmp</a:t>
            </a:r>
            <a:endParaRPr lang="en-US" sz="1400" dirty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solidFill>
                  <a:srgbClr val="FFFF00"/>
                </a:solidFill>
                <a:latin typeface="Consolas" panose="020B0609020204030204" pitchFamily="49" charset="0"/>
              </a:rPr>
              <a:t>ThreadAbort</a:t>
            </a:r>
            <a:endParaRPr lang="en-US" sz="1400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4A08F4-B4AA-4313-9A28-8C368EC3EE80}"/>
              </a:ext>
            </a:extLst>
          </p:cNvPr>
          <p:cNvSpPr txBox="1"/>
          <p:nvPr/>
        </p:nvSpPr>
        <p:spPr>
          <a:xfrm>
            <a:off x="9819448" y="3348893"/>
            <a:ext cx="21548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onsolas" panose="020B0609020204030204" pitchFamily="49" charset="0"/>
              </a:rPr>
              <a:t>Unmanaged:</a:t>
            </a:r>
          </a:p>
          <a:p>
            <a:endParaRPr lang="en-US" sz="1400" b="1" dirty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prstClr val="white"/>
                </a:solidFill>
                <a:latin typeface="Consolas" panose="020B0609020204030204" pitchFamily="49" charset="0"/>
              </a:rPr>
              <a:t>Dispose()</a:t>
            </a:r>
            <a:endParaRPr lang="en-US" sz="1100" strike="sngStrike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solidFill>
                  <a:prstClr val="white"/>
                </a:solidFill>
                <a:latin typeface="Consolas" panose="020B0609020204030204" pitchFamily="49" charset="0"/>
              </a:rPr>
              <a:t>CheckDisposed</a:t>
            </a:r>
            <a:r>
              <a:rPr lang="en-US" sz="1400" dirty="0">
                <a:solidFill>
                  <a:prstClr val="white"/>
                </a:solidFill>
                <a:latin typeface="Consolas" panose="020B0609020204030204" pitchFamily="49" charset="0"/>
              </a:rPr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solidFill>
                  <a:prstClr val="white"/>
                </a:solidFill>
                <a:latin typeface="Consolas" panose="020B0609020204030204" pitchFamily="49" charset="0"/>
              </a:rPr>
              <a:t>SafeHandles</a:t>
            </a:r>
            <a:endParaRPr lang="en-US" sz="1400" dirty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solidFill>
                  <a:prstClr val="white"/>
                </a:solidFill>
                <a:latin typeface="Consolas" panose="020B0609020204030204" pitchFamily="49" charset="0"/>
              </a:rPr>
              <a:t>Interlocked.Cmp</a:t>
            </a:r>
            <a:endParaRPr lang="en-US" sz="1400" dirty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solidFill>
                  <a:srgbClr val="FFFF00"/>
                </a:solidFill>
                <a:latin typeface="Consolas" panose="020B0609020204030204" pitchFamily="49" charset="0"/>
              </a:rPr>
              <a:t>ThreadAbort</a:t>
            </a:r>
            <a:endParaRPr lang="en-US" sz="14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400" dirty="0">
              <a:solidFill>
                <a:prstClr val="white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2902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E4089F-DEEB-4FEA-B794-77820CD72A2C}"/>
              </a:ext>
            </a:extLst>
          </p:cNvPr>
          <p:cNvSpPr txBox="1"/>
          <p:nvPr/>
        </p:nvSpPr>
        <p:spPr>
          <a:xfrm>
            <a:off x="1919878" y="882869"/>
            <a:ext cx="83522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. </a:t>
            </a:r>
            <a:r>
              <a:rPr lang="ru-RU" dirty="0">
                <a:solidFill>
                  <a:prstClr val="black"/>
                </a:solidFill>
                <a:latin typeface="Consolas" panose="020B0609020204030204" pitchFamily="49" charset="0"/>
              </a:rPr>
              <a:t>Разница для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Common/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AppDomain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unloading/Failure</a:t>
            </a:r>
          </a:p>
          <a:p>
            <a:pPr algn="ctr"/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LoaderAllocatorScout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https://goo.gl/EZst3W </a:t>
            </a:r>
            <a:endParaRPr lang="ru-RU" sz="1600" dirty="0">
              <a:solidFill>
                <a:srgbClr val="0070C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pic>
        <p:nvPicPr>
          <p:cNvPr id="10" name="Рисунок 1">
            <a:extLst>
              <a:ext uri="{FF2B5EF4-FFF2-40B4-BE49-F238E27FC236}">
                <a16:creationId xmlns:a16="http://schemas.microsoft.com/office/drawing/2014/main" id="{C2195B0D-F079-4A41-9B23-2DD1580D6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215" y="2223897"/>
            <a:ext cx="7228680" cy="2827905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B1B3918-346A-4AB7-8E30-8E38BB6AD866}"/>
              </a:ext>
            </a:extLst>
          </p:cNvPr>
          <p:cNvSpPr/>
          <p:nvPr/>
        </p:nvSpPr>
        <p:spPr>
          <a:xfrm>
            <a:off x="9732397" y="1542553"/>
            <a:ext cx="2154803" cy="3919993"/>
          </a:xfrm>
          <a:prstGeom prst="round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F62B30-32EF-4500-8216-62744A7D328C}"/>
              </a:ext>
            </a:extLst>
          </p:cNvPr>
          <p:cNvSpPr txBox="1"/>
          <p:nvPr/>
        </p:nvSpPr>
        <p:spPr>
          <a:xfrm>
            <a:off x="9866578" y="1805015"/>
            <a:ext cx="21548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onsolas" panose="020B0609020204030204" pitchFamily="49" charset="0"/>
              </a:rPr>
              <a:t>Managed:</a:t>
            </a:r>
          </a:p>
          <a:p>
            <a:endParaRPr lang="en-US" sz="1400" b="1" dirty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prstClr val="white"/>
                </a:solidFill>
                <a:latin typeface="Consolas" panose="020B0609020204030204" pitchFamily="49" charset="0"/>
              </a:rPr>
              <a:t>Dispose()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solidFill>
                  <a:prstClr val="white"/>
                </a:solidFill>
                <a:latin typeface="Consolas" panose="020B0609020204030204" pitchFamily="49" charset="0"/>
              </a:rPr>
              <a:t>CheckDisposed</a:t>
            </a:r>
            <a:r>
              <a:rPr lang="en-US" sz="1400" dirty="0">
                <a:solidFill>
                  <a:prstClr val="white"/>
                </a:solidFill>
                <a:latin typeface="Consolas" panose="020B0609020204030204" pitchFamily="49" charset="0"/>
              </a:rPr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solidFill>
                  <a:prstClr val="white"/>
                </a:solidFill>
                <a:latin typeface="Consolas" panose="020B0609020204030204" pitchFamily="49" charset="0"/>
              </a:rPr>
              <a:t>Interlocked.Cmp</a:t>
            </a:r>
            <a:endParaRPr lang="en-US" sz="1400" dirty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solidFill>
                  <a:prstClr val="white"/>
                </a:solidFill>
                <a:latin typeface="Consolas" panose="020B0609020204030204" pitchFamily="49" charset="0"/>
              </a:rPr>
              <a:t>ThreadAbort</a:t>
            </a:r>
            <a:endParaRPr lang="en-US" sz="1400" dirty="0">
              <a:solidFill>
                <a:prstClr val="white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155266-7093-4C18-B691-C5C002BABBD1}"/>
              </a:ext>
            </a:extLst>
          </p:cNvPr>
          <p:cNvSpPr txBox="1"/>
          <p:nvPr/>
        </p:nvSpPr>
        <p:spPr>
          <a:xfrm>
            <a:off x="9819448" y="3348893"/>
            <a:ext cx="21548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onsolas" panose="020B0609020204030204" pitchFamily="49" charset="0"/>
              </a:rPr>
              <a:t>Unmanaged:</a:t>
            </a:r>
          </a:p>
          <a:p>
            <a:endParaRPr lang="en-US" sz="1400" b="1" dirty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prstClr val="white"/>
                </a:solidFill>
                <a:latin typeface="Consolas" panose="020B0609020204030204" pitchFamily="49" charset="0"/>
              </a:rPr>
              <a:t>Dispose()</a:t>
            </a:r>
            <a:endParaRPr lang="en-US" sz="1100" strike="sngStrike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solidFill>
                  <a:prstClr val="white"/>
                </a:solidFill>
                <a:latin typeface="Consolas" panose="020B0609020204030204" pitchFamily="49" charset="0"/>
              </a:rPr>
              <a:t>CheckDisposed</a:t>
            </a:r>
            <a:r>
              <a:rPr lang="en-US" sz="1400" dirty="0">
                <a:solidFill>
                  <a:prstClr val="white"/>
                </a:solidFill>
                <a:latin typeface="Consolas" panose="020B0609020204030204" pitchFamily="49" charset="0"/>
              </a:rPr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solidFill>
                  <a:prstClr val="white"/>
                </a:solidFill>
                <a:latin typeface="Consolas" panose="020B0609020204030204" pitchFamily="49" charset="0"/>
              </a:rPr>
              <a:t>SafeHandles</a:t>
            </a:r>
            <a:endParaRPr lang="en-US" sz="1400" dirty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solidFill>
                  <a:prstClr val="white"/>
                </a:solidFill>
                <a:latin typeface="Consolas" panose="020B0609020204030204" pitchFamily="49" charset="0"/>
              </a:rPr>
              <a:t>Interlocked.Cmp</a:t>
            </a:r>
            <a:endParaRPr lang="en-US" sz="1400" dirty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solidFill>
                  <a:prstClr val="white"/>
                </a:solidFill>
                <a:latin typeface="Consolas" panose="020B0609020204030204" pitchFamily="49" charset="0"/>
              </a:rPr>
              <a:t>ThreadAbort</a:t>
            </a:r>
            <a:endParaRPr lang="en-US" sz="1400" dirty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solidFill>
                  <a:srgbClr val="FFFF00"/>
                </a:solidFill>
                <a:latin typeface="Consolas" panose="020B0609020204030204" pitchFamily="49" charset="0"/>
              </a:rPr>
              <a:t>AppDomain</a:t>
            </a:r>
            <a:r>
              <a:rPr lang="en-US" sz="1400" dirty="0">
                <a:solidFill>
                  <a:srgbClr val="FFFF00"/>
                </a:solidFill>
                <a:latin typeface="Consolas" panose="020B0609020204030204" pitchFamily="49" charset="0"/>
              </a:rPr>
              <a:t> unload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solidFill>
                  <a:srgbClr val="FFFF00"/>
                </a:solidFill>
                <a:latin typeface="Consolas" panose="020B0609020204030204" pitchFamily="49" charset="0"/>
              </a:rPr>
              <a:t>Shotdown</a:t>
            </a:r>
            <a:endParaRPr lang="en-US" sz="14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400" dirty="0">
              <a:solidFill>
                <a:prstClr val="white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9847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C7388F-4DA5-4D12-AF58-33F7A01ED12D}"/>
              </a:ext>
            </a:extLst>
          </p:cNvPr>
          <p:cNvSpPr txBox="1"/>
          <p:nvPr/>
        </p:nvSpPr>
        <p:spPr>
          <a:xfrm>
            <a:off x="0" y="3013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+mj-lt"/>
              </a:rPr>
              <a:t>Выводы</a:t>
            </a:r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C9E5CF5-C5A7-4726-B0FA-F51D8767D7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875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C7388F-4DA5-4D12-AF58-33F7A01ED12D}"/>
              </a:ext>
            </a:extLst>
          </p:cNvPr>
          <p:cNvSpPr txBox="1"/>
          <p:nvPr/>
        </p:nvSpPr>
        <p:spPr>
          <a:xfrm>
            <a:off x="689233" y="362465"/>
            <a:ext cx="60917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>
                <a:latin typeface="+mj-lt"/>
              </a:rPr>
              <a:t>IDisposable</a:t>
            </a:r>
            <a:r>
              <a:rPr lang="en-US" sz="4800" dirty="0">
                <a:latin typeface="+mj-lt"/>
              </a:rPr>
              <a:t>: </a:t>
            </a:r>
            <a:r>
              <a:rPr lang="ru-RU" sz="4800" dirty="0">
                <a:latin typeface="+mj-lt"/>
              </a:rPr>
              <a:t>интерфейс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46A8FC-52BC-4820-8736-2538E367D723}"/>
              </a:ext>
            </a:extLst>
          </p:cNvPr>
          <p:cNvSpPr txBox="1"/>
          <p:nvPr/>
        </p:nvSpPr>
        <p:spPr>
          <a:xfrm>
            <a:off x="3924388" y="3133220"/>
            <a:ext cx="41620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IDisposable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   public void </a:t>
            </a:r>
            <a:r>
              <a:rPr lang="en-US" dirty="0">
                <a:latin typeface="Consolas" panose="020B0609020204030204" pitchFamily="49" charset="0"/>
              </a:rPr>
              <a:t>Dispose();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2C9EC76-27D8-4A9D-BC74-FFA3AA0E0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6482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0C6CC8D-8903-3141-8422-7CE7D39133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6251" y="1896533"/>
            <a:ext cx="11239500" cy="407246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400" dirty="0"/>
              <a:t>Детерменированость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Контракт с внешним кодом</a:t>
            </a:r>
          </a:p>
          <a:p>
            <a:pPr>
              <a:lnSpc>
                <a:spcPct val="100000"/>
              </a:lnSpc>
            </a:pPr>
            <a:r>
              <a:rPr lang="ru-RU" sz="2400" b="1" dirty="0"/>
              <a:t>При грамотной реализации шаблона </a:t>
            </a:r>
            <a:r>
              <a:rPr lang="ru-RU" sz="2400" dirty="0"/>
              <a:t>работа</a:t>
            </a:r>
            <a:r>
              <a:rPr lang="ru-RU" sz="2400" b="1" dirty="0"/>
              <a:t> </a:t>
            </a:r>
            <a:r>
              <a:rPr lang="ru-RU" sz="2400" dirty="0"/>
              <a:t>спроектированного типа станет безопасной с точки зрения использования сторонними компонентами</a:t>
            </a: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377"/>
            <a:fld id="{3A707DD9-E92B-45E8-BE0A-E6B2EDF345EB}" type="slidenum">
              <a:rPr lang="en-US">
                <a:latin typeface="Calibri Light"/>
              </a:rPr>
              <a:pPr defTabSz="914377"/>
              <a:t>40</a:t>
            </a:fld>
            <a:endParaRPr lang="en-US" dirty="0">
              <a:latin typeface="Calibri Ligh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5DC42F-F284-43FF-B6E6-6C5E6EA439BB}"/>
              </a:ext>
            </a:extLst>
          </p:cNvPr>
          <p:cNvSpPr txBox="1"/>
          <p:nvPr/>
        </p:nvSpPr>
        <p:spPr>
          <a:xfrm>
            <a:off x="689233" y="362465"/>
            <a:ext cx="9592691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>
                <a:latin typeface="+mj-lt"/>
              </a:rPr>
              <a:t>IDisposable</a:t>
            </a:r>
            <a:r>
              <a:rPr lang="en-US" sz="4800" dirty="0">
                <a:latin typeface="+mj-lt"/>
              </a:rPr>
              <a:t>: </a:t>
            </a:r>
            <a:r>
              <a:rPr lang="ru-RU" sz="4800" dirty="0">
                <a:latin typeface="+mj-lt"/>
              </a:rPr>
              <a:t>простейшая реализация</a:t>
            </a:r>
          </a:p>
          <a:p>
            <a:r>
              <a:rPr lang="ru-RU" sz="2800" dirty="0">
                <a:latin typeface="+mj-lt"/>
              </a:rPr>
              <a:t>Плюсы</a:t>
            </a:r>
          </a:p>
        </p:txBody>
      </p:sp>
    </p:spTree>
    <p:extLst>
      <p:ext uri="{BB962C8B-B14F-4D97-AF65-F5344CB8AC3E}">
        <p14:creationId xmlns:p14="http://schemas.microsoft.com/office/powerpoint/2010/main" val="165975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0C6CC8D-8903-3141-8422-7CE7D39133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6251" y="1896533"/>
            <a:ext cx="11239500" cy="407246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400" dirty="0"/>
              <a:t>Неявность контракта. А вы знали что </a:t>
            </a:r>
            <a:r>
              <a:rPr lang="ru-RU" sz="2400" b="1" dirty="0"/>
              <a:t>IEnumerator&lt;T&gt;</a:t>
            </a:r>
            <a:r>
              <a:rPr lang="ru-RU" sz="2400" dirty="0"/>
              <a:t> тянет за собой </a:t>
            </a:r>
            <a:r>
              <a:rPr lang="ru-RU" sz="2400" b="1" dirty="0"/>
              <a:t>IDisposable</a:t>
            </a:r>
            <a:r>
              <a:rPr lang="en-US" sz="2400" dirty="0"/>
              <a:t>?</a:t>
            </a:r>
            <a:endParaRPr lang="ru-RU" sz="2400" dirty="0"/>
          </a:p>
          <a:p>
            <a:pPr>
              <a:lnSpc>
                <a:spcPct val="100000"/>
              </a:lnSpc>
            </a:pPr>
            <a:r>
              <a:rPr lang="ru-RU" sz="2400" dirty="0"/>
              <a:t>Зачастую, когда проектируется некий интерфейс, встает необходимость вставки IDisposable в систему интерфейсов типа</a:t>
            </a:r>
            <a:r>
              <a:rPr lang="en-US" sz="2400" dirty="0"/>
              <a:t>.</a:t>
            </a:r>
            <a:endParaRPr lang="ru-RU" sz="2400" dirty="0"/>
          </a:p>
          <a:p>
            <a:pPr>
              <a:lnSpc>
                <a:spcPct val="100000"/>
              </a:lnSpc>
            </a:pPr>
            <a:r>
              <a:rPr lang="ru-RU" sz="2400" dirty="0"/>
              <a:t>Несмотря на детерменированность, Dispose() не означает прямого разрушения объекта</a:t>
            </a:r>
            <a:r>
              <a:rPr lang="en-US" sz="2400" dirty="0"/>
              <a:t>. </a:t>
            </a:r>
            <a:r>
              <a:rPr lang="en-US" sz="2400" b="1" dirty="0" err="1"/>
              <a:t>CheckDisposed</a:t>
            </a:r>
            <a:r>
              <a:rPr lang="en-US" sz="2400" b="1" dirty="0"/>
              <a:t>()</a:t>
            </a:r>
            <a:r>
              <a:rPr lang="en-US" sz="2400" dirty="0"/>
              <a:t>.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Возможность </a:t>
            </a:r>
            <a:r>
              <a:rPr lang="en-US" sz="2400" dirty="0" err="1"/>
              <a:t>IDisposable</a:t>
            </a:r>
            <a:r>
              <a:rPr lang="en-US" sz="2400" dirty="0"/>
              <a:t> </a:t>
            </a:r>
            <a:r>
              <a:rPr lang="ru-RU" sz="2400" dirty="0"/>
              <a:t>через </a:t>
            </a:r>
            <a:r>
              <a:rPr lang="en-US" sz="2400" b="1" dirty="0"/>
              <a:t>explicit</a:t>
            </a:r>
            <a:r>
              <a:rPr lang="en-US" sz="2400" dirty="0"/>
              <a:t> </a:t>
            </a:r>
            <a:r>
              <a:rPr lang="ru-RU" sz="2400" dirty="0"/>
              <a:t>реализацию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Полная реализация сложна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Разделение выделения ресурса и его освобождения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Наконец, использование шаблона на графах объектов, образующих слои</a:t>
            </a: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377"/>
            <a:fld id="{3A707DD9-E92B-45E8-BE0A-E6B2EDF345EB}" type="slidenum">
              <a:rPr lang="en-US">
                <a:latin typeface="Calibri Light"/>
              </a:rPr>
              <a:pPr defTabSz="914377"/>
              <a:t>41</a:t>
            </a:fld>
            <a:endParaRPr lang="en-US" dirty="0">
              <a:latin typeface="Calibri Ligh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8FA87D-3F99-4AB8-B9A2-ED0B7A55C568}"/>
              </a:ext>
            </a:extLst>
          </p:cNvPr>
          <p:cNvSpPr txBox="1"/>
          <p:nvPr/>
        </p:nvSpPr>
        <p:spPr>
          <a:xfrm>
            <a:off x="689233" y="362465"/>
            <a:ext cx="9592691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>
                <a:latin typeface="+mj-lt"/>
              </a:rPr>
              <a:t>IDisposable</a:t>
            </a:r>
            <a:r>
              <a:rPr lang="en-US" sz="4800" dirty="0">
                <a:latin typeface="+mj-lt"/>
              </a:rPr>
              <a:t>: </a:t>
            </a:r>
            <a:r>
              <a:rPr lang="ru-RU" sz="4800" dirty="0">
                <a:latin typeface="+mj-lt"/>
              </a:rPr>
              <a:t>простейшая реализация</a:t>
            </a:r>
          </a:p>
          <a:p>
            <a:r>
              <a:rPr lang="ru-RU" sz="2800" dirty="0">
                <a:latin typeface="+mj-lt"/>
              </a:rPr>
              <a:t>Минусы</a:t>
            </a:r>
          </a:p>
        </p:txBody>
      </p:sp>
    </p:spTree>
    <p:extLst>
      <p:ext uri="{BB962C8B-B14F-4D97-AF65-F5344CB8AC3E}">
        <p14:creationId xmlns:p14="http://schemas.microsoft.com/office/powerpoint/2010/main" val="426115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0C6CC8D-8903-3141-8422-7CE7D39133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6251" y="1896533"/>
            <a:ext cx="11239500" cy="407246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err="1"/>
              <a:t>IDisposable</a:t>
            </a:r>
            <a:r>
              <a:rPr lang="en-US" sz="2400" dirty="0"/>
              <a:t> </a:t>
            </a:r>
            <a:r>
              <a:rPr lang="ru-RU" sz="2400" dirty="0"/>
              <a:t>является стандартом платформы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Реализация IDisposable должна быть максимально производительной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При реализации IDisposable следует избегать идей синхронизации вызова Dispose() с публичными методами класса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Однако стоит защитить одновременный вызов Dispose() из двух потоков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Реализация оберток над неуправляемыми ресурсами должна идти отдельно от остальных типов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В целом шаблон не является удобным как в использовании, так и в поддержке кода</a:t>
            </a: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377"/>
            <a:fld id="{3A707DD9-E92B-45E8-BE0A-E6B2EDF345EB}" type="slidenum">
              <a:rPr lang="en-US">
                <a:latin typeface="Calibri Light"/>
              </a:rPr>
              <a:pPr defTabSz="914377"/>
              <a:t>42</a:t>
            </a:fld>
            <a:endParaRPr lang="en-US" dirty="0">
              <a:latin typeface="Calibri Ligh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749B5A-0021-4421-92B0-4BE3DE783118}"/>
              </a:ext>
            </a:extLst>
          </p:cNvPr>
          <p:cNvSpPr txBox="1"/>
          <p:nvPr/>
        </p:nvSpPr>
        <p:spPr>
          <a:xfrm>
            <a:off x="689233" y="362465"/>
            <a:ext cx="9592691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>
                <a:latin typeface="+mj-lt"/>
              </a:rPr>
              <a:t>IDisposable</a:t>
            </a:r>
            <a:r>
              <a:rPr lang="en-US" sz="4800" dirty="0">
                <a:latin typeface="+mj-lt"/>
              </a:rPr>
              <a:t>: </a:t>
            </a:r>
            <a:r>
              <a:rPr lang="ru-RU" sz="4800" dirty="0">
                <a:latin typeface="+mj-lt"/>
              </a:rPr>
              <a:t>простейшая реализация</a:t>
            </a:r>
          </a:p>
          <a:p>
            <a:r>
              <a:rPr lang="ru-RU" sz="2800" dirty="0">
                <a:latin typeface="+mj-lt"/>
              </a:rPr>
              <a:t>Общие</a:t>
            </a:r>
          </a:p>
        </p:txBody>
      </p:sp>
    </p:spTree>
    <p:extLst>
      <p:ext uri="{BB962C8B-B14F-4D97-AF65-F5344CB8AC3E}">
        <p14:creationId xmlns:p14="http://schemas.microsoft.com/office/powerpoint/2010/main" val="419859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C7388F-4DA5-4D12-AF58-33F7A01ED12D}"/>
              </a:ext>
            </a:extLst>
          </p:cNvPr>
          <p:cNvSpPr txBox="1"/>
          <p:nvPr/>
        </p:nvSpPr>
        <p:spPr>
          <a:xfrm>
            <a:off x="0" y="3013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+mj-lt"/>
              </a:rPr>
              <a:t>QA</a:t>
            </a:r>
            <a:endParaRPr lang="ru-RU" sz="4800" dirty="0">
              <a:latin typeface="+mj-lt"/>
            </a:endParaRPr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C9E5CF5-C5A7-4726-B0FA-F51D8767D7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272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C7388F-4DA5-4D12-AF58-33F7A01ED12D}"/>
              </a:ext>
            </a:extLst>
          </p:cNvPr>
          <p:cNvSpPr txBox="1"/>
          <p:nvPr/>
        </p:nvSpPr>
        <p:spPr>
          <a:xfrm>
            <a:off x="689233" y="362465"/>
            <a:ext cx="95926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>
                <a:latin typeface="+mj-lt"/>
              </a:rPr>
              <a:t>IDisposable</a:t>
            </a:r>
            <a:r>
              <a:rPr lang="en-US" sz="4800" dirty="0">
                <a:latin typeface="+mj-lt"/>
              </a:rPr>
              <a:t>: </a:t>
            </a:r>
            <a:r>
              <a:rPr lang="ru-RU" sz="4800" dirty="0">
                <a:latin typeface="+mj-lt"/>
              </a:rPr>
              <a:t>простейшая реализация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7E971-3033-43EC-8D02-1B44D46CD7E5}"/>
              </a:ext>
            </a:extLst>
          </p:cNvPr>
          <p:cNvSpPr txBox="1"/>
          <p:nvPr/>
        </p:nvSpPr>
        <p:spPr>
          <a:xfrm>
            <a:off x="778511" y="2031011"/>
            <a:ext cx="109372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ResourceHolder</a:t>
            </a:r>
            <a:r>
              <a:rPr lang="en-US" dirty="0">
                <a:latin typeface="Consolas" panose="020B0609020204030204" pitchFamily="49" charset="0"/>
              </a:rPr>
              <a:t> : </a:t>
            </a:r>
            <a:r>
              <a:rPr lang="en-US" dirty="0" err="1">
                <a:latin typeface="Consolas" panose="020B0609020204030204" pitchFamily="49" charset="0"/>
              </a:rPr>
              <a:t>IDisposable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private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DisposableResource</a:t>
            </a:r>
            <a:r>
              <a:rPr lang="en-US" dirty="0">
                <a:latin typeface="Consolas" panose="020B0609020204030204" pitchFamily="49" charset="0"/>
              </a:rPr>
              <a:t> _</a:t>
            </a:r>
            <a:r>
              <a:rPr lang="en-US" dirty="0" err="1">
                <a:latin typeface="Consolas" panose="020B0609020204030204" pitchFamily="49" charset="0"/>
              </a:rPr>
              <a:t>anotherResource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en-US" dirty="0" err="1">
                <a:latin typeface="Consolas" panose="020B0609020204030204" pitchFamily="49" charset="0"/>
              </a:rPr>
              <a:t>DisposableResource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en-US" dirty="0" err="1">
                <a:latin typeface="Consolas" panose="020B0609020204030204" pitchFamily="49" charset="0"/>
              </a:rPr>
              <a:t>DoSometh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latin typeface="Consolas" panose="020B0609020204030204" pitchFamily="49" charset="0"/>
              </a:rPr>
              <a:t>    {</a:t>
            </a:r>
          </a:p>
          <a:p>
            <a:r>
              <a:rPr lang="ru-RU" dirty="0">
                <a:latin typeface="Consolas" panose="020B0609020204030204" pitchFamily="49" charset="0"/>
              </a:rPr>
              <a:t>        // ...</a:t>
            </a:r>
          </a:p>
          <a:p>
            <a:r>
              <a:rPr lang="ru-RU" dirty="0">
                <a:latin typeface="Consolas" panose="020B0609020204030204" pitchFamily="49" charset="0"/>
              </a:rPr>
              <a:t>    }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en-US" dirty="0">
                <a:latin typeface="Consolas" panose="020B0609020204030204" pitchFamily="49" charset="0"/>
              </a:rPr>
              <a:t>Dispose()</a:t>
            </a:r>
          </a:p>
          <a:p>
            <a:r>
              <a:rPr lang="ru-RU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_</a:t>
            </a:r>
            <a:r>
              <a:rPr lang="en-US" dirty="0" err="1">
                <a:latin typeface="Consolas" panose="020B0609020204030204" pitchFamily="49" charset="0"/>
              </a:rPr>
              <a:t>anotherResource.Dispose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ru-RU" dirty="0">
                <a:latin typeface="Consolas" panose="020B0609020204030204" pitchFamily="49" charset="0"/>
              </a:rPr>
              <a:t>    }</a:t>
            </a:r>
          </a:p>
          <a:p>
            <a:r>
              <a:rPr lang="ru-RU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DDA7AC0-C3AD-4440-A301-C699DFA448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312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C7388F-4DA5-4D12-AF58-33F7A01ED12D}"/>
              </a:ext>
            </a:extLst>
          </p:cNvPr>
          <p:cNvSpPr txBox="1"/>
          <p:nvPr/>
        </p:nvSpPr>
        <p:spPr>
          <a:xfrm>
            <a:off x="689233" y="362465"/>
            <a:ext cx="95926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>
                <a:latin typeface="+mj-lt"/>
              </a:rPr>
              <a:t>IDisposable</a:t>
            </a:r>
            <a:r>
              <a:rPr lang="en-US" sz="4800" dirty="0">
                <a:latin typeface="+mj-lt"/>
              </a:rPr>
              <a:t>: </a:t>
            </a:r>
            <a:r>
              <a:rPr lang="ru-RU" sz="4800" dirty="0">
                <a:latin typeface="+mj-lt"/>
              </a:rPr>
              <a:t>простейшая реализация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7E971-3033-43EC-8D02-1B44D46CD7E5}"/>
              </a:ext>
            </a:extLst>
          </p:cNvPr>
          <p:cNvSpPr txBox="1"/>
          <p:nvPr/>
        </p:nvSpPr>
        <p:spPr>
          <a:xfrm>
            <a:off x="778511" y="2031011"/>
            <a:ext cx="109372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ResourceHolder</a:t>
            </a:r>
            <a:r>
              <a:rPr lang="en-US" dirty="0">
                <a:latin typeface="Consolas" panose="020B0609020204030204" pitchFamily="49" charset="0"/>
              </a:rPr>
              <a:t> : </a:t>
            </a:r>
            <a:r>
              <a:rPr lang="en-US" dirty="0" err="1">
                <a:latin typeface="Consolas" panose="020B0609020204030204" pitchFamily="49" charset="0"/>
              </a:rPr>
              <a:t>IDisposable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private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DisposableResource</a:t>
            </a:r>
            <a:r>
              <a:rPr lang="en-US" dirty="0">
                <a:latin typeface="Consolas" panose="020B0609020204030204" pitchFamily="49" charset="0"/>
              </a:rPr>
              <a:t> _</a:t>
            </a:r>
            <a:r>
              <a:rPr lang="en-US" dirty="0" err="1">
                <a:latin typeface="Consolas" panose="020B0609020204030204" pitchFamily="49" charset="0"/>
              </a:rPr>
              <a:t>anotherResource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en-US" dirty="0" err="1">
                <a:latin typeface="Consolas" panose="020B0609020204030204" pitchFamily="49" charset="0"/>
              </a:rPr>
              <a:t>DisposableResource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en-US" dirty="0" err="1">
                <a:latin typeface="Consolas" panose="020B0609020204030204" pitchFamily="49" charset="0"/>
              </a:rPr>
              <a:t>DoSometh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latin typeface="Consolas" panose="020B0609020204030204" pitchFamily="49" charset="0"/>
              </a:rPr>
              <a:t>    {</a:t>
            </a:r>
          </a:p>
          <a:p>
            <a:r>
              <a:rPr lang="ru-RU" dirty="0">
                <a:latin typeface="Consolas" panose="020B0609020204030204" pitchFamily="49" charset="0"/>
              </a:rPr>
              <a:t>        // ...</a:t>
            </a:r>
          </a:p>
          <a:p>
            <a:r>
              <a:rPr lang="ru-RU" dirty="0">
                <a:latin typeface="Consolas" panose="020B0609020204030204" pitchFamily="49" charset="0"/>
              </a:rPr>
              <a:t>    }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en-US" dirty="0">
                <a:latin typeface="Consolas" panose="020B0609020204030204" pitchFamily="49" charset="0"/>
              </a:rPr>
              <a:t>Dispose()</a:t>
            </a:r>
          </a:p>
          <a:p>
            <a:r>
              <a:rPr lang="ru-RU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_</a:t>
            </a:r>
            <a:r>
              <a:rPr lang="en-US" dirty="0" err="1">
                <a:latin typeface="Consolas" panose="020B0609020204030204" pitchFamily="49" charset="0"/>
              </a:rPr>
              <a:t>anotherResource.Dispose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ru-RU" dirty="0">
                <a:latin typeface="Consolas" panose="020B0609020204030204" pitchFamily="49" charset="0"/>
              </a:rPr>
              <a:t>    }</a:t>
            </a:r>
          </a:p>
          <a:p>
            <a:r>
              <a:rPr lang="ru-RU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Прямоугольник 1">
            <a:extLst>
              <a:ext uri="{FF2B5EF4-FFF2-40B4-BE49-F238E27FC236}">
                <a16:creationId xmlns:a16="http://schemas.microsoft.com/office/drawing/2014/main" id="{B5F2560D-01BF-4465-8F1A-C5554E20B120}"/>
              </a:ext>
            </a:extLst>
          </p:cNvPr>
          <p:cNvSpPr/>
          <p:nvPr/>
        </p:nvSpPr>
        <p:spPr>
          <a:xfrm>
            <a:off x="2270235" y="2091824"/>
            <a:ext cx="7241628" cy="3100552"/>
          </a:xfrm>
          <a:prstGeom prst="rect">
            <a:avLst/>
          </a:prstGeom>
          <a:solidFill>
            <a:schemeClr val="lt1">
              <a:alpha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647BD7-53A0-4E84-8DBC-55C3EE6B45F8}"/>
              </a:ext>
            </a:extLst>
          </p:cNvPr>
          <p:cNvSpPr txBox="1"/>
          <p:nvPr/>
        </p:nvSpPr>
        <p:spPr>
          <a:xfrm>
            <a:off x="4593021" y="2282031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Хватит ли этого</a:t>
            </a:r>
            <a:r>
              <a:rPr lang="en-US" sz="2800" dirty="0"/>
              <a:t>?</a:t>
            </a:r>
            <a:endParaRPr lang="ru-RU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8753B4-1E4C-42C2-A290-8D39E8B79E6D}"/>
              </a:ext>
            </a:extLst>
          </p:cNvPr>
          <p:cNvSpPr txBox="1"/>
          <p:nvPr/>
        </p:nvSpPr>
        <p:spPr>
          <a:xfrm>
            <a:off x="2659117" y="2981245"/>
            <a:ext cx="64953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[ ] </a:t>
            </a:r>
            <a:r>
              <a:rPr lang="ru-RU" dirty="0">
                <a:latin typeface="Consolas" panose="020B0609020204030204" pitchFamily="49" charset="0"/>
              </a:rPr>
              <a:t>Для </a:t>
            </a:r>
            <a:r>
              <a:rPr lang="en-US" dirty="0">
                <a:latin typeface="Consolas" panose="020B0609020204030204" pitchFamily="49" charset="0"/>
              </a:rPr>
              <a:t>managed </a:t>
            </a:r>
            <a:r>
              <a:rPr lang="ru-RU" dirty="0">
                <a:latin typeface="Consolas" panose="020B0609020204030204" pitchFamily="49" charset="0"/>
              </a:rPr>
              <a:t>кода хватит всегда</a:t>
            </a:r>
          </a:p>
          <a:p>
            <a:r>
              <a:rPr lang="en-US" dirty="0">
                <a:latin typeface="Consolas" panose="020B0609020204030204" pitchFamily="49" charset="0"/>
              </a:rPr>
              <a:t>[ ] </a:t>
            </a:r>
            <a:r>
              <a:rPr lang="ru-RU" dirty="0">
                <a:latin typeface="Consolas" panose="020B0609020204030204" pitchFamily="49" charset="0"/>
              </a:rPr>
              <a:t>Хватит всегда: ведь интерфейс реализован</a:t>
            </a:r>
          </a:p>
          <a:p>
            <a:r>
              <a:rPr lang="en-US" dirty="0">
                <a:latin typeface="Consolas" panose="020B0609020204030204" pitchFamily="49" charset="0"/>
              </a:rPr>
              <a:t>[ ] </a:t>
            </a:r>
            <a:r>
              <a:rPr lang="ru-RU" dirty="0">
                <a:latin typeface="Consolas" panose="020B0609020204030204" pitchFamily="49" charset="0"/>
              </a:rPr>
              <a:t>Нет: есть шаблон из Рихтера</a:t>
            </a:r>
          </a:p>
          <a:p>
            <a:r>
              <a:rPr lang="en-US" dirty="0">
                <a:latin typeface="Consolas" panose="020B0609020204030204" pitchFamily="49" charset="0"/>
              </a:rPr>
              <a:t>[ ] </a:t>
            </a:r>
            <a:r>
              <a:rPr lang="en-US" dirty="0" err="1">
                <a:latin typeface="Consolas" panose="020B0609020204030204" pitchFamily="49" charset="0"/>
              </a:rPr>
              <a:t>IDisposable</a:t>
            </a:r>
            <a:r>
              <a:rPr lang="en-US" dirty="0">
                <a:latin typeface="Consolas" panose="020B0609020204030204" pitchFamily="49" charset="0"/>
              </a:rPr>
              <a:t> – </a:t>
            </a:r>
            <a:r>
              <a:rPr lang="ru-RU" dirty="0">
                <a:latin typeface="Consolas" panose="020B0609020204030204" pitchFamily="49" charset="0"/>
              </a:rPr>
              <a:t>он только для </a:t>
            </a:r>
            <a:r>
              <a:rPr lang="en-US" dirty="0">
                <a:latin typeface="Consolas" panose="020B0609020204030204" pitchFamily="49" charset="0"/>
              </a:rPr>
              <a:t>unmanaged</a:t>
            </a:r>
          </a:p>
          <a:p>
            <a:r>
              <a:rPr lang="en-US" dirty="0">
                <a:latin typeface="Consolas" panose="020B0609020204030204" pitchFamily="49" charset="0"/>
              </a:rPr>
              <a:t>[ ] </a:t>
            </a:r>
            <a:r>
              <a:rPr lang="ru-RU" dirty="0">
                <a:latin typeface="Consolas" panose="020B0609020204030204" pitchFamily="49" charset="0"/>
              </a:rPr>
              <a:t>Сильно зависит от ситуации</a:t>
            </a:r>
          </a:p>
          <a:p>
            <a:endParaRPr lang="ru-RU" dirty="0">
              <a:latin typeface="Consolas" panose="020B0609020204030204" pitchFamily="49" charset="0"/>
            </a:endParaRPr>
          </a:p>
        </p:txBody>
      </p:sp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A93DBA2-1E20-4F19-9A30-B7F56287CB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101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C7388F-4DA5-4D12-AF58-33F7A01ED12D}"/>
              </a:ext>
            </a:extLst>
          </p:cNvPr>
          <p:cNvSpPr txBox="1"/>
          <p:nvPr/>
        </p:nvSpPr>
        <p:spPr>
          <a:xfrm>
            <a:off x="689233" y="362465"/>
            <a:ext cx="95926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>
                <a:latin typeface="+mj-lt"/>
              </a:rPr>
              <a:t>IDisposable</a:t>
            </a:r>
            <a:r>
              <a:rPr lang="en-US" sz="4800" dirty="0">
                <a:latin typeface="+mj-lt"/>
              </a:rPr>
              <a:t>: </a:t>
            </a:r>
            <a:r>
              <a:rPr lang="ru-RU" sz="4800" dirty="0">
                <a:latin typeface="+mj-lt"/>
              </a:rPr>
              <a:t>простейшая реализация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7E971-3033-43EC-8D02-1B44D46CD7E5}"/>
              </a:ext>
            </a:extLst>
          </p:cNvPr>
          <p:cNvSpPr txBox="1"/>
          <p:nvPr/>
        </p:nvSpPr>
        <p:spPr>
          <a:xfrm>
            <a:off x="778511" y="2031011"/>
            <a:ext cx="109372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ResourceHolder</a:t>
            </a:r>
            <a:r>
              <a:rPr lang="en-US" dirty="0">
                <a:latin typeface="Consolas" panose="020B0609020204030204" pitchFamily="49" charset="0"/>
              </a:rPr>
              <a:t> : </a:t>
            </a:r>
            <a:r>
              <a:rPr lang="en-US" dirty="0" err="1">
                <a:latin typeface="Consolas" panose="020B0609020204030204" pitchFamily="49" charset="0"/>
              </a:rPr>
              <a:t>IDisposable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private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DisposableResource</a:t>
            </a:r>
            <a:r>
              <a:rPr lang="en-US" dirty="0">
                <a:latin typeface="Consolas" panose="020B0609020204030204" pitchFamily="49" charset="0"/>
              </a:rPr>
              <a:t> _</a:t>
            </a:r>
            <a:r>
              <a:rPr lang="en-US" dirty="0" err="1">
                <a:latin typeface="Consolas" panose="020B0609020204030204" pitchFamily="49" charset="0"/>
              </a:rPr>
              <a:t>anotherResource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en-US" dirty="0" err="1">
                <a:latin typeface="Consolas" panose="020B0609020204030204" pitchFamily="49" charset="0"/>
              </a:rPr>
              <a:t>DisposableResource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en-US" dirty="0" err="1">
                <a:latin typeface="Consolas" panose="020B0609020204030204" pitchFamily="49" charset="0"/>
              </a:rPr>
              <a:t>DoSometh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latin typeface="Consolas" panose="020B0609020204030204" pitchFamily="49" charset="0"/>
              </a:rPr>
              <a:t>    {</a:t>
            </a:r>
          </a:p>
          <a:p>
            <a:r>
              <a:rPr lang="ru-RU" dirty="0">
                <a:latin typeface="Consolas" panose="020B0609020204030204" pitchFamily="49" charset="0"/>
              </a:rPr>
              <a:t>        // ...</a:t>
            </a:r>
          </a:p>
          <a:p>
            <a:r>
              <a:rPr lang="ru-RU" dirty="0">
                <a:latin typeface="Consolas" panose="020B0609020204030204" pitchFamily="49" charset="0"/>
              </a:rPr>
              <a:t>    }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en-US" dirty="0">
                <a:latin typeface="Consolas" panose="020B0609020204030204" pitchFamily="49" charset="0"/>
              </a:rPr>
              <a:t>Dispose()</a:t>
            </a:r>
          </a:p>
          <a:p>
            <a:r>
              <a:rPr lang="ru-RU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_</a:t>
            </a:r>
            <a:r>
              <a:rPr lang="en-US" dirty="0" err="1">
                <a:latin typeface="Consolas" panose="020B0609020204030204" pitchFamily="49" charset="0"/>
              </a:rPr>
              <a:t>anotherResource.Dispose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ru-RU" dirty="0">
                <a:latin typeface="Consolas" panose="020B0609020204030204" pitchFamily="49" charset="0"/>
              </a:rPr>
              <a:t>    }</a:t>
            </a:r>
          </a:p>
          <a:p>
            <a:r>
              <a:rPr lang="ru-RU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Прямоугольник 1">
            <a:extLst>
              <a:ext uri="{FF2B5EF4-FFF2-40B4-BE49-F238E27FC236}">
                <a16:creationId xmlns:a16="http://schemas.microsoft.com/office/drawing/2014/main" id="{B5F2560D-01BF-4465-8F1A-C5554E20B120}"/>
              </a:ext>
            </a:extLst>
          </p:cNvPr>
          <p:cNvSpPr/>
          <p:nvPr/>
        </p:nvSpPr>
        <p:spPr>
          <a:xfrm>
            <a:off x="2270235" y="2091824"/>
            <a:ext cx="7241628" cy="3100552"/>
          </a:xfrm>
          <a:prstGeom prst="rect">
            <a:avLst/>
          </a:prstGeom>
          <a:solidFill>
            <a:schemeClr val="lt1">
              <a:alpha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647BD7-53A0-4E84-8DBC-55C3EE6B45F8}"/>
              </a:ext>
            </a:extLst>
          </p:cNvPr>
          <p:cNvSpPr txBox="1"/>
          <p:nvPr/>
        </p:nvSpPr>
        <p:spPr>
          <a:xfrm>
            <a:off x="4593021" y="2282031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Хватит ли этого</a:t>
            </a:r>
            <a:r>
              <a:rPr lang="en-US" sz="2800" dirty="0"/>
              <a:t>?</a:t>
            </a:r>
            <a:endParaRPr lang="ru-RU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8753B4-1E4C-42C2-A290-8D39E8B79E6D}"/>
              </a:ext>
            </a:extLst>
          </p:cNvPr>
          <p:cNvSpPr txBox="1"/>
          <p:nvPr/>
        </p:nvSpPr>
        <p:spPr>
          <a:xfrm>
            <a:off x="2659117" y="2981245"/>
            <a:ext cx="64953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[ ] </a:t>
            </a:r>
            <a:r>
              <a:rPr lang="ru-RU" dirty="0">
                <a:latin typeface="Consolas" panose="020B0609020204030204" pitchFamily="49" charset="0"/>
              </a:rPr>
              <a:t>Для </a:t>
            </a:r>
            <a:r>
              <a:rPr lang="en-US" dirty="0">
                <a:latin typeface="Consolas" panose="020B0609020204030204" pitchFamily="49" charset="0"/>
              </a:rPr>
              <a:t>managed </a:t>
            </a:r>
            <a:r>
              <a:rPr lang="ru-RU" dirty="0">
                <a:latin typeface="Consolas" panose="020B0609020204030204" pitchFamily="49" charset="0"/>
              </a:rPr>
              <a:t>кода хватит всегда</a:t>
            </a:r>
          </a:p>
          <a:p>
            <a:r>
              <a:rPr lang="en-US" dirty="0">
                <a:latin typeface="Consolas" panose="020B0609020204030204" pitchFamily="49" charset="0"/>
              </a:rPr>
              <a:t>[ ] </a:t>
            </a:r>
            <a:r>
              <a:rPr lang="ru-RU" dirty="0">
                <a:latin typeface="Consolas" panose="020B0609020204030204" pitchFamily="49" charset="0"/>
              </a:rPr>
              <a:t>Хватит всегда: ведь интерфейс реализован</a:t>
            </a:r>
          </a:p>
          <a:p>
            <a:r>
              <a:rPr lang="en-US" dirty="0">
                <a:latin typeface="Consolas" panose="020B0609020204030204" pitchFamily="49" charset="0"/>
              </a:rPr>
              <a:t>[ ] </a:t>
            </a:r>
            <a:r>
              <a:rPr lang="ru-RU" dirty="0">
                <a:latin typeface="Consolas" panose="020B0609020204030204" pitchFamily="49" charset="0"/>
              </a:rPr>
              <a:t>Нет: есть шаблон из Рихтера</a:t>
            </a:r>
          </a:p>
          <a:p>
            <a:r>
              <a:rPr lang="en-US" dirty="0">
                <a:latin typeface="Consolas" panose="020B0609020204030204" pitchFamily="49" charset="0"/>
              </a:rPr>
              <a:t>[ ] </a:t>
            </a:r>
            <a:r>
              <a:rPr lang="en-US" dirty="0" err="1">
                <a:latin typeface="Consolas" panose="020B0609020204030204" pitchFamily="49" charset="0"/>
              </a:rPr>
              <a:t>IDisposable</a:t>
            </a:r>
            <a:r>
              <a:rPr lang="en-US" dirty="0">
                <a:latin typeface="Consolas" panose="020B0609020204030204" pitchFamily="49" charset="0"/>
              </a:rPr>
              <a:t> – </a:t>
            </a:r>
            <a:r>
              <a:rPr lang="ru-RU" dirty="0">
                <a:latin typeface="Consolas" panose="020B0609020204030204" pitchFamily="49" charset="0"/>
              </a:rPr>
              <a:t>он только для </a:t>
            </a:r>
            <a:r>
              <a:rPr lang="en-US" dirty="0">
                <a:latin typeface="Consolas" panose="020B0609020204030204" pitchFamily="49" charset="0"/>
              </a:rPr>
              <a:t>unmanaged</a:t>
            </a:r>
          </a:p>
          <a:p>
            <a:r>
              <a:rPr lang="en-US" dirty="0">
                <a:latin typeface="Consolas" panose="020B0609020204030204" pitchFamily="49" charset="0"/>
              </a:rPr>
              <a:t>[X] </a:t>
            </a:r>
            <a:r>
              <a:rPr lang="ru-RU" dirty="0">
                <a:latin typeface="Consolas" panose="020B0609020204030204" pitchFamily="49" charset="0"/>
              </a:rPr>
              <a:t>Сильно зависит от ситуации</a:t>
            </a:r>
          </a:p>
          <a:p>
            <a:endParaRPr lang="ru-RU" dirty="0">
              <a:latin typeface="Consolas" panose="020B0609020204030204" pitchFamily="49" charset="0"/>
            </a:endParaRPr>
          </a:p>
        </p:txBody>
      </p:sp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DB26A90-9C71-48A0-B0CE-3DC12A0FBF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468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C7388F-4DA5-4D12-AF58-33F7A01ED12D}"/>
              </a:ext>
            </a:extLst>
          </p:cNvPr>
          <p:cNvSpPr txBox="1"/>
          <p:nvPr/>
        </p:nvSpPr>
        <p:spPr>
          <a:xfrm>
            <a:off x="0" y="3013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+mj-lt"/>
              </a:rPr>
              <a:t>Типичные ошибки реализации</a:t>
            </a:r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DE5231E-07F0-4D4E-A61E-17BEB9F52F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772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00CD9B7-2427-4488-9197-F22B53055F7F}"/>
              </a:ext>
            </a:extLst>
          </p:cNvPr>
          <p:cNvSpPr txBox="1"/>
          <p:nvPr/>
        </p:nvSpPr>
        <p:spPr>
          <a:xfrm>
            <a:off x="3682097" y="61153"/>
            <a:ext cx="4827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.NET Framework: </a:t>
            </a:r>
            <a:r>
              <a:rPr lang="en-US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https://goo.gl/TZ1SKE </a:t>
            </a:r>
            <a:endParaRPr lang="ru-RU" dirty="0">
              <a:solidFill>
                <a:srgbClr val="0070C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pic>
        <p:nvPicPr>
          <p:cNvPr id="6" name="Рисунок 4">
            <a:extLst>
              <a:ext uri="{FF2B5EF4-FFF2-40B4-BE49-F238E27FC236}">
                <a16:creationId xmlns:a16="http://schemas.microsoft.com/office/drawing/2014/main" id="{8E767885-3DE3-4B04-8F8D-08646A246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201" y="529260"/>
            <a:ext cx="6835596" cy="5799479"/>
          </a:xfrm>
          <a:prstGeom prst="rect">
            <a:avLst/>
          </a:prstGeom>
        </p:spPr>
      </p:pic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DC37AFE-FB8A-424E-8639-39ED8CDFE6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09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2488</Words>
  <Application>Microsoft Office PowerPoint</Application>
  <PresentationFormat>Widescreen</PresentationFormat>
  <Paragraphs>671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Consolas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Stanislav Sidristij</dc:creator>
  <cp:lastModifiedBy>Stanislav Sidristy</cp:lastModifiedBy>
  <cp:revision>36</cp:revision>
  <dcterms:created xsi:type="dcterms:W3CDTF">2018-09-29T08:14:48Z</dcterms:created>
  <dcterms:modified xsi:type="dcterms:W3CDTF">2018-10-18T16:44:42Z</dcterms:modified>
</cp:coreProperties>
</file>