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661" r:id="rId2"/>
    <p:sldMasterId id="2147483702" r:id="rId3"/>
  </p:sldMasterIdLst>
  <p:notesMasterIdLst>
    <p:notesMasterId r:id="rId73"/>
  </p:notesMasterIdLst>
  <p:handoutMasterIdLst>
    <p:handoutMasterId r:id="rId74"/>
  </p:handoutMasterIdLst>
  <p:sldIdLst>
    <p:sldId id="332" r:id="rId4"/>
    <p:sldId id="336" r:id="rId5"/>
    <p:sldId id="391" r:id="rId6"/>
    <p:sldId id="392" r:id="rId7"/>
    <p:sldId id="393" r:id="rId8"/>
    <p:sldId id="322" r:id="rId9"/>
    <p:sldId id="427" r:id="rId10"/>
    <p:sldId id="398" r:id="rId11"/>
    <p:sldId id="430" r:id="rId12"/>
    <p:sldId id="301" r:id="rId13"/>
    <p:sldId id="429" r:id="rId14"/>
    <p:sldId id="352" r:id="rId15"/>
    <p:sldId id="292" r:id="rId16"/>
    <p:sldId id="350" r:id="rId17"/>
    <p:sldId id="351" r:id="rId18"/>
    <p:sldId id="353" r:id="rId19"/>
    <p:sldId id="325" r:id="rId20"/>
    <p:sldId id="428" r:id="rId21"/>
    <p:sldId id="335" r:id="rId22"/>
    <p:sldId id="385" r:id="rId23"/>
    <p:sldId id="418" r:id="rId24"/>
    <p:sldId id="419" r:id="rId25"/>
    <p:sldId id="420" r:id="rId26"/>
    <p:sldId id="421" r:id="rId27"/>
    <p:sldId id="422" r:id="rId28"/>
    <p:sldId id="433" r:id="rId29"/>
    <p:sldId id="373" r:id="rId30"/>
    <p:sldId id="379" r:id="rId31"/>
    <p:sldId id="380" r:id="rId32"/>
    <p:sldId id="381" r:id="rId33"/>
    <p:sldId id="382" r:id="rId34"/>
    <p:sldId id="383" r:id="rId35"/>
    <p:sldId id="431" r:id="rId36"/>
    <p:sldId id="339" r:id="rId37"/>
    <p:sldId id="354" r:id="rId38"/>
    <p:sldId id="355" r:id="rId39"/>
    <p:sldId id="356" r:id="rId40"/>
    <p:sldId id="357" r:id="rId41"/>
    <p:sldId id="358" r:id="rId42"/>
    <p:sldId id="359" r:id="rId43"/>
    <p:sldId id="360" r:id="rId44"/>
    <p:sldId id="337" r:id="rId45"/>
    <p:sldId id="432" r:id="rId46"/>
    <p:sldId id="384" r:id="rId47"/>
    <p:sldId id="423" r:id="rId48"/>
    <p:sldId id="340" r:id="rId49"/>
    <p:sldId id="374" r:id="rId50"/>
    <p:sldId id="377" r:id="rId51"/>
    <p:sldId id="424" r:id="rId52"/>
    <p:sldId id="400"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366" r:id="rId68"/>
    <p:sldId id="426" r:id="rId69"/>
    <p:sldId id="368" r:id="rId70"/>
    <p:sldId id="327" r:id="rId71"/>
    <p:sldId id="313"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60AC"/>
    <a:srgbClr val="5587BD"/>
    <a:srgbClr val="3D8DD5"/>
    <a:srgbClr val="990099"/>
    <a:srgbClr val="98E0AE"/>
    <a:srgbClr val="0099CC"/>
    <a:srgbClr val="003D7A"/>
    <a:srgbClr val="0066CC"/>
    <a:srgbClr val="9933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94803" autoAdjust="0"/>
  </p:normalViewPr>
  <p:slideViewPr>
    <p:cSldViewPr>
      <p:cViewPr>
        <p:scale>
          <a:sx n="70" d="100"/>
          <a:sy n="70" d="100"/>
        </p:scale>
        <p:origin x="-2082" y="-882"/>
      </p:cViewPr>
      <p:guideLst>
        <p:guide orient="horz" pos="2160"/>
        <p:guide pos="2880"/>
      </p:guideLst>
    </p:cSldViewPr>
  </p:slideViewPr>
  <p:outlineViewPr>
    <p:cViewPr>
      <p:scale>
        <a:sx n="33" d="100"/>
        <a:sy n="33" d="100"/>
      </p:scale>
      <p:origin x="0" y="10344"/>
    </p:cViewPr>
  </p:outlineViewPr>
  <p:notesTextViewPr>
    <p:cViewPr>
      <p:scale>
        <a:sx n="100" d="100"/>
        <a:sy n="100" d="100"/>
      </p:scale>
      <p:origin x="0" y="0"/>
    </p:cViewPr>
  </p:notesTextViewPr>
  <p:sorterViewPr>
    <p:cViewPr>
      <p:scale>
        <a:sx n="66" d="100"/>
        <a:sy n="66" d="100"/>
      </p:scale>
      <p:origin x="0" y="2358"/>
    </p:cViewPr>
  </p:sorterViewPr>
  <p:notesViewPr>
    <p:cSldViewPr>
      <p:cViewPr varScale="1">
        <p:scale>
          <a:sx n="85" d="100"/>
          <a:sy n="85" d="100"/>
        </p:scale>
        <p:origin x="-313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95E415-9F41-437F-913E-A5EC6049604A}" type="datetimeFigureOut">
              <a:rPr lang="en-GB" smtClean="0"/>
              <a:pPr/>
              <a:t>27/02/2015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02C370-9000-4726-A9A5-1E5E0522E8D6}"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69230-52FB-4725-878E-011C779D4507}" type="datetimeFigureOut">
              <a:rPr lang="en-US" smtClean="0"/>
              <a:pPr/>
              <a:t>2/27/2015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CD189-EE66-4B1F-82D4-9B01DDC223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59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000000"/>
                </a:solidFill>
                <a:latin typeface="+mn-lt"/>
                <a:ea typeface="+mn-ea"/>
                <a:cs typeface="+mn-cs"/>
              </a:rPr>
              <a:t>Time delays can lead to that the HP termination of the hardware and the support ends before IKEA manages to transform all functionality in current MHS to new target systems. This could have a fatal impact on IKEA business continuity.</a:t>
            </a:r>
            <a:endParaRPr lang="en-GB" sz="10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67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000000"/>
                </a:solidFill>
                <a:latin typeface="+mn-lt"/>
                <a:ea typeface="+mn-ea"/>
                <a:cs typeface="+mn-cs"/>
              </a:rPr>
              <a:t>Time delays can lead to that the HP termination of the hardware and the support ends before IKEA manages to transform all functionality in current MHS to new target systems. This could have a fatal impact on IKEA business continuity.</a:t>
            </a:r>
            <a:endParaRPr lang="en-GB" sz="10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000000"/>
                </a:solidFill>
                <a:latin typeface="+mn-lt"/>
                <a:ea typeface="+mn-ea"/>
                <a:cs typeface="+mn-cs"/>
              </a:rPr>
              <a:t>Time delays can lead to that the HP termination of the hardware and the support ends before IKEA manages to transform all functionality in current MHS to new target systems. This could have a fatal impact on IKEA business continuity.</a:t>
            </a:r>
            <a:endParaRPr lang="en-GB" sz="10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aseline="0" dirty="0" smtClean="0"/>
              <a:t>To get our heads around all the ways switching out our IT systems will affect our jobs, let’s slice our company into four layers. </a:t>
            </a:r>
          </a:p>
          <a:p>
            <a:endParaRPr lang="sv-SE" baseline="0" dirty="0" smtClean="0"/>
          </a:p>
          <a:p>
            <a:r>
              <a:rPr lang="sv-SE" baseline="0" dirty="0" smtClean="0"/>
              <a:t>We call this POTI. In a nutshell, we have to examine what our POTI looks like today, and plan out how it should look in the future. </a:t>
            </a:r>
            <a:endParaRPr lang="sv-SE" dirty="0" smtClean="0"/>
          </a:p>
        </p:txBody>
      </p:sp>
      <p:sp>
        <p:nvSpPr>
          <p:cNvPr id="4" name="Platshållare för bildnummer 3"/>
          <p:cNvSpPr>
            <a:spLocks noGrp="1"/>
          </p:cNvSpPr>
          <p:nvPr>
            <p:ph type="sldNum" sz="quarter" idx="10"/>
          </p:nvPr>
        </p:nvSpPr>
        <p:spPr/>
        <p:txBody>
          <a:bodyPr/>
          <a:lstStyle/>
          <a:p>
            <a:fld id="{E31BF591-6598-4A43-A9DC-E3EB0AEF535A}" type="slidenum">
              <a:rPr lang="sv-SE" smtClean="0"/>
              <a:pPr/>
              <a:t>18</a:t>
            </a:fld>
            <a:endParaRPr lang="sv-SE" dirty="0"/>
          </a:p>
        </p:txBody>
      </p:sp>
    </p:spTree>
    <p:extLst>
      <p:ext uri="{BB962C8B-B14F-4D97-AF65-F5344CB8AC3E}">
        <p14:creationId xmlns="" xmlns:p14="http://schemas.microsoft.com/office/powerpoint/2010/main" val="101531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User</a:t>
            </a:r>
            <a:r>
              <a:rPr lang="sv-SE" baseline="0" dirty="0" smtClean="0"/>
              <a:t> groups based on http://inside.ikea.com/performance/BusinessNavigation/JapanBusinessNavigationhub/Documents/IKEA%20Store%20BNOM%20Guide.pdf</a:t>
            </a:r>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43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2D611DA-F66B-4D09-B5E1-8C71E5C489C1}" type="slidenum">
              <a:rPr lang="en-GB" smtClean="0"/>
              <a:pPr/>
              <a:t>44</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A0CD189-EE66-4B1F-82D4-9B01DDC2237A}"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smtClean="0"/>
              <a:t>Click to edit Master title style</a:t>
            </a:r>
            <a:endParaRPr lang="en-GB" dirty="0"/>
          </a:p>
        </p:txBody>
      </p:sp>
      <p:sp>
        <p:nvSpPr>
          <p:cNvPr id="7" name="AutoShape 3"/>
          <p:cNvSpPr>
            <a:spLocks/>
          </p:cNvSpPr>
          <p:nvPr userDrawn="1"/>
        </p:nvSpPr>
        <p:spPr bwMode="auto">
          <a:xfrm>
            <a:off x="0" y="0"/>
            <a:ext cx="9144000" cy="7762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760AC"/>
          </a:solidFill>
          <a:ln w="9525">
            <a:noFill/>
            <a:round/>
            <a:headEnd/>
            <a:tailEnd/>
          </a:ln>
        </p:spPr>
        <p:txBody>
          <a:bodyPr/>
          <a:lstStyle/>
          <a:p>
            <a:pPr>
              <a:defRPr/>
            </a:pPr>
            <a:endParaRPr lang="sv-SE" dirty="0">
              <a:ea typeface="ＭＳ Ｐゴシック" charset="-128"/>
              <a:cs typeface="ＭＳ Ｐゴシック" charset="-128"/>
            </a:endParaRPr>
          </a:p>
        </p:txBody>
      </p:sp>
      <p:pic>
        <p:nvPicPr>
          <p:cNvPr id="8" name="Bildobjekt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958" y="213344"/>
            <a:ext cx="1363690" cy="577190"/>
          </a:xfrm>
          <a:prstGeom prst="rect">
            <a:avLst/>
          </a:prstGeom>
        </p:spPr>
      </p:pic>
      <p:sp>
        <p:nvSpPr>
          <p:cNvPr id="9" name="Platshållare för text 9"/>
          <p:cNvSpPr>
            <a:spLocks noGrp="1"/>
          </p:cNvSpPr>
          <p:nvPr>
            <p:ph type="body" sz="quarter" idx="10" hasCustomPrompt="1"/>
          </p:nvPr>
        </p:nvSpPr>
        <p:spPr>
          <a:xfrm>
            <a:off x="1403648" y="260648"/>
            <a:ext cx="7200800" cy="503237"/>
          </a:xfrm>
          <a:prstGeom prst="rect">
            <a:avLst/>
          </a:prstGeom>
        </p:spPr>
        <p:txBody>
          <a:bodyPr/>
          <a:lstStyle>
            <a:lvl1pPr marL="0" indent="0">
              <a:buNone/>
              <a:defRPr sz="22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sv-SE" dirty="0" smtClean="0"/>
              <a:t>Klicka här för att ändra rubrik </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1125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AutoShape 3"/>
          <p:cNvSpPr>
            <a:spLocks/>
          </p:cNvSpPr>
          <p:nvPr userDrawn="1"/>
        </p:nvSpPr>
        <p:spPr bwMode="auto">
          <a:xfrm>
            <a:off x="0" y="0"/>
            <a:ext cx="9144000" cy="7762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760AC"/>
          </a:solidFill>
          <a:ln w="9525">
            <a:noFill/>
            <a:round/>
            <a:headEnd/>
            <a:tailEnd/>
          </a:ln>
        </p:spPr>
        <p:txBody>
          <a:bodyPr/>
          <a:lstStyle/>
          <a:p>
            <a:pPr>
              <a:defRPr/>
            </a:pPr>
            <a:endParaRPr lang="sv-SE" dirty="0">
              <a:ea typeface="ＭＳ Ｐゴシック" charset="-128"/>
              <a:cs typeface="ＭＳ Ｐゴシック" charset="-128"/>
            </a:endParaRPr>
          </a:p>
        </p:txBody>
      </p:sp>
      <p:pic>
        <p:nvPicPr>
          <p:cNvPr id="10" name="Bildobjekt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958" y="213344"/>
            <a:ext cx="1363690" cy="577190"/>
          </a:xfrm>
          <a:prstGeom prst="rect">
            <a:avLst/>
          </a:prstGeom>
        </p:spPr>
      </p:pic>
      <p:sp>
        <p:nvSpPr>
          <p:cNvPr id="11" name="Platshållare för text 9"/>
          <p:cNvSpPr>
            <a:spLocks noGrp="1"/>
          </p:cNvSpPr>
          <p:nvPr>
            <p:ph type="body" sz="quarter" idx="13" hasCustomPrompt="1"/>
          </p:nvPr>
        </p:nvSpPr>
        <p:spPr>
          <a:xfrm>
            <a:off x="1403648" y="260648"/>
            <a:ext cx="7200800" cy="503237"/>
          </a:xfrm>
          <a:prstGeom prst="rect">
            <a:avLst/>
          </a:prstGeom>
        </p:spPr>
        <p:txBody>
          <a:bodyPr/>
          <a:lstStyle>
            <a:lvl1pPr marL="0" indent="0">
              <a:buNone/>
              <a:defRPr sz="22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sv-SE" dirty="0" smtClean="0"/>
              <a:t>Klicka här för att ändra rubrik </a:t>
            </a:r>
            <a:endParaRPr lang="sv-S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al Layout">
    <p:spTree>
      <p:nvGrpSpPr>
        <p:cNvPr id="1" name=""/>
        <p:cNvGrpSpPr/>
        <p:nvPr/>
      </p:nvGrpSpPr>
      <p:grpSpPr>
        <a:xfrm>
          <a:off x="0" y="0"/>
          <a:ext cx="0" cy="0"/>
          <a:chOff x="0" y="0"/>
          <a:chExt cx="0" cy="0"/>
        </a:xfrm>
      </p:grpSpPr>
      <p:sp>
        <p:nvSpPr>
          <p:cNvPr id="7" name="AutoShape 3"/>
          <p:cNvSpPr>
            <a:spLocks/>
          </p:cNvSpPr>
          <p:nvPr userDrawn="1"/>
        </p:nvSpPr>
        <p:spPr bwMode="auto">
          <a:xfrm>
            <a:off x="0" y="0"/>
            <a:ext cx="9144000" cy="7762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760AC"/>
          </a:solidFill>
          <a:ln w="9525">
            <a:noFill/>
            <a:round/>
            <a:headEnd/>
            <a:tailEnd/>
          </a:ln>
        </p:spPr>
        <p:txBody>
          <a:bodyPr/>
          <a:lstStyle/>
          <a:p>
            <a:pPr>
              <a:defRPr/>
            </a:pPr>
            <a:endParaRPr lang="sv-SE" dirty="0">
              <a:ea typeface="ＭＳ Ｐゴシック" charset="-128"/>
              <a:cs typeface="ＭＳ Ｐゴシック" charset="-128"/>
            </a:endParaRPr>
          </a:p>
        </p:txBody>
      </p:sp>
      <p:pic>
        <p:nvPicPr>
          <p:cNvPr id="8" name="Bildobjekt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958" y="213344"/>
            <a:ext cx="1363690" cy="577190"/>
          </a:xfrm>
          <a:prstGeom prst="rect">
            <a:avLst/>
          </a:prstGeom>
        </p:spPr>
      </p:pic>
      <p:sp>
        <p:nvSpPr>
          <p:cNvPr id="10" name="Platshållare för text 9"/>
          <p:cNvSpPr>
            <a:spLocks noGrp="1"/>
          </p:cNvSpPr>
          <p:nvPr>
            <p:ph type="body" sz="quarter" idx="10" hasCustomPrompt="1"/>
          </p:nvPr>
        </p:nvSpPr>
        <p:spPr>
          <a:xfrm>
            <a:off x="1403648" y="260648"/>
            <a:ext cx="7200800" cy="503237"/>
          </a:xfrm>
          <a:prstGeom prst="rect">
            <a:avLst/>
          </a:prstGeom>
        </p:spPr>
        <p:txBody>
          <a:bodyPr/>
          <a:lstStyle>
            <a:lvl1pPr marL="0" indent="0">
              <a:buNone/>
              <a:defRPr sz="22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sv-SE" dirty="0" smtClean="0"/>
              <a:t>Klicka här för att ändra rubrik </a:t>
            </a:r>
            <a:endParaRPr lang="sv-SE"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204864"/>
            <a:ext cx="8229600" cy="1143000"/>
          </a:xfrm>
          <a:prstGeom prst="rect">
            <a:avLst/>
          </a:prstGeom>
        </p:spPr>
        <p:txBody>
          <a:bodyPr/>
          <a:lstStyle>
            <a:lvl1pPr>
              <a:defRPr sz="4000" b="1">
                <a:solidFill>
                  <a:schemeClr val="bg1"/>
                </a:solidFill>
              </a:defRPr>
            </a:lvl1pPr>
          </a:lstStyle>
          <a:p>
            <a:r>
              <a:rPr lang="en-US" dirty="0" smtClean="0"/>
              <a:t>Click to edit Master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smtClean="0"/>
              <a:t>Click to edit Master title style</a:t>
            </a:r>
            <a:endParaRPr lang="en-GB" dirty="0"/>
          </a:p>
        </p:txBody>
      </p:sp>
      <p:sp>
        <p:nvSpPr>
          <p:cNvPr id="7" name="AutoShape 3"/>
          <p:cNvSpPr>
            <a:spLocks/>
          </p:cNvSpPr>
          <p:nvPr userDrawn="1"/>
        </p:nvSpPr>
        <p:spPr bwMode="auto">
          <a:xfrm>
            <a:off x="0" y="0"/>
            <a:ext cx="9144000" cy="7762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760AC"/>
          </a:solidFill>
          <a:ln w="9525">
            <a:noFill/>
            <a:round/>
            <a:headEnd/>
            <a:tailEnd/>
          </a:ln>
        </p:spPr>
        <p:txBody>
          <a:bodyPr/>
          <a:lstStyle/>
          <a:p>
            <a:pPr>
              <a:defRPr/>
            </a:pPr>
            <a:endParaRPr lang="sv-SE" dirty="0">
              <a:solidFill>
                <a:prstClr val="black"/>
              </a:solidFill>
              <a:ea typeface="ＭＳ Ｐゴシック" charset="-128"/>
              <a:cs typeface="ＭＳ Ｐゴシック" charset="-128"/>
            </a:endParaRPr>
          </a:p>
        </p:txBody>
      </p:sp>
      <p:pic>
        <p:nvPicPr>
          <p:cNvPr id="8" name="Bildobjekt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958" y="213344"/>
            <a:ext cx="1363690" cy="577190"/>
          </a:xfrm>
          <a:prstGeom prst="rect">
            <a:avLst/>
          </a:prstGeom>
        </p:spPr>
      </p:pic>
      <p:sp>
        <p:nvSpPr>
          <p:cNvPr id="9" name="Platshållare för text 9"/>
          <p:cNvSpPr>
            <a:spLocks noGrp="1"/>
          </p:cNvSpPr>
          <p:nvPr>
            <p:ph type="body" sz="quarter" idx="10" hasCustomPrompt="1"/>
          </p:nvPr>
        </p:nvSpPr>
        <p:spPr>
          <a:xfrm>
            <a:off x="1403648" y="260648"/>
            <a:ext cx="7200800" cy="503237"/>
          </a:xfrm>
          <a:prstGeom prst="rect">
            <a:avLst/>
          </a:prstGeom>
        </p:spPr>
        <p:txBody>
          <a:bodyPr/>
          <a:lstStyle>
            <a:lvl1pPr marL="0" indent="0">
              <a:buNone/>
              <a:defRPr sz="22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sv-SE" dirty="0" smtClean="0"/>
              <a:t>Klicka här för att ändra rubrik </a:t>
            </a:r>
            <a:endParaRPr lang="sv-SE"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1125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AutoShape 3"/>
          <p:cNvSpPr>
            <a:spLocks/>
          </p:cNvSpPr>
          <p:nvPr userDrawn="1"/>
        </p:nvSpPr>
        <p:spPr bwMode="auto">
          <a:xfrm>
            <a:off x="0" y="0"/>
            <a:ext cx="9144000" cy="7762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760AC"/>
          </a:solidFill>
          <a:ln w="9525">
            <a:noFill/>
            <a:round/>
            <a:headEnd/>
            <a:tailEnd/>
          </a:ln>
        </p:spPr>
        <p:txBody>
          <a:bodyPr/>
          <a:lstStyle/>
          <a:p>
            <a:pPr>
              <a:defRPr/>
            </a:pPr>
            <a:endParaRPr lang="sv-SE" dirty="0">
              <a:solidFill>
                <a:prstClr val="black"/>
              </a:solidFill>
              <a:ea typeface="ＭＳ Ｐゴシック" charset="-128"/>
              <a:cs typeface="ＭＳ Ｐゴシック" charset="-128"/>
            </a:endParaRPr>
          </a:p>
        </p:txBody>
      </p:sp>
      <p:pic>
        <p:nvPicPr>
          <p:cNvPr id="10" name="Bildobjekt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958" y="213344"/>
            <a:ext cx="1363690" cy="577190"/>
          </a:xfrm>
          <a:prstGeom prst="rect">
            <a:avLst/>
          </a:prstGeom>
        </p:spPr>
      </p:pic>
      <p:sp>
        <p:nvSpPr>
          <p:cNvPr id="11" name="Platshållare för text 9"/>
          <p:cNvSpPr>
            <a:spLocks noGrp="1"/>
          </p:cNvSpPr>
          <p:nvPr>
            <p:ph type="body" sz="quarter" idx="13" hasCustomPrompt="1"/>
          </p:nvPr>
        </p:nvSpPr>
        <p:spPr>
          <a:xfrm>
            <a:off x="1403648" y="260648"/>
            <a:ext cx="7200800" cy="503237"/>
          </a:xfrm>
          <a:prstGeom prst="rect">
            <a:avLst/>
          </a:prstGeom>
        </p:spPr>
        <p:txBody>
          <a:bodyPr/>
          <a:lstStyle>
            <a:lvl1pPr marL="0" indent="0">
              <a:buNone/>
              <a:defRPr sz="22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sv-SE" dirty="0" smtClean="0"/>
              <a:t>Klicka här för att ändra rubrik </a:t>
            </a:r>
            <a:endParaRPr lang="sv-S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General Layout">
    <p:spTree>
      <p:nvGrpSpPr>
        <p:cNvPr id="1" name=""/>
        <p:cNvGrpSpPr/>
        <p:nvPr/>
      </p:nvGrpSpPr>
      <p:grpSpPr>
        <a:xfrm>
          <a:off x="0" y="0"/>
          <a:ext cx="0" cy="0"/>
          <a:chOff x="0" y="0"/>
          <a:chExt cx="0" cy="0"/>
        </a:xfrm>
      </p:grpSpPr>
      <p:sp>
        <p:nvSpPr>
          <p:cNvPr id="7" name="AutoShape 3"/>
          <p:cNvSpPr>
            <a:spLocks/>
          </p:cNvSpPr>
          <p:nvPr userDrawn="1"/>
        </p:nvSpPr>
        <p:spPr bwMode="auto">
          <a:xfrm>
            <a:off x="0" y="0"/>
            <a:ext cx="9144000" cy="7762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760AC"/>
          </a:solidFill>
          <a:ln w="9525">
            <a:noFill/>
            <a:round/>
            <a:headEnd/>
            <a:tailEnd/>
          </a:ln>
        </p:spPr>
        <p:txBody>
          <a:bodyPr/>
          <a:lstStyle/>
          <a:p>
            <a:pPr>
              <a:defRPr/>
            </a:pPr>
            <a:endParaRPr lang="sv-SE" dirty="0">
              <a:solidFill>
                <a:prstClr val="black"/>
              </a:solidFill>
              <a:ea typeface="ＭＳ Ｐゴシック" charset="-128"/>
              <a:cs typeface="ＭＳ Ｐゴシック" charset="-128"/>
            </a:endParaRPr>
          </a:p>
        </p:txBody>
      </p:sp>
      <p:pic>
        <p:nvPicPr>
          <p:cNvPr id="8" name="Bildobjekt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958" y="213344"/>
            <a:ext cx="1363690" cy="577190"/>
          </a:xfrm>
          <a:prstGeom prst="rect">
            <a:avLst/>
          </a:prstGeom>
        </p:spPr>
      </p:pic>
      <p:sp>
        <p:nvSpPr>
          <p:cNvPr id="10" name="Platshållare för text 9"/>
          <p:cNvSpPr>
            <a:spLocks noGrp="1"/>
          </p:cNvSpPr>
          <p:nvPr>
            <p:ph type="body" sz="quarter" idx="10" hasCustomPrompt="1"/>
          </p:nvPr>
        </p:nvSpPr>
        <p:spPr>
          <a:xfrm>
            <a:off x="1403648" y="260648"/>
            <a:ext cx="7200800" cy="503237"/>
          </a:xfrm>
          <a:prstGeom prst="rect">
            <a:avLst/>
          </a:prstGeom>
        </p:spPr>
        <p:txBody>
          <a:bodyPr/>
          <a:lstStyle>
            <a:lvl1pPr marL="0" indent="0">
              <a:buNone/>
              <a:defRPr sz="22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sv-SE" dirty="0" smtClean="0"/>
              <a:t>Klicka här för att ändra rubrik </a:t>
            </a:r>
            <a:endParaRPr lang="sv-S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4" descr="logga.png"/>
          <p:cNvPicPr>
            <a:picLocks noChangeAspect="1"/>
          </p:cNvPicPr>
          <p:nvPr userDrawn="1"/>
        </p:nvPicPr>
        <p:blipFill>
          <a:blip r:embed="rId5" cstate="screen">
            <a:extLst>
              <a:ext uri="{28A0092B-C50C-407E-A947-70E740481C1C}">
                <a14:useLocalDpi xmlns="" xmlns:a14="http://schemas.microsoft.com/office/drawing/2010/main" xmlns:mv="urn:schemas-microsoft-com:mac:vml" xmlns:mc="http://schemas.openxmlformats.org/markup-compatibility/2006"/>
              </a:ext>
            </a:extLst>
          </a:blip>
          <a:stretch>
            <a:fillRect/>
          </a:stretch>
        </p:blipFill>
        <p:spPr>
          <a:xfrm>
            <a:off x="7740352" y="6237312"/>
            <a:ext cx="1008112" cy="344560"/>
          </a:xfrm>
          <a:prstGeom prst="rect">
            <a:avLst/>
          </a:prstGeom>
        </p:spPr>
      </p:pic>
      <p:sp>
        <p:nvSpPr>
          <p:cNvPr id="8" name="Title 1"/>
          <p:cNvSpPr txBox="1">
            <a:spLocks/>
          </p:cNvSpPr>
          <p:nvPr userDrawn="1"/>
        </p:nvSpPr>
        <p:spPr>
          <a:xfrm>
            <a:off x="539552" y="6309320"/>
            <a:ext cx="3672408" cy="57606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v-SE" sz="1400" b="0" i="0" u="none" strike="noStrike" kern="1200" cap="none" normalizeH="0" baseline="0" noProof="0" dirty="0" smtClean="0">
                <a:ln>
                  <a:noFill/>
                </a:ln>
                <a:solidFill>
                  <a:schemeClr val="bg1">
                    <a:lumMod val="50000"/>
                  </a:schemeClr>
                </a:solidFill>
                <a:effectLst/>
                <a:uLnTx/>
                <a:uFillTx/>
                <a:latin typeface="+mj-lt"/>
                <a:ea typeface="+mn-ea"/>
                <a:cs typeface="+mn-cs"/>
              </a:rPr>
              <a:t>MHS TRANSFORMATION PROGRAMME </a:t>
            </a:r>
            <a:endParaRPr lang="en-US" sz="1400" b="0" dirty="0" smtClean="0">
              <a:solidFill>
                <a:schemeClr val="bg1">
                  <a:lumMod val="50000"/>
                </a:schemeClr>
              </a:solidFill>
              <a:latin typeface="+mj-lt"/>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GB" sz="1400" b="0" i="0" u="none" strike="noStrike" kern="1200" cap="none" normalizeH="0" baseline="0" noProof="0" dirty="0">
              <a:ln>
                <a:noFill/>
              </a:ln>
              <a:solidFill>
                <a:schemeClr val="bg1">
                  <a:lumMod val="50000"/>
                </a:schemeClr>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70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26F3E-8B96-4DF8-8E03-527582031C14}" type="datetimeFigureOut">
              <a:rPr lang="en-US" smtClean="0"/>
              <a:pPr/>
              <a:t>2/27/2015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B5D04-3E25-4EEF-961A-C4E63CFA0592}" type="slidenum">
              <a:rPr lang="en-GB" smtClean="0"/>
              <a:pPr/>
              <a:t>‹#›</a:t>
            </a:fld>
            <a:endParaRPr lang="en-GB"/>
          </a:p>
        </p:txBody>
      </p:sp>
      <p:sp>
        <p:nvSpPr>
          <p:cNvPr id="11" name="Rectangle 3"/>
          <p:cNvSpPr>
            <a:spLocks noChangeArrowheads="1"/>
          </p:cNvSpPr>
          <p:nvPr userDrawn="1"/>
        </p:nvSpPr>
        <p:spPr bwMode="auto">
          <a:xfrm>
            <a:off x="0" y="0"/>
            <a:ext cx="9144000" cy="6858000"/>
          </a:xfrm>
          <a:prstGeom prst="rect">
            <a:avLst/>
          </a:prstGeom>
          <a:solidFill>
            <a:srgbClr val="2760AC"/>
          </a:solidFill>
          <a:ln w="9525">
            <a:noFill/>
            <a:miter lim="800000"/>
            <a:headEnd/>
            <a:tailEnd/>
          </a:ln>
        </p:spPr>
        <p:txBody>
          <a:bodyPr anchor="ctr"/>
          <a:lstStyle/>
          <a:p>
            <a:pPr marL="0" algn="l" defTabSz="914400" rtl="0" eaLnBrk="1" latinLnBrk="0" hangingPunct="1"/>
            <a:endParaRPr lang="sv-SE" sz="2000" b="0" kern="1200" dirty="0" smtClean="0">
              <a:solidFill>
                <a:srgbClr val="FFFFFF"/>
              </a:solidFill>
              <a:latin typeface="Verdana" pitchFamily="34" charset="0"/>
              <a:ea typeface="+mn-ea"/>
              <a:cs typeface="+mn-cs"/>
            </a:endParaRPr>
          </a:p>
        </p:txBody>
      </p:sp>
      <p:pic>
        <p:nvPicPr>
          <p:cNvPr id="8" name="Bildobjekt 7"/>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107504" y="6280810"/>
            <a:ext cx="1363690" cy="577190"/>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4" descr="logga.png"/>
          <p:cNvPicPr>
            <a:picLocks noChangeAspect="1"/>
          </p:cNvPicPr>
          <p:nvPr userDrawn="1"/>
        </p:nvPicPr>
        <p:blipFill>
          <a:blip r:embed="rId5" cstate="screen">
            <a:extLst>
              <a:ext uri="{28A0092B-C50C-407E-A947-70E740481C1C}">
                <a14:useLocalDpi xmlns="" xmlns:a14="http://schemas.microsoft.com/office/drawing/2010/main" xmlns:mv="urn:schemas-microsoft-com:mac:vml" xmlns:mc="http://schemas.openxmlformats.org/markup-compatibility/2006"/>
              </a:ext>
            </a:extLst>
          </a:blip>
          <a:stretch>
            <a:fillRect/>
          </a:stretch>
        </p:blipFill>
        <p:spPr>
          <a:xfrm>
            <a:off x="7740352" y="6237312"/>
            <a:ext cx="1008112" cy="344560"/>
          </a:xfrm>
          <a:prstGeom prst="rect">
            <a:avLst/>
          </a:prstGeom>
        </p:spPr>
      </p:pic>
      <p:sp>
        <p:nvSpPr>
          <p:cNvPr id="8" name="Title 1"/>
          <p:cNvSpPr txBox="1">
            <a:spLocks/>
          </p:cNvSpPr>
          <p:nvPr userDrawn="1"/>
        </p:nvSpPr>
        <p:spPr>
          <a:xfrm>
            <a:off x="539552" y="6309320"/>
            <a:ext cx="3672408" cy="576064"/>
          </a:xfrm>
          <a:prstGeom prst="rect">
            <a:avLst/>
          </a:prstGeom>
        </p:spPr>
        <p:txBody>
          <a:bodyPr vert="horz" lIns="91440" tIns="45720" rIns="91440" bIns="45720" rtlCol="0" anchor="ctr">
            <a:noAutofit/>
          </a:bodyPr>
          <a:lstStyle/>
          <a:p>
            <a:pPr>
              <a:spcBef>
                <a:spcPct val="0"/>
              </a:spcBef>
              <a:defRPr/>
            </a:pPr>
            <a:r>
              <a:rPr lang="sv-SE" sz="1400" dirty="0" smtClean="0">
                <a:solidFill>
                  <a:prstClr val="white">
                    <a:lumMod val="50000"/>
                  </a:prstClr>
                </a:solidFill>
              </a:rPr>
              <a:t>MHS TRANSFORMATION PROGRAMME </a:t>
            </a:r>
            <a:endParaRPr lang="en-US" sz="1400" dirty="0" smtClean="0">
              <a:solidFill>
                <a:prstClr val="white">
                  <a:lumMod val="50000"/>
                </a:prstClr>
              </a:solidFill>
            </a:endParaRPr>
          </a:p>
          <a:p>
            <a:pPr>
              <a:spcBef>
                <a:spcPct val="0"/>
              </a:spcBef>
              <a:defRPr/>
            </a:pPr>
            <a:endParaRPr lang="en-GB" sz="1400" dirty="0">
              <a:solidFill>
                <a:prstClr val="white">
                  <a:lumMod val="50000"/>
                </a:prstClr>
              </a:solidFill>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mailto:emil.nilsson3@ikea.com" TargetMode="External"/><Relationship Id="rId2" Type="http://schemas.openxmlformats.org/officeDocument/2006/relationships/hyperlink" Target="mailto:steve.dunnico3@ikea.com" TargetMode="External"/><Relationship Id="rId1" Type="http://schemas.openxmlformats.org/officeDocument/2006/relationships/slideLayout" Target="../slideLayouts/slideLayout2.xml"/><Relationship Id="rId4" Type="http://schemas.openxmlformats.org/officeDocument/2006/relationships/hyperlink" Target="mailto:external.christer.svensson3@ikea.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4509120"/>
            <a:ext cx="91440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normalizeH="0" baseline="0" noProof="0" dirty="0" smtClean="0">
                <a:ln>
                  <a:noFill/>
                </a:ln>
                <a:solidFill>
                  <a:schemeClr val="bg1">
                    <a:lumMod val="50000"/>
                  </a:schemeClr>
                </a:solidFill>
                <a:effectLst/>
                <a:uLnTx/>
                <a:uFillTx/>
                <a:latin typeface="+mj-lt"/>
                <a:ea typeface="+mj-ea"/>
                <a:cs typeface="+mj-cs"/>
              </a:rPr>
              <a:t>BUSINESS</a:t>
            </a:r>
            <a:r>
              <a:rPr kumimoji="0" lang="en-US" sz="2000" i="0" u="none" strike="noStrike" kern="1200" cap="none" normalizeH="0" noProof="0" dirty="0" smtClean="0">
                <a:ln>
                  <a:noFill/>
                </a:ln>
                <a:solidFill>
                  <a:schemeClr val="bg1">
                    <a:lumMod val="50000"/>
                  </a:schemeClr>
                </a:solidFill>
                <a:effectLst/>
                <a:uLnTx/>
                <a:uFillTx/>
                <a:latin typeface="+mj-lt"/>
                <a:ea typeface="+mj-ea"/>
                <a:cs typeface="+mj-cs"/>
              </a:rPr>
              <a:t> BLUEPRINT</a:t>
            </a:r>
            <a:endParaRPr kumimoji="0" lang="en-US" sz="2000" i="0" u="none" strike="noStrike" kern="1200" cap="none" normalizeH="0" baseline="0" noProof="0" dirty="0">
              <a:ln>
                <a:noFill/>
              </a:ln>
              <a:solidFill>
                <a:schemeClr val="bg1">
                  <a:lumMod val="50000"/>
                </a:schemeClr>
              </a:solidFill>
              <a:effectLst/>
              <a:uLnTx/>
              <a:uFillTx/>
              <a:latin typeface="+mj-lt"/>
              <a:ea typeface="+mj-ea"/>
              <a:cs typeface="+mj-cs"/>
            </a:endParaRPr>
          </a:p>
        </p:txBody>
      </p:sp>
      <p:pic>
        <p:nvPicPr>
          <p:cNvPr id="7" name="Bildobjekt 4" descr="logga.png"/>
          <p:cNvPicPr>
            <a:picLocks noChangeAspect="1"/>
          </p:cNvPicPr>
          <p:nvPr/>
        </p:nvPicPr>
        <p:blipFill>
          <a:blip r:embed="rId3" cstate="screen">
            <a:extLst>
              <a:ext uri="{28A0092B-C50C-407E-A947-70E740481C1C}">
                <a14:useLocalDpi xmlns="" xmlns:a14="http://schemas.microsoft.com/office/drawing/2010/main" xmlns:mv="urn:schemas-microsoft-com:mac:vml" xmlns:mc="http://schemas.openxmlformats.org/markup-compatibility/2006"/>
              </a:ext>
            </a:extLst>
          </a:blip>
          <a:stretch>
            <a:fillRect/>
          </a:stretch>
        </p:blipFill>
        <p:spPr>
          <a:xfrm>
            <a:off x="7668344" y="6212700"/>
            <a:ext cx="1080120" cy="369172"/>
          </a:xfrm>
          <a:prstGeom prst="rect">
            <a:avLst/>
          </a:prstGeom>
        </p:spPr>
      </p:pic>
      <p:pic>
        <p:nvPicPr>
          <p:cNvPr id="8" name="Bildobjekt 4"/>
          <p:cNvPicPr>
            <a:picLocks noChangeAspect="1"/>
          </p:cNvPicPr>
          <p:nvPr/>
        </p:nvPicPr>
        <p:blipFill>
          <a:blip r:embed="rId4" cstate="print">
            <a:extLst>
              <a:ext uri="{28A0092B-C50C-407E-A947-70E740481C1C}">
                <a14:useLocalDpi xmlns:a14="http://schemas.microsoft.com/office/drawing/2010/main" xmlns=""/>
              </a:ext>
            </a:extLst>
          </a:blip>
          <a:stretch>
            <a:fillRect/>
          </a:stretch>
        </p:blipFill>
        <p:spPr>
          <a:xfrm>
            <a:off x="1835696" y="1916832"/>
            <a:ext cx="5453521" cy="194914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1412776"/>
            <a:ext cx="5112568" cy="4647426"/>
          </a:xfrm>
          <a:prstGeom prst="rect">
            <a:avLst/>
          </a:prstGeom>
          <a:noFill/>
        </p:spPr>
        <p:txBody>
          <a:bodyPr wrap="square" rtlCol="0">
            <a:spAutoFit/>
          </a:bodyPr>
          <a:lstStyle/>
          <a:p>
            <a:r>
              <a:rPr lang="en-US" b="1" dirty="0" smtClean="0">
                <a:solidFill>
                  <a:srgbClr val="000000"/>
                </a:solidFill>
                <a:latin typeface="+mj-lt"/>
              </a:rPr>
              <a:t>Main Principles</a:t>
            </a:r>
          </a:p>
          <a:p>
            <a:endParaRPr lang="en-US" b="1" dirty="0" smtClean="0">
              <a:solidFill>
                <a:srgbClr val="000000"/>
              </a:solidFill>
              <a:latin typeface="+mj-lt"/>
            </a:endParaRPr>
          </a:p>
          <a:p>
            <a:r>
              <a:rPr lang="en-US" sz="1600" dirty="0" smtClean="0"/>
              <a:t>MHS has reached end of life and all it’s functionalities will be moved out to:</a:t>
            </a:r>
            <a:br>
              <a:rPr lang="en-US" sz="1600" dirty="0" smtClean="0"/>
            </a:br>
            <a:r>
              <a:rPr lang="en-US" sz="1600" dirty="0" smtClean="0"/>
              <a:t>1. Target solution  2. Legacy solutions</a:t>
            </a:r>
          </a:p>
          <a:p>
            <a:r>
              <a:rPr lang="en-US" sz="1600" dirty="0" smtClean="0"/>
              <a:t/>
            </a:r>
            <a:br>
              <a:rPr lang="en-US" sz="1600" dirty="0" smtClean="0"/>
            </a:br>
            <a:endParaRPr lang="en-US" sz="1600" dirty="0" smtClean="0"/>
          </a:p>
          <a:p>
            <a:r>
              <a:rPr lang="en-US" sz="1600" dirty="0" smtClean="0"/>
              <a:t>All changes in MHS must go through the MHS Change Advisory Board chaired by MHS Transformation Programme and the EA Principles will be applied</a:t>
            </a:r>
            <a:endParaRPr lang="en-GB" sz="1600" dirty="0" smtClean="0"/>
          </a:p>
          <a:p>
            <a:pPr>
              <a:buNone/>
            </a:pPr>
            <a:r>
              <a:rPr lang="en-US" sz="1600" dirty="0" smtClean="0"/>
              <a:t/>
            </a:r>
            <a:br>
              <a:rPr lang="en-US" sz="1600" dirty="0" smtClean="0"/>
            </a:br>
            <a:endParaRPr lang="en-US" sz="1600" dirty="0" smtClean="0"/>
          </a:p>
          <a:p>
            <a:r>
              <a:rPr lang="en-US" sz="1600" dirty="0" smtClean="0"/>
              <a:t>All projects connected to MHS TP must complete a global roll out and remove MHS functionality within MHS TP Roadmap</a:t>
            </a:r>
          </a:p>
          <a:p>
            <a:endParaRPr lang="en-US" dirty="0" smtClean="0">
              <a:solidFill>
                <a:srgbClr val="000000"/>
              </a:solidFill>
              <a:latin typeface="+mj-lt"/>
            </a:endParaRPr>
          </a:p>
          <a:p>
            <a:endParaRPr lang="en-US" dirty="0" smtClean="0">
              <a:solidFill>
                <a:srgbClr val="000000"/>
              </a:solidFill>
              <a:latin typeface="+mj-lt"/>
            </a:endParaRPr>
          </a:p>
        </p:txBody>
      </p:sp>
      <p:sp>
        <p:nvSpPr>
          <p:cNvPr id="31" name="Oval 30"/>
          <p:cNvSpPr/>
          <p:nvPr/>
        </p:nvSpPr>
        <p:spPr>
          <a:xfrm>
            <a:off x="5796137" y="2601492"/>
            <a:ext cx="360040" cy="36004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6156176" y="1268760"/>
            <a:ext cx="864096" cy="792088"/>
          </a:xfrm>
          <a:prstGeom prst="rect">
            <a:avLst/>
          </a:prstGeom>
        </p:spPr>
        <p:txBody>
          <a:bodyPr vert="horz" lIns="91440" tIns="45720" rIns="91440" bIns="45720" rtlCol="0" anchor="ctr">
            <a:noAutofit/>
          </a:bodyPr>
          <a:lstStyle/>
          <a:p>
            <a:pPr lvl="0" algn="ctr">
              <a:spcBef>
                <a:spcPct val="0"/>
              </a:spcBef>
              <a:defRPr/>
            </a:pPr>
            <a:endParaRPr lang="en-GB" sz="3200" b="1" dirty="0">
              <a:solidFill>
                <a:srgbClr val="003D7A"/>
              </a:solidFill>
            </a:endParaRPr>
          </a:p>
        </p:txBody>
      </p:sp>
      <p:sp>
        <p:nvSpPr>
          <p:cNvPr id="10" name="Isosceles Triangle 9"/>
          <p:cNvSpPr/>
          <p:nvPr/>
        </p:nvSpPr>
        <p:spPr bwMode="auto">
          <a:xfrm>
            <a:off x="6156176" y="1556792"/>
            <a:ext cx="1512168" cy="1512168"/>
          </a:xfrm>
          <a:prstGeom prst="triangl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Isosceles Triangle 10"/>
          <p:cNvSpPr/>
          <p:nvPr/>
        </p:nvSpPr>
        <p:spPr bwMode="auto">
          <a:xfrm rot="10800000">
            <a:off x="6156176" y="3096256"/>
            <a:ext cx="1512168" cy="1512168"/>
          </a:xfrm>
          <a:prstGeom prst="triangle">
            <a:avLst/>
          </a:prstGeom>
          <a:solidFill>
            <a:srgbClr val="003D7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Isosceles Triangle 11"/>
          <p:cNvSpPr/>
          <p:nvPr/>
        </p:nvSpPr>
        <p:spPr bwMode="auto">
          <a:xfrm>
            <a:off x="5364088" y="3096256"/>
            <a:ext cx="1512168" cy="1512168"/>
          </a:xfrm>
          <a:prstGeom prst="triangle">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Isosceles Triangle 12"/>
          <p:cNvSpPr/>
          <p:nvPr/>
        </p:nvSpPr>
        <p:spPr bwMode="auto">
          <a:xfrm>
            <a:off x="6948264" y="3096256"/>
            <a:ext cx="1512168" cy="1512168"/>
          </a:xfrm>
          <a:prstGeom prst="triangle">
            <a:avLst/>
          </a:prstGeom>
          <a:solidFill>
            <a:srgbClr val="0099CC"/>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6686100" y="2520192"/>
            <a:ext cx="535724" cy="261610"/>
          </a:xfrm>
          <a:prstGeom prst="rect">
            <a:avLst/>
          </a:prstGeom>
          <a:noFill/>
        </p:spPr>
        <p:txBody>
          <a:bodyPr wrap="none" rtlCol="0">
            <a:spAutoFit/>
          </a:bodyPr>
          <a:lstStyle/>
          <a:p>
            <a:r>
              <a:rPr lang="en-US" sz="1100" dirty="0" smtClean="0">
                <a:solidFill>
                  <a:schemeClr val="bg1"/>
                </a:solidFill>
              </a:rPr>
              <a:t>RISK</a:t>
            </a:r>
            <a:endParaRPr lang="en-US" sz="1100" dirty="0">
              <a:solidFill>
                <a:schemeClr val="bg1"/>
              </a:solidFill>
            </a:endParaRPr>
          </a:p>
        </p:txBody>
      </p:sp>
      <p:sp>
        <p:nvSpPr>
          <p:cNvPr id="15" name="TextBox 14"/>
          <p:cNvSpPr txBox="1"/>
          <p:nvPr/>
        </p:nvSpPr>
        <p:spPr>
          <a:xfrm>
            <a:off x="6414684" y="3338702"/>
            <a:ext cx="1082348" cy="261610"/>
          </a:xfrm>
          <a:prstGeom prst="rect">
            <a:avLst/>
          </a:prstGeom>
          <a:noFill/>
        </p:spPr>
        <p:txBody>
          <a:bodyPr wrap="none" rtlCol="0">
            <a:spAutoFit/>
          </a:bodyPr>
          <a:lstStyle/>
          <a:p>
            <a:r>
              <a:rPr lang="en-US" sz="1100" smtClean="0">
                <a:solidFill>
                  <a:schemeClr val="bg1"/>
                </a:solidFill>
              </a:rPr>
              <a:t>RESOURCES</a:t>
            </a:r>
            <a:endParaRPr lang="en-US" sz="1100">
              <a:solidFill>
                <a:schemeClr val="bg1"/>
              </a:solidFill>
            </a:endParaRPr>
          </a:p>
        </p:txBody>
      </p:sp>
      <p:sp>
        <p:nvSpPr>
          <p:cNvPr id="16" name="TextBox 15"/>
          <p:cNvSpPr txBox="1"/>
          <p:nvPr/>
        </p:nvSpPr>
        <p:spPr>
          <a:xfrm>
            <a:off x="5724128" y="3960352"/>
            <a:ext cx="805029" cy="261610"/>
          </a:xfrm>
          <a:prstGeom prst="rect">
            <a:avLst/>
          </a:prstGeom>
          <a:noFill/>
        </p:spPr>
        <p:txBody>
          <a:bodyPr wrap="none" rtlCol="0">
            <a:spAutoFit/>
          </a:bodyPr>
          <a:lstStyle/>
          <a:p>
            <a:r>
              <a:rPr lang="en-US" sz="1100" dirty="0" smtClean="0">
                <a:solidFill>
                  <a:schemeClr val="bg1"/>
                </a:solidFill>
              </a:rPr>
              <a:t>QUALITY</a:t>
            </a:r>
            <a:endParaRPr lang="en-US" sz="1100" dirty="0">
              <a:solidFill>
                <a:schemeClr val="bg1"/>
              </a:solidFill>
            </a:endParaRPr>
          </a:p>
        </p:txBody>
      </p:sp>
      <p:sp>
        <p:nvSpPr>
          <p:cNvPr id="17" name="TextBox 16"/>
          <p:cNvSpPr txBox="1"/>
          <p:nvPr/>
        </p:nvSpPr>
        <p:spPr>
          <a:xfrm>
            <a:off x="7236296" y="3969644"/>
            <a:ext cx="1031051" cy="261610"/>
          </a:xfrm>
          <a:prstGeom prst="rect">
            <a:avLst/>
          </a:prstGeom>
          <a:noFill/>
        </p:spPr>
        <p:txBody>
          <a:bodyPr wrap="none" rtlCol="0">
            <a:spAutoFit/>
          </a:bodyPr>
          <a:lstStyle/>
          <a:p>
            <a:r>
              <a:rPr lang="en-US" sz="1100" dirty="0" smtClean="0">
                <a:solidFill>
                  <a:schemeClr val="bg1"/>
                </a:solidFill>
              </a:rPr>
              <a:t>SOLUTIONS</a:t>
            </a:r>
            <a:endParaRPr lang="en-US" sz="1100" dirty="0">
              <a:solidFill>
                <a:schemeClr val="bg1"/>
              </a:solidFill>
            </a:endParaRPr>
          </a:p>
        </p:txBody>
      </p:sp>
      <p:sp>
        <p:nvSpPr>
          <p:cNvPr id="18" name="TextBox 17"/>
          <p:cNvSpPr txBox="1"/>
          <p:nvPr/>
        </p:nvSpPr>
        <p:spPr>
          <a:xfrm rot="17824577">
            <a:off x="5311895" y="2940331"/>
            <a:ext cx="1001045" cy="307777"/>
          </a:xfrm>
          <a:prstGeom prst="rect">
            <a:avLst/>
          </a:prstGeom>
          <a:noFill/>
        </p:spPr>
        <p:txBody>
          <a:bodyPr wrap="square" rtlCol="0">
            <a:spAutoFit/>
          </a:bodyPr>
          <a:lstStyle/>
          <a:p>
            <a:r>
              <a:rPr lang="en-US" sz="1400" dirty="0" smtClean="0"/>
              <a:t>TIME</a:t>
            </a:r>
            <a:endParaRPr lang="en-US" dirty="0"/>
          </a:p>
        </p:txBody>
      </p:sp>
      <p:sp>
        <p:nvSpPr>
          <p:cNvPr id="19" name="TextBox 18"/>
          <p:cNvSpPr txBox="1"/>
          <p:nvPr/>
        </p:nvSpPr>
        <p:spPr>
          <a:xfrm rot="3605764">
            <a:off x="7526454" y="2705306"/>
            <a:ext cx="684803" cy="307777"/>
          </a:xfrm>
          <a:prstGeom prst="rect">
            <a:avLst/>
          </a:prstGeom>
          <a:noFill/>
        </p:spPr>
        <p:txBody>
          <a:bodyPr wrap="none" rtlCol="0">
            <a:spAutoFit/>
          </a:bodyPr>
          <a:lstStyle/>
          <a:p>
            <a:r>
              <a:rPr lang="en-US" sz="1400" dirty="0" smtClean="0"/>
              <a:t>COST</a:t>
            </a:r>
            <a:endParaRPr lang="en-US" dirty="0"/>
          </a:p>
        </p:txBody>
      </p:sp>
      <p:sp>
        <p:nvSpPr>
          <p:cNvPr id="20" name="TextBox 19"/>
          <p:cNvSpPr txBox="1"/>
          <p:nvPr/>
        </p:nvSpPr>
        <p:spPr>
          <a:xfrm>
            <a:off x="6372200" y="4741987"/>
            <a:ext cx="797013" cy="307777"/>
          </a:xfrm>
          <a:prstGeom prst="rect">
            <a:avLst/>
          </a:prstGeom>
          <a:noFill/>
        </p:spPr>
        <p:txBody>
          <a:bodyPr wrap="none" rtlCol="0">
            <a:spAutoFit/>
          </a:bodyPr>
          <a:lstStyle/>
          <a:p>
            <a:r>
              <a:rPr lang="en-US" sz="1400" dirty="0" smtClean="0"/>
              <a:t>SCOPE</a:t>
            </a:r>
            <a:endParaRPr lang="en-US" sz="1400" dirty="0"/>
          </a:p>
        </p:txBody>
      </p:sp>
      <p:sp>
        <p:nvSpPr>
          <p:cNvPr id="21" name="TextBox 20"/>
          <p:cNvSpPr txBox="1"/>
          <p:nvPr/>
        </p:nvSpPr>
        <p:spPr>
          <a:xfrm>
            <a:off x="5796136" y="2633391"/>
            <a:ext cx="360041" cy="307777"/>
          </a:xfrm>
          <a:prstGeom prst="rect">
            <a:avLst/>
          </a:prstGeom>
          <a:noFill/>
        </p:spPr>
        <p:txBody>
          <a:bodyPr wrap="square" rtlCol="0">
            <a:spAutoFit/>
          </a:bodyPr>
          <a:lstStyle/>
          <a:p>
            <a:pPr algn="ctr"/>
            <a:r>
              <a:rPr lang="en-US" sz="1400" b="1" dirty="0" smtClean="0"/>
              <a:t>1</a:t>
            </a:r>
            <a:endParaRPr lang="en-US" b="1" dirty="0"/>
          </a:p>
        </p:txBody>
      </p:sp>
      <p:sp>
        <p:nvSpPr>
          <p:cNvPr id="30" name="Title 1"/>
          <p:cNvSpPr txBox="1">
            <a:spLocks/>
          </p:cNvSpPr>
          <p:nvPr/>
        </p:nvSpPr>
        <p:spPr>
          <a:xfrm>
            <a:off x="6630229" y="1593380"/>
            <a:ext cx="504056" cy="462051"/>
          </a:xfrm>
          <a:prstGeom prst="rect">
            <a:avLst/>
          </a:prstGeom>
        </p:spPr>
        <p:txBody>
          <a:bodyPr vert="horz" lIns="91440" tIns="45720" rIns="91440" bIns="45720" rtlCol="0" anchor="ctr">
            <a:noAutofit/>
          </a:bodyPr>
          <a:lstStyle/>
          <a:p>
            <a:pPr lvl="0" algn="ctr">
              <a:spcBef>
                <a:spcPct val="0"/>
              </a:spcBef>
              <a:defRPr/>
            </a:pPr>
            <a:endParaRPr lang="en-GB" sz="3200" b="1" dirty="0">
              <a:solidFill>
                <a:srgbClr val="003D7A"/>
              </a:solidFill>
            </a:endParaRPr>
          </a:p>
        </p:txBody>
      </p:sp>
      <p:sp>
        <p:nvSpPr>
          <p:cNvPr id="28" name="Oval 27"/>
          <p:cNvSpPr/>
          <p:nvPr/>
        </p:nvSpPr>
        <p:spPr>
          <a:xfrm>
            <a:off x="7164288" y="4689724"/>
            <a:ext cx="360040" cy="36004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164287" y="4721623"/>
            <a:ext cx="360041" cy="307777"/>
          </a:xfrm>
          <a:prstGeom prst="rect">
            <a:avLst/>
          </a:prstGeom>
          <a:noFill/>
        </p:spPr>
        <p:txBody>
          <a:bodyPr wrap="square" rtlCol="0">
            <a:spAutoFit/>
          </a:bodyPr>
          <a:lstStyle/>
          <a:p>
            <a:pPr algn="ctr"/>
            <a:r>
              <a:rPr lang="en-US" sz="1400" b="1" dirty="0" smtClean="0"/>
              <a:t>2</a:t>
            </a:r>
            <a:endParaRPr lang="en-US" b="1" dirty="0"/>
          </a:p>
        </p:txBody>
      </p:sp>
      <p:sp>
        <p:nvSpPr>
          <p:cNvPr id="34" name="Oval 33"/>
          <p:cNvSpPr/>
          <p:nvPr/>
        </p:nvSpPr>
        <p:spPr>
          <a:xfrm>
            <a:off x="7956377" y="3145657"/>
            <a:ext cx="360040" cy="36004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956376" y="3177556"/>
            <a:ext cx="360041" cy="307777"/>
          </a:xfrm>
          <a:prstGeom prst="rect">
            <a:avLst/>
          </a:prstGeom>
          <a:noFill/>
        </p:spPr>
        <p:txBody>
          <a:bodyPr wrap="square" rtlCol="0">
            <a:spAutoFit/>
          </a:bodyPr>
          <a:lstStyle/>
          <a:p>
            <a:pPr algn="ctr"/>
            <a:r>
              <a:rPr lang="en-US" sz="1400" b="1" dirty="0" smtClean="0"/>
              <a:t>3</a:t>
            </a:r>
            <a:endParaRPr lang="en-US" b="1" dirty="0"/>
          </a:p>
        </p:txBody>
      </p:sp>
      <p:sp>
        <p:nvSpPr>
          <p:cNvPr id="23" name="Oval 22"/>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48263" y="380155"/>
            <a:ext cx="2232249" cy="1323439"/>
          </a:xfrm>
          <a:prstGeom prst="rect">
            <a:avLst/>
          </a:prstGeom>
          <a:noFill/>
        </p:spPr>
        <p:txBody>
          <a:bodyPr wrap="square" rtlCol="0">
            <a:spAutoFit/>
          </a:bodyPr>
          <a:lstStyle/>
          <a:p>
            <a:pPr algn="ctr"/>
            <a:r>
              <a:rPr lang="sv-SE" sz="1600" b="1" dirty="0" smtClean="0">
                <a:solidFill>
                  <a:schemeClr val="bg1"/>
                </a:solidFill>
              </a:rPr>
              <a:t>TIME</a:t>
            </a:r>
          </a:p>
          <a:p>
            <a:pPr algn="ctr"/>
            <a:r>
              <a:rPr lang="sv-SE" sz="1600" dirty="0" smtClean="0">
                <a:solidFill>
                  <a:schemeClr val="bg1"/>
                </a:solidFill>
              </a:rPr>
              <a:t>is our biggest challenge and most critical success factor</a:t>
            </a:r>
            <a:endParaRPr lang="en-GB" sz="1600" b="0" dirty="0">
              <a:solidFill>
                <a:schemeClr val="bg1"/>
              </a:solidFill>
            </a:endParaRPr>
          </a:p>
        </p:txBody>
      </p:sp>
      <p:sp>
        <p:nvSpPr>
          <p:cNvPr id="25" name="Platshållare för text 3"/>
          <p:cNvSpPr>
            <a:spLocks noGrp="1"/>
          </p:cNvSpPr>
          <p:nvPr>
            <p:ph type="body" sz="quarter" idx="4294967295"/>
          </p:nvPr>
        </p:nvSpPr>
        <p:spPr>
          <a:xfrm>
            <a:off x="1403648" y="260648"/>
            <a:ext cx="7200800" cy="503237"/>
          </a:xfrm>
          <a:prstGeom prst="rect">
            <a:avLst/>
          </a:prstGeom>
        </p:spPr>
        <p:txBody>
          <a:bodyPr/>
          <a:lstStyle/>
          <a:p>
            <a:r>
              <a:rPr lang="sv-SE" dirty="0" smtClean="0">
                <a:solidFill>
                  <a:schemeClr val="bg1"/>
                </a:solidFill>
              </a:rPr>
              <a:t>The </a:t>
            </a:r>
            <a:r>
              <a:rPr lang="sv-SE" b="1" dirty="0" smtClean="0">
                <a:solidFill>
                  <a:schemeClr val="bg1"/>
                </a:solidFill>
              </a:rPr>
              <a:t>triple contraints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590872" y="1124744"/>
            <a:ext cx="8013576" cy="720080"/>
          </a:xfrm>
          <a:prstGeom prst="rect">
            <a:avLst/>
          </a:prstGeom>
        </p:spPr>
        <p:txBody>
          <a:bodyPr/>
          <a:lstStyle/>
          <a:p>
            <a:pPr fontAlgn="base">
              <a:spcBef>
                <a:spcPct val="0"/>
              </a:spcBef>
              <a:spcAft>
                <a:spcPct val="0"/>
              </a:spcAft>
              <a:tabLst>
                <a:tab pos="180975" algn="l"/>
                <a:tab pos="2657475" algn="l"/>
              </a:tabLst>
            </a:pPr>
            <a:r>
              <a:rPr lang="en-GB" sz="1600" dirty="0" smtClean="0">
                <a:solidFill>
                  <a:srgbClr val="000000"/>
                </a:solidFill>
                <a:ea typeface="Times New Roman" pitchFamily="18" charset="0"/>
                <a:cs typeface="Times New Roman" pitchFamily="18" charset="0"/>
              </a:rPr>
              <a:t>MHS Transformation Programme is mainly executed to support a Growing IKEA but will support and align to the other strategies as well</a:t>
            </a:r>
            <a:endParaRPr lang="en-GB" sz="1600" dirty="0" smtClean="0">
              <a:latin typeface="+mj-lt"/>
            </a:endParaRPr>
          </a:p>
        </p:txBody>
      </p:sp>
      <p:grpSp>
        <p:nvGrpSpPr>
          <p:cNvPr id="13" name="Group 12"/>
          <p:cNvGrpSpPr/>
          <p:nvPr/>
        </p:nvGrpSpPr>
        <p:grpSpPr>
          <a:xfrm>
            <a:off x="514351" y="2179380"/>
            <a:ext cx="7802065" cy="3193836"/>
            <a:chOff x="514351" y="2179380"/>
            <a:chExt cx="7802065" cy="3193836"/>
          </a:xfrm>
        </p:grpSpPr>
        <p:grpSp>
          <p:nvGrpSpPr>
            <p:cNvPr id="2" name="Group 18"/>
            <p:cNvGrpSpPr/>
            <p:nvPr/>
          </p:nvGrpSpPr>
          <p:grpSpPr>
            <a:xfrm>
              <a:off x="514351" y="2179380"/>
              <a:ext cx="7802065" cy="3193836"/>
              <a:chOff x="611560" y="883236"/>
              <a:chExt cx="7802065" cy="3193836"/>
            </a:xfrm>
          </p:grpSpPr>
          <p:pic>
            <p:nvPicPr>
              <p:cNvPr id="20" name="Picture 19" descr="IKEA%20Strategic%20Landscape.png"/>
              <p:cNvPicPr>
                <a:picLocks noChangeAspect="1"/>
              </p:cNvPicPr>
              <p:nvPr/>
            </p:nvPicPr>
            <p:blipFill>
              <a:blip r:embed="rId2" cstate="print"/>
              <a:stretch>
                <a:fillRect/>
              </a:stretch>
            </p:blipFill>
            <p:spPr>
              <a:xfrm>
                <a:off x="611560" y="883236"/>
                <a:ext cx="7802065" cy="2965070"/>
              </a:xfrm>
              <a:prstGeom prst="rect">
                <a:avLst/>
              </a:prstGeom>
            </p:spPr>
          </p:pic>
          <p:grpSp>
            <p:nvGrpSpPr>
              <p:cNvPr id="3" name="Group 10"/>
              <p:cNvGrpSpPr/>
              <p:nvPr/>
            </p:nvGrpSpPr>
            <p:grpSpPr>
              <a:xfrm>
                <a:off x="755576" y="3830851"/>
                <a:ext cx="3697608" cy="246221"/>
                <a:chOff x="35496" y="4046875"/>
                <a:chExt cx="3697608" cy="246221"/>
              </a:xfrm>
            </p:grpSpPr>
            <p:sp>
              <p:nvSpPr>
                <p:cNvPr id="22" name="Oval 21"/>
                <p:cNvSpPr/>
                <p:nvPr/>
              </p:nvSpPr>
              <p:spPr>
                <a:xfrm>
                  <a:off x="35496" y="4097977"/>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3" name="TextBox 22"/>
                <p:cNvSpPr txBox="1"/>
                <p:nvPr/>
              </p:nvSpPr>
              <p:spPr>
                <a:xfrm>
                  <a:off x="179511" y="4046875"/>
                  <a:ext cx="3553593" cy="246221"/>
                </a:xfrm>
                <a:prstGeom prst="rect">
                  <a:avLst/>
                </a:prstGeom>
                <a:noFill/>
              </p:spPr>
              <p:txBody>
                <a:bodyPr wrap="square" rtlCol="0">
                  <a:spAutoFit/>
                </a:bodyPr>
                <a:lstStyle/>
                <a:p>
                  <a:r>
                    <a:rPr lang="sv-SE" sz="1000" i="1" dirty="0" smtClean="0">
                      <a:latin typeface="Verdana" pitchFamily="34" charset="0"/>
                      <a:ea typeface="Verdana" pitchFamily="34" charset="0"/>
                      <a:cs typeface="Verdana" pitchFamily="34" charset="0"/>
                    </a:rPr>
                    <a:t>Main strategies</a:t>
                  </a:r>
                  <a:r>
                    <a:rPr lang="sv-SE" sz="1000" i="1" baseline="0" dirty="0" smtClean="0">
                      <a:latin typeface="Verdana" pitchFamily="34" charset="0"/>
                      <a:ea typeface="Verdana" pitchFamily="34" charset="0"/>
                      <a:cs typeface="Verdana" pitchFamily="34" charset="0"/>
                    </a:rPr>
                    <a:t> supported by the initiative</a:t>
                  </a:r>
                  <a:endParaRPr lang="en-GB" sz="1000" i="1" dirty="0">
                    <a:latin typeface="Verdana" pitchFamily="34" charset="0"/>
                    <a:ea typeface="Verdana" pitchFamily="34" charset="0"/>
                    <a:cs typeface="Verdana" pitchFamily="34" charset="0"/>
                  </a:endParaRPr>
                </a:p>
              </p:txBody>
            </p:sp>
          </p:grpSp>
        </p:grpSp>
        <p:sp>
          <p:nvSpPr>
            <p:cNvPr id="24" name="Oval 23"/>
            <p:cNvSpPr/>
            <p:nvPr/>
          </p:nvSpPr>
          <p:spPr>
            <a:xfrm>
              <a:off x="3358823" y="346124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6433637" y="4518323"/>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6" name="Oval 25"/>
            <p:cNvSpPr/>
            <p:nvPr/>
          </p:nvSpPr>
          <p:spPr>
            <a:xfrm>
              <a:off x="6419007" y="363228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
        <p:nvSpPr>
          <p:cNvPr id="12"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Business Strategies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196752"/>
            <a:ext cx="7776864" cy="584775"/>
          </a:xfrm>
          <a:prstGeom prst="rect">
            <a:avLst/>
          </a:prstGeom>
          <a:noFill/>
        </p:spPr>
        <p:txBody>
          <a:bodyPr wrap="square" rtlCol="0">
            <a:spAutoFit/>
          </a:bodyPr>
          <a:lstStyle/>
          <a:p>
            <a:r>
              <a:rPr lang="sv-SE" sz="1600" dirty="0" smtClean="0"/>
              <a:t>MHS Transformation programme will apply the principles</a:t>
            </a:r>
            <a:r>
              <a:rPr lang="en-GB" sz="1600" dirty="0" smtClean="0"/>
              <a:t> and strategies of IKEA as well as defining programme specific principles and rules.</a:t>
            </a:r>
            <a:endParaRPr lang="sv-SE" sz="1600" dirty="0" smtClean="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2466" name="Picture 2"/>
          <p:cNvPicPr>
            <a:picLocks noChangeAspect="1" noChangeArrowheads="1"/>
          </p:cNvPicPr>
          <p:nvPr/>
        </p:nvPicPr>
        <p:blipFill>
          <a:blip r:embed="rId2" cstate="print"/>
          <a:srcRect/>
          <a:stretch>
            <a:fillRect/>
          </a:stretch>
        </p:blipFill>
        <p:spPr bwMode="auto">
          <a:xfrm>
            <a:off x="179512" y="2078707"/>
            <a:ext cx="8667750" cy="3438525"/>
          </a:xfrm>
          <a:prstGeom prst="rect">
            <a:avLst/>
          </a:prstGeom>
          <a:noFill/>
          <a:ln w="9525">
            <a:noFill/>
            <a:miter lim="800000"/>
            <a:headEnd/>
            <a:tailEnd/>
          </a:ln>
        </p:spPr>
      </p:pic>
      <p:sp>
        <p:nvSpPr>
          <p:cNvPr id="7"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Principles </a:t>
            </a:r>
            <a:r>
              <a:rPr lang="sv-SE" dirty="0" smtClean="0">
                <a:solidFill>
                  <a:schemeClr val="bg1"/>
                </a:solidFill>
              </a:rPr>
              <a:t>and </a:t>
            </a:r>
            <a:r>
              <a:rPr lang="sv-SE" b="1" dirty="0" smtClean="0">
                <a:solidFill>
                  <a:schemeClr val="bg1"/>
                </a:solidFill>
              </a:rPr>
              <a:t>rules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6516216" y="1484784"/>
            <a:ext cx="2627784" cy="25922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9552" y="980728"/>
            <a:ext cx="7776864" cy="1323439"/>
          </a:xfrm>
          <a:prstGeom prst="rect">
            <a:avLst/>
          </a:prstGeom>
          <a:noFill/>
        </p:spPr>
        <p:txBody>
          <a:bodyPr wrap="square" rtlCol="0">
            <a:spAutoFit/>
          </a:bodyPr>
          <a:lstStyle/>
          <a:p>
            <a:r>
              <a:rPr lang="sv-SE" sz="1600" dirty="0" smtClean="0"/>
              <a:t>MHS TP Principles and rules are needed to secure that </a:t>
            </a:r>
          </a:p>
          <a:p>
            <a:r>
              <a:rPr lang="sv-SE" sz="1600" dirty="0" smtClean="0"/>
              <a:t>we  take decisions that leads us in the right direction.</a:t>
            </a:r>
          </a:p>
          <a:p>
            <a:endParaRPr lang="sv-SE" sz="1600" dirty="0" smtClean="0"/>
          </a:p>
          <a:p>
            <a:r>
              <a:rPr lang="sv-SE" sz="1600" dirty="0" smtClean="0"/>
              <a:t>We have defined a number of them</a:t>
            </a:r>
          </a:p>
          <a:p>
            <a:r>
              <a:rPr lang="sv-SE" sz="1600" dirty="0" smtClean="0"/>
              <a:t>and you can find them </a:t>
            </a:r>
            <a:r>
              <a:rPr lang="sv-SE" sz="1600" u="sng" dirty="0" smtClean="0"/>
              <a:t>here.</a:t>
            </a:r>
            <a:endParaRPr lang="en-GB" sz="1600" u="sng" dirty="0"/>
          </a:p>
        </p:txBody>
      </p:sp>
      <p:sp>
        <p:nvSpPr>
          <p:cNvPr id="8" name="TextBox 7"/>
          <p:cNvSpPr txBox="1"/>
          <p:nvPr/>
        </p:nvSpPr>
        <p:spPr>
          <a:xfrm>
            <a:off x="6372200" y="1988840"/>
            <a:ext cx="2952328" cy="1723549"/>
          </a:xfrm>
          <a:prstGeom prst="rect">
            <a:avLst/>
          </a:prstGeom>
          <a:noFill/>
        </p:spPr>
        <p:txBody>
          <a:bodyPr wrap="square" rtlCol="0">
            <a:spAutoFit/>
          </a:bodyPr>
          <a:lstStyle/>
          <a:p>
            <a:pPr algn="ctr"/>
            <a:r>
              <a:rPr lang="sv-SE" sz="1600" b="1" dirty="0" smtClean="0">
                <a:solidFill>
                  <a:schemeClr val="bg1"/>
                </a:solidFill>
              </a:rPr>
              <a:t>We need principles </a:t>
            </a:r>
            <a:br>
              <a:rPr lang="sv-SE" sz="1600" b="1" dirty="0" smtClean="0">
                <a:solidFill>
                  <a:schemeClr val="bg1"/>
                </a:solidFill>
              </a:rPr>
            </a:br>
            <a:r>
              <a:rPr lang="sv-SE" sz="1600" b="1" dirty="0" smtClean="0">
                <a:solidFill>
                  <a:schemeClr val="bg1"/>
                </a:solidFill>
              </a:rPr>
              <a:t>and rules when:</a:t>
            </a:r>
          </a:p>
          <a:p>
            <a:pPr lvl="1">
              <a:buFont typeface="Verdana" pitchFamily="34" charset="0"/>
              <a:buChar char="•"/>
            </a:pPr>
            <a:r>
              <a:rPr lang="sv-SE" sz="1600" dirty="0" smtClean="0">
                <a:solidFill>
                  <a:schemeClr val="bg1"/>
                </a:solidFill>
              </a:rPr>
              <a:t> </a:t>
            </a:r>
            <a:r>
              <a:rPr lang="sv-SE" sz="1400" dirty="0" smtClean="0">
                <a:solidFill>
                  <a:schemeClr val="bg1"/>
                </a:solidFill>
              </a:rPr>
              <a:t>Projects are scoped</a:t>
            </a:r>
          </a:p>
          <a:p>
            <a:pPr lvl="1">
              <a:buFont typeface="Verdana" pitchFamily="34" charset="0"/>
              <a:buChar char="•"/>
            </a:pPr>
            <a:r>
              <a:rPr lang="sv-SE" sz="1400" b="0" dirty="0" smtClean="0">
                <a:solidFill>
                  <a:schemeClr val="bg1"/>
                </a:solidFill>
              </a:rPr>
              <a:t> Projects change scope</a:t>
            </a:r>
          </a:p>
          <a:p>
            <a:pPr lvl="1">
              <a:buFont typeface="Verdana" pitchFamily="34" charset="0"/>
              <a:buChar char="•"/>
            </a:pPr>
            <a:r>
              <a:rPr lang="sv-SE" sz="1400" b="0" dirty="0" smtClean="0">
                <a:solidFill>
                  <a:schemeClr val="bg1"/>
                </a:solidFill>
              </a:rPr>
              <a:t> Projects are delayed</a:t>
            </a:r>
          </a:p>
          <a:p>
            <a:pPr lvl="1">
              <a:buFont typeface="Verdana" pitchFamily="34" charset="0"/>
              <a:buChar char="•"/>
            </a:pPr>
            <a:r>
              <a:rPr lang="sv-SE" sz="1400" b="0" dirty="0" smtClean="0">
                <a:solidFill>
                  <a:schemeClr val="bg1"/>
                </a:solidFill>
              </a:rPr>
              <a:t> Projects fail</a:t>
            </a:r>
          </a:p>
          <a:p>
            <a:pPr algn="ctr"/>
            <a:endParaRPr lang="en-GB" sz="1600" b="0" dirty="0">
              <a:solidFill>
                <a:schemeClr val="bg1"/>
              </a:solidFill>
            </a:endParaRPr>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19459" name="Picture 3"/>
          <p:cNvPicPr>
            <a:picLocks noChangeAspect="1" noChangeArrowheads="1"/>
          </p:cNvPicPr>
          <p:nvPr/>
        </p:nvPicPr>
        <p:blipFill>
          <a:blip r:embed="rId2" cstate="print"/>
          <a:srcRect/>
          <a:stretch>
            <a:fillRect/>
          </a:stretch>
        </p:blipFill>
        <p:spPr bwMode="auto">
          <a:xfrm>
            <a:off x="395536" y="2924944"/>
            <a:ext cx="3574206" cy="2688903"/>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3131840" y="3356992"/>
            <a:ext cx="3585393" cy="2704284"/>
          </a:xfrm>
          <a:prstGeom prst="rect">
            <a:avLst/>
          </a:prstGeom>
          <a:noFill/>
          <a:ln w="9525">
            <a:noFill/>
            <a:miter lim="800000"/>
            <a:headEnd/>
            <a:tailEnd/>
          </a:ln>
        </p:spPr>
      </p:pic>
      <p:sp>
        <p:nvSpPr>
          <p:cNvPr id="10"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Principles </a:t>
            </a:r>
            <a:r>
              <a:rPr lang="sv-SE" dirty="0" smtClean="0">
                <a:solidFill>
                  <a:schemeClr val="bg1"/>
                </a:solidFill>
              </a:rPr>
              <a:t>and </a:t>
            </a:r>
            <a:r>
              <a:rPr lang="sv-SE" b="1" dirty="0" smtClean="0">
                <a:solidFill>
                  <a:schemeClr val="bg1"/>
                </a:solidFill>
              </a:rPr>
              <a:t>rules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7797552" cy="4896544"/>
          </a:xfrm>
        </p:spPr>
        <p:txBody>
          <a:bodyPr/>
          <a:lstStyle/>
          <a:p>
            <a:pPr marL="0"/>
            <a:r>
              <a:rPr lang="en-US" sz="1100" b="1" dirty="0" smtClean="0"/>
              <a:t>Requirements </a:t>
            </a:r>
            <a:r>
              <a:rPr lang="en-US" sz="1100" dirty="0" smtClean="0"/>
              <a:t>–</a:t>
            </a:r>
            <a:r>
              <a:rPr lang="en-US" sz="1100" b="1" dirty="0" smtClean="0"/>
              <a:t> </a:t>
            </a:r>
            <a:r>
              <a:rPr lang="en-US" sz="1100" dirty="0" smtClean="0"/>
              <a:t>All requirements towards MHS must be described in user story format found on MHS Intranet page to be approved for a release</a:t>
            </a:r>
          </a:p>
          <a:p>
            <a:pPr marL="0"/>
            <a:endParaRPr lang="en-US" sz="1100" b="1" dirty="0" smtClean="0"/>
          </a:p>
          <a:p>
            <a:pPr marL="0"/>
            <a:r>
              <a:rPr lang="en-US" sz="1100" b="1" dirty="0" smtClean="0"/>
              <a:t>Project </a:t>
            </a:r>
            <a:r>
              <a:rPr lang="en-US" sz="1100" dirty="0" smtClean="0"/>
              <a:t>– All projects that needs changes in MHS must get approval from MHS TP Programme Architect before getting GPA or Project approval </a:t>
            </a:r>
            <a:endParaRPr lang="en-US" sz="1100" b="1" dirty="0" smtClean="0"/>
          </a:p>
          <a:p>
            <a:pPr marL="0"/>
            <a:endParaRPr lang="en-US" sz="1100" b="1" dirty="0" smtClean="0"/>
          </a:p>
          <a:p>
            <a:pPr marL="0"/>
            <a:r>
              <a:rPr lang="en-US" sz="1100" b="1" dirty="0" smtClean="0"/>
              <a:t>Blueprints </a:t>
            </a:r>
            <a:r>
              <a:rPr lang="en-US" sz="1100" dirty="0" smtClean="0"/>
              <a:t>-</a:t>
            </a:r>
            <a:r>
              <a:rPr lang="en-US" sz="1100" b="1" dirty="0" smtClean="0"/>
              <a:t> </a:t>
            </a:r>
            <a:r>
              <a:rPr lang="en-US" sz="1100" dirty="0" smtClean="0"/>
              <a:t>Business blueprints including business and information modeling shall be done in all MHS TP projects with high impact on business process</a:t>
            </a:r>
          </a:p>
          <a:p>
            <a:pPr marL="0"/>
            <a:endParaRPr lang="en-US" sz="1100" b="1" dirty="0" smtClean="0"/>
          </a:p>
          <a:p>
            <a:pPr marL="0"/>
            <a:r>
              <a:rPr lang="en-US" sz="1100" b="1" dirty="0" smtClean="0"/>
              <a:t>Blueprints </a:t>
            </a:r>
            <a:r>
              <a:rPr lang="en-US" sz="1100" dirty="0" smtClean="0"/>
              <a:t>-</a:t>
            </a:r>
            <a:r>
              <a:rPr lang="en-US" sz="1100" b="1" dirty="0" smtClean="0"/>
              <a:t> </a:t>
            </a:r>
            <a:r>
              <a:rPr lang="en-US" sz="1100" dirty="0" smtClean="0"/>
              <a:t>The IT blueprints created in all MHS TP projects must be aligned with the MHS Transformation Programme blueprint</a:t>
            </a:r>
          </a:p>
          <a:p>
            <a:pPr marL="0"/>
            <a:endParaRPr lang="en-US" sz="1100" b="1" dirty="0" smtClean="0"/>
          </a:p>
          <a:p>
            <a:pPr marL="0"/>
            <a:r>
              <a:rPr lang="en-US" sz="1100" b="1" dirty="0" smtClean="0"/>
              <a:t>Target</a:t>
            </a:r>
            <a:r>
              <a:rPr lang="en-US" sz="1100" dirty="0" smtClean="0"/>
              <a:t> - All initiatives and projects must be aligned to TAL2020. If not moving directly to target, there must be a plan in the IT Architectural blueprint on how to go to target</a:t>
            </a:r>
          </a:p>
          <a:p>
            <a:pPr marL="0"/>
            <a:endParaRPr lang="en-US" sz="1100" b="1" dirty="0" smtClean="0"/>
          </a:p>
          <a:p>
            <a:pPr marL="0"/>
            <a:r>
              <a:rPr lang="en-US" sz="1100" b="1" dirty="0" smtClean="0"/>
              <a:t>Solution</a:t>
            </a:r>
            <a:r>
              <a:rPr lang="en-US" sz="1100" dirty="0" smtClean="0"/>
              <a:t> - The new solutions should result in same or improved business processes and functionality. If it is needed to limit the functionality or change business processes, it has to be approved by the MHS TP Steering group</a:t>
            </a:r>
            <a:endParaRPr lang="en-US" sz="1100" b="1" dirty="0" smtClean="0"/>
          </a:p>
          <a:p>
            <a:pPr marL="0"/>
            <a:endParaRPr lang="en-US" sz="1100" b="1" dirty="0" smtClean="0"/>
          </a:p>
          <a:p>
            <a:pPr marL="0"/>
            <a:r>
              <a:rPr lang="en-US" sz="1100" b="1" dirty="0" smtClean="0"/>
              <a:t>Solution</a:t>
            </a:r>
            <a:r>
              <a:rPr lang="en-US" sz="1100" dirty="0" smtClean="0"/>
              <a:t> - MHS shall not act as an integration point for any new integrations and information should be retrieved from the source systems through an integration point.</a:t>
            </a:r>
          </a:p>
          <a:p>
            <a:pPr marL="0"/>
            <a:endParaRPr lang="en-US" sz="1100" dirty="0" smtClean="0"/>
          </a:p>
          <a:p>
            <a:pPr marL="0"/>
            <a:r>
              <a:rPr lang="en-US" sz="1100" b="1" dirty="0" smtClean="0"/>
              <a:t>Solution</a:t>
            </a:r>
            <a:r>
              <a:rPr lang="en-US" sz="1100" dirty="0" smtClean="0"/>
              <a:t> – New or redesigned screens in MHS has to be done as web screens to lower the risk for MHS TP</a:t>
            </a:r>
          </a:p>
          <a:p>
            <a:pPr marL="0"/>
            <a:endParaRPr lang="en-US" sz="1100" b="1" dirty="0" smtClean="0"/>
          </a:p>
          <a:p>
            <a:pPr marL="0"/>
            <a:r>
              <a:rPr lang="en-US" sz="1100" b="1" dirty="0" smtClean="0"/>
              <a:t>Solution</a:t>
            </a:r>
            <a:r>
              <a:rPr lang="en-US" sz="1100" dirty="0" smtClean="0"/>
              <a:t> – Functionality should be kept to one solution</a:t>
            </a:r>
          </a:p>
        </p:txBody>
      </p:sp>
      <p:sp>
        <p:nvSpPr>
          <p:cNvPr id="5"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Principles </a:t>
            </a:r>
            <a:r>
              <a:rPr lang="sv-SE" dirty="0" smtClean="0">
                <a:solidFill>
                  <a:schemeClr val="bg1"/>
                </a:solidFill>
              </a:rPr>
              <a:t>and </a:t>
            </a:r>
            <a:r>
              <a:rPr lang="sv-SE" b="1" dirty="0" smtClean="0">
                <a:solidFill>
                  <a:schemeClr val="bg1"/>
                </a:solidFill>
              </a:rPr>
              <a:t>rules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7797552" cy="5256584"/>
          </a:xfrm>
        </p:spPr>
        <p:txBody>
          <a:bodyPr/>
          <a:lstStyle/>
          <a:p>
            <a:pPr marL="0"/>
            <a:r>
              <a:rPr lang="en-US" sz="1100" b="1" dirty="0" smtClean="0"/>
              <a:t>Time </a:t>
            </a:r>
            <a:r>
              <a:rPr lang="en-US" sz="1100" dirty="0" smtClean="0"/>
              <a:t>- If needed to meet the time line, MHS TP will plan for and start initiatives to move out to legacy solution regardless if there is a plan to replace with a target solution or not. This has to be approved by MHS TP Steering group</a:t>
            </a:r>
          </a:p>
          <a:p>
            <a:pPr marL="0"/>
            <a:endParaRPr lang="en-US" sz="1100" dirty="0" smtClean="0"/>
          </a:p>
          <a:p>
            <a:pPr marL="0"/>
            <a:r>
              <a:rPr lang="en-US" sz="1100" b="1" dirty="0" smtClean="0"/>
              <a:t>Time</a:t>
            </a:r>
            <a:r>
              <a:rPr lang="en-US" sz="1100" dirty="0" smtClean="0"/>
              <a:t> - If there are delays pushing the move out of functionality behind the latest time to initiate a ‘rescue plan’ for the functional area, the MHS TP Steering group must decide and anchor the way forward to not risk IKEAs running operations and future expansion</a:t>
            </a:r>
          </a:p>
          <a:p>
            <a:pPr marL="0"/>
            <a:r>
              <a:rPr lang="en-US" sz="1100" dirty="0" smtClean="0"/>
              <a:t>	</a:t>
            </a:r>
          </a:p>
          <a:p>
            <a:pPr marL="0"/>
            <a:r>
              <a:rPr lang="en-US" sz="1100" b="1" dirty="0" smtClean="0"/>
              <a:t>Planning - </a:t>
            </a:r>
            <a:r>
              <a:rPr lang="en-US" sz="1100" dirty="0" smtClean="0"/>
              <a:t>Move outs will be done with following priority</a:t>
            </a:r>
            <a:br>
              <a:rPr lang="en-US" sz="1100" dirty="0" smtClean="0"/>
            </a:br>
            <a:r>
              <a:rPr lang="en-US" sz="1100" dirty="0" smtClean="0"/>
              <a:t>1) Initiatives where we have dependencies to later initiatives in the MHS TP Roadmap</a:t>
            </a:r>
          </a:p>
          <a:p>
            <a:pPr marL="0"/>
            <a:r>
              <a:rPr lang="en-US" sz="1100" dirty="0" smtClean="0"/>
              <a:t>2) Move out functionality where we have target solutions already implemented  or main functionality is outside MHS</a:t>
            </a:r>
          </a:p>
          <a:p>
            <a:pPr marL="0"/>
            <a:r>
              <a:rPr lang="en-US" sz="1100" dirty="0" smtClean="0"/>
              <a:t>3) Move out functionality where we don’t have the target system implemented and the main functionality is implemented in MHS</a:t>
            </a:r>
          </a:p>
          <a:p>
            <a:pPr marL="0"/>
            <a:endParaRPr lang="en-US" sz="1100" b="1" dirty="0" smtClean="0"/>
          </a:p>
          <a:p>
            <a:pPr marL="0"/>
            <a:r>
              <a:rPr lang="en-US" sz="1100" b="1" dirty="0" smtClean="0"/>
              <a:t>Planning </a:t>
            </a:r>
            <a:r>
              <a:rPr lang="en-US" sz="1100" dirty="0" smtClean="0"/>
              <a:t>-</a:t>
            </a:r>
            <a:r>
              <a:rPr lang="en-US" sz="1100" b="1" dirty="0" smtClean="0"/>
              <a:t> </a:t>
            </a:r>
            <a:r>
              <a:rPr lang="en-US" sz="1100" dirty="0" smtClean="0"/>
              <a:t>MHS TP Change Advisory Board will have the mandate to prioritize change requests towards MHS if needed in order to secure the time line of MHS TP Roadmap</a:t>
            </a:r>
          </a:p>
          <a:p>
            <a:pPr marL="0"/>
            <a:endParaRPr lang="en-US" sz="1100" dirty="0" smtClean="0"/>
          </a:p>
          <a:p>
            <a:pPr marL="0"/>
            <a:endParaRPr lang="en-US" sz="1100" dirty="0" smtClean="0"/>
          </a:p>
        </p:txBody>
      </p:sp>
      <p:sp>
        <p:nvSpPr>
          <p:cNvPr id="5"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Principles </a:t>
            </a:r>
            <a:r>
              <a:rPr lang="sv-SE" dirty="0" smtClean="0">
                <a:solidFill>
                  <a:schemeClr val="bg1"/>
                </a:solidFill>
              </a:rPr>
              <a:t>and </a:t>
            </a:r>
            <a:r>
              <a:rPr lang="sv-SE" b="1" dirty="0" smtClean="0">
                <a:solidFill>
                  <a:schemeClr val="bg1"/>
                </a:solidFill>
              </a:rPr>
              <a:t>rules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2690328" y="2852936"/>
            <a:ext cx="2664296" cy="24482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39552" y="836712"/>
            <a:ext cx="7776864" cy="923330"/>
          </a:xfrm>
          <a:prstGeom prst="rect">
            <a:avLst/>
          </a:prstGeom>
          <a:noFill/>
        </p:spPr>
        <p:txBody>
          <a:bodyPr wrap="square" rtlCol="0">
            <a:spAutoFit/>
          </a:bodyPr>
          <a:lstStyle/>
          <a:p>
            <a:r>
              <a:rPr lang="sv-SE" dirty="0" smtClean="0"/>
              <a:t>MHS Transformation programme will align to TL2020 by mapping all move outs to TL2020, using architectural area blueprints, working towards existing forums and organization</a:t>
            </a:r>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7" name="Picture 2"/>
          <p:cNvPicPr>
            <a:picLocks noChangeAspect="1" noChangeArrowheads="1"/>
          </p:cNvPicPr>
          <p:nvPr/>
        </p:nvPicPr>
        <p:blipFill>
          <a:blip r:embed="rId2" cstate="print"/>
          <a:srcRect/>
          <a:stretch>
            <a:fillRect/>
          </a:stretch>
        </p:blipFill>
        <p:spPr bwMode="auto">
          <a:xfrm>
            <a:off x="2411760" y="2132856"/>
            <a:ext cx="3105808" cy="1159805"/>
          </a:xfrm>
          <a:prstGeom prst="rect">
            <a:avLst/>
          </a:prstGeom>
          <a:noFill/>
          <a:ln w="9525">
            <a:noFill/>
            <a:miter lim="800000"/>
            <a:headEnd/>
            <a:tailEnd/>
          </a:ln>
        </p:spPr>
      </p:pic>
      <p:pic>
        <p:nvPicPr>
          <p:cNvPr id="8" name="Picture 7" descr="EA_IBCM_Level 01 self.png"/>
          <p:cNvPicPr>
            <a:picLocks noChangeAspect="1"/>
          </p:cNvPicPr>
          <p:nvPr/>
        </p:nvPicPr>
        <p:blipFill>
          <a:blip r:embed="rId3" cstate="print"/>
          <a:stretch>
            <a:fillRect/>
          </a:stretch>
        </p:blipFill>
        <p:spPr>
          <a:xfrm>
            <a:off x="1754224" y="4293096"/>
            <a:ext cx="1584176" cy="1582768"/>
          </a:xfrm>
          <a:prstGeom prst="rect">
            <a:avLst/>
          </a:prstGeom>
          <a:solidFill>
            <a:schemeClr val="bg1"/>
          </a:solidFill>
        </p:spPr>
      </p:pic>
      <p:pic>
        <p:nvPicPr>
          <p:cNvPr id="24" name="Picture 23" descr="EA_Target Landscape_Flat PV1.5.0.png"/>
          <p:cNvPicPr>
            <a:picLocks noChangeAspect="1"/>
          </p:cNvPicPr>
          <p:nvPr/>
        </p:nvPicPr>
        <p:blipFill>
          <a:blip r:embed="rId4" cstate="print"/>
          <a:stretch>
            <a:fillRect/>
          </a:stretch>
        </p:blipFill>
        <p:spPr>
          <a:xfrm>
            <a:off x="4644008" y="4221088"/>
            <a:ext cx="2304256" cy="1872208"/>
          </a:xfrm>
          <a:prstGeom prst="rect">
            <a:avLst/>
          </a:prstGeom>
          <a:solidFill>
            <a:schemeClr val="bg1"/>
          </a:solidFill>
        </p:spPr>
      </p:pic>
      <p:sp>
        <p:nvSpPr>
          <p:cNvPr id="10"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Principles </a:t>
            </a:r>
            <a:r>
              <a:rPr lang="sv-SE" dirty="0" smtClean="0">
                <a:solidFill>
                  <a:schemeClr val="bg1"/>
                </a:solidFill>
              </a:rPr>
              <a:t>and </a:t>
            </a:r>
            <a:r>
              <a:rPr lang="sv-SE" b="1" dirty="0" smtClean="0">
                <a:solidFill>
                  <a:schemeClr val="bg1"/>
                </a:solidFill>
              </a:rPr>
              <a:t>rules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271804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600" b="1" dirty="0" smtClean="0">
                <a:solidFill>
                  <a:schemeClr val="bg1"/>
                </a:solidFill>
                <a:latin typeface="+mj-lt"/>
                <a:ea typeface="+mj-ea"/>
                <a:cs typeface="+mj-cs"/>
              </a:rPr>
              <a:t>BLUEPRINT</a:t>
            </a:r>
            <a:endParaRPr kumimoji="0" lang="en-US" sz="66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Rectangle 5"/>
          <p:cNvSpPr/>
          <p:nvPr/>
        </p:nvSpPr>
        <p:spPr>
          <a:xfrm>
            <a:off x="504056" y="3717032"/>
            <a:ext cx="4572000" cy="1518364"/>
          </a:xfrm>
          <a:prstGeom prst="rect">
            <a:avLst/>
          </a:prstGeom>
        </p:spPr>
        <p:txBody>
          <a:bodyPr wrap="square">
            <a:spAutoFit/>
          </a:bodyPr>
          <a:lstStyle/>
          <a:p>
            <a:pPr>
              <a:lnSpc>
                <a:spcPts val="2220"/>
              </a:lnSpc>
            </a:pPr>
            <a:r>
              <a:rPr lang="en-US" sz="1600" b="1" dirty="0" smtClean="0">
                <a:solidFill>
                  <a:schemeClr val="bg1"/>
                </a:solidFill>
              </a:rPr>
              <a:t>P</a:t>
            </a:r>
            <a:r>
              <a:rPr lang="en-US" sz="1600" dirty="0" smtClean="0">
                <a:solidFill>
                  <a:schemeClr val="bg1"/>
                </a:solidFill>
              </a:rPr>
              <a:t>rocess</a:t>
            </a:r>
          </a:p>
          <a:p>
            <a:pPr>
              <a:lnSpc>
                <a:spcPts val="2220"/>
              </a:lnSpc>
            </a:pPr>
            <a:r>
              <a:rPr lang="en-US" sz="1600" b="1" dirty="0" smtClean="0">
                <a:solidFill>
                  <a:schemeClr val="bg1"/>
                </a:solidFill>
              </a:rPr>
              <a:t>O</a:t>
            </a:r>
            <a:r>
              <a:rPr lang="en-US" sz="1600" dirty="0" smtClean="0">
                <a:solidFill>
                  <a:schemeClr val="bg1"/>
                </a:solidFill>
              </a:rPr>
              <a:t>rganization</a:t>
            </a:r>
          </a:p>
          <a:p>
            <a:r>
              <a:rPr lang="en-US" sz="1600" b="1" dirty="0" smtClean="0">
                <a:solidFill>
                  <a:schemeClr val="bg1"/>
                </a:solidFill>
              </a:rPr>
              <a:t>T</a:t>
            </a:r>
            <a:r>
              <a:rPr lang="en-US" sz="1600" dirty="0" smtClean="0">
                <a:solidFill>
                  <a:schemeClr val="bg1"/>
                </a:solidFill>
              </a:rPr>
              <a:t>echnology</a:t>
            </a:r>
            <a:br>
              <a:rPr lang="en-US" sz="1600" dirty="0" smtClean="0">
                <a:solidFill>
                  <a:schemeClr val="bg1"/>
                </a:solidFill>
              </a:rPr>
            </a:br>
            <a:r>
              <a:rPr lang="en-US" sz="1200" dirty="0" smtClean="0">
                <a:solidFill>
                  <a:schemeClr val="bg1"/>
                </a:solidFill>
              </a:rPr>
              <a:t>     Capabilities</a:t>
            </a:r>
          </a:p>
          <a:p>
            <a:r>
              <a:rPr lang="en-US" sz="1200" dirty="0" smtClean="0">
                <a:solidFill>
                  <a:schemeClr val="bg1"/>
                </a:solidFill>
              </a:rPr>
              <a:t>     Platform Areas </a:t>
            </a:r>
            <a:r>
              <a:rPr lang="en-US" sz="1600" dirty="0" smtClean="0">
                <a:solidFill>
                  <a:schemeClr val="bg1"/>
                </a:solidFill>
              </a:rPr>
              <a:t/>
            </a:r>
            <a:br>
              <a:rPr lang="en-US" sz="1600" dirty="0" smtClean="0">
                <a:solidFill>
                  <a:schemeClr val="bg1"/>
                </a:solidFill>
              </a:rPr>
            </a:br>
            <a:r>
              <a:rPr lang="en-US" sz="1600" b="1" dirty="0" smtClean="0">
                <a:solidFill>
                  <a:schemeClr val="bg1"/>
                </a:solidFill>
              </a:rPr>
              <a:t>I</a:t>
            </a:r>
            <a:r>
              <a:rPr lang="en-US" sz="1600" dirty="0" smtClean="0">
                <a:solidFill>
                  <a:schemeClr val="bg1"/>
                </a:solidFill>
              </a:rPr>
              <a:t>nformation </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tshållare för text 1"/>
          <p:cNvSpPr txBox="1">
            <a:spLocks/>
          </p:cNvSpPr>
          <p:nvPr/>
        </p:nvSpPr>
        <p:spPr>
          <a:xfrm>
            <a:off x="1403648" y="260648"/>
            <a:ext cx="7200800" cy="50323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kern="1200">
                <a:solidFill>
                  <a:srgbClr val="FFFFFF"/>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sv-SE" dirty="0"/>
          </a:p>
        </p:txBody>
      </p:sp>
      <p:grpSp>
        <p:nvGrpSpPr>
          <p:cNvPr id="2" name="Group 11"/>
          <p:cNvGrpSpPr/>
          <p:nvPr/>
        </p:nvGrpSpPr>
        <p:grpSpPr>
          <a:xfrm>
            <a:off x="1835696" y="2180914"/>
            <a:ext cx="5040560" cy="4200414"/>
            <a:chOff x="179512" y="958877"/>
            <a:chExt cx="6124387" cy="5446402"/>
          </a:xfrm>
        </p:grpSpPr>
        <p:sp>
          <p:nvSpPr>
            <p:cNvPr id="48" name="textruta 47"/>
            <p:cNvSpPr txBox="1"/>
            <p:nvPr/>
          </p:nvSpPr>
          <p:spPr>
            <a:xfrm>
              <a:off x="179512" y="1772816"/>
              <a:ext cx="2664296" cy="400110"/>
            </a:xfrm>
            <a:prstGeom prst="rect">
              <a:avLst/>
            </a:prstGeom>
            <a:noFill/>
          </p:spPr>
          <p:txBody>
            <a:bodyPr wrap="square" rtlCol="0">
              <a:spAutoFit/>
            </a:bodyPr>
            <a:lstStyle/>
            <a:p>
              <a:pPr algn="r"/>
              <a:r>
                <a:rPr lang="sv-SE" sz="2000" dirty="0"/>
                <a:t>Process</a:t>
              </a:r>
              <a:endParaRPr lang="sv-SE" sz="2000" b="1" dirty="0"/>
            </a:p>
          </p:txBody>
        </p:sp>
        <p:sp>
          <p:nvSpPr>
            <p:cNvPr id="49" name="textruta 48"/>
            <p:cNvSpPr txBox="1"/>
            <p:nvPr/>
          </p:nvSpPr>
          <p:spPr>
            <a:xfrm>
              <a:off x="179512" y="2924944"/>
              <a:ext cx="2664296" cy="400110"/>
            </a:xfrm>
            <a:prstGeom prst="rect">
              <a:avLst/>
            </a:prstGeom>
            <a:noFill/>
          </p:spPr>
          <p:txBody>
            <a:bodyPr wrap="square" rtlCol="0">
              <a:spAutoFit/>
            </a:bodyPr>
            <a:lstStyle/>
            <a:p>
              <a:pPr algn="r"/>
              <a:r>
                <a:rPr lang="sv-SE" sz="2000" dirty="0"/>
                <a:t>Organisation</a:t>
              </a:r>
              <a:endParaRPr lang="sv-SE" sz="2000" b="1" dirty="0"/>
            </a:p>
          </p:txBody>
        </p:sp>
        <p:sp>
          <p:nvSpPr>
            <p:cNvPr id="50" name="textruta 49"/>
            <p:cNvSpPr txBox="1"/>
            <p:nvPr/>
          </p:nvSpPr>
          <p:spPr>
            <a:xfrm>
              <a:off x="179512" y="4077072"/>
              <a:ext cx="2664296" cy="400110"/>
            </a:xfrm>
            <a:prstGeom prst="rect">
              <a:avLst/>
            </a:prstGeom>
            <a:noFill/>
          </p:spPr>
          <p:txBody>
            <a:bodyPr wrap="square" rtlCol="0">
              <a:spAutoFit/>
            </a:bodyPr>
            <a:lstStyle/>
            <a:p>
              <a:pPr algn="r"/>
              <a:r>
                <a:rPr lang="sv-SE" sz="2000" dirty="0"/>
                <a:t>Technology</a:t>
              </a:r>
              <a:endParaRPr lang="sv-SE" sz="2000" b="1" dirty="0"/>
            </a:p>
          </p:txBody>
        </p:sp>
        <p:sp>
          <p:nvSpPr>
            <p:cNvPr id="51" name="textruta 50"/>
            <p:cNvSpPr txBox="1"/>
            <p:nvPr/>
          </p:nvSpPr>
          <p:spPr>
            <a:xfrm>
              <a:off x="179512" y="5229200"/>
              <a:ext cx="2664296" cy="400110"/>
            </a:xfrm>
            <a:prstGeom prst="rect">
              <a:avLst/>
            </a:prstGeom>
            <a:noFill/>
          </p:spPr>
          <p:txBody>
            <a:bodyPr wrap="square" rtlCol="0">
              <a:spAutoFit/>
            </a:bodyPr>
            <a:lstStyle/>
            <a:p>
              <a:pPr algn="r"/>
              <a:r>
                <a:rPr lang="sv-SE" sz="2000" dirty="0"/>
                <a:t>Information</a:t>
              </a:r>
              <a:endParaRPr lang="sv-SE" sz="2000" b="1" dirty="0"/>
            </a:p>
          </p:txBody>
        </p:sp>
        <p:pic>
          <p:nvPicPr>
            <p:cNvPr id="4" name="Bildobjekt 3" descr="POTI_Information.png"/>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a:off x="3002831" y="4437112"/>
              <a:ext cx="3219451" cy="1968167"/>
            </a:xfrm>
            <a:prstGeom prst="rect">
              <a:avLst/>
            </a:prstGeom>
          </p:spPr>
        </p:pic>
        <p:pic>
          <p:nvPicPr>
            <p:cNvPr id="5" name="Bildobjekt 4" descr="POTI_Technical.png"/>
            <p:cNvPicPr>
              <a:picLocks noChangeAspect="1"/>
            </p:cNvPicPr>
            <p:nvPr/>
          </p:nvPicPr>
          <p:blipFill>
            <a:blip r:embed="rId4" cstate="print">
              <a:extLst>
                <a:ext uri="{28A0092B-C50C-407E-A947-70E740481C1C}">
                  <a14:useLocalDpi xmlns="" xmlns:a14="http://schemas.microsoft.com/office/drawing/2010/main"/>
                </a:ext>
              </a:extLst>
            </a:blip>
            <a:stretch>
              <a:fillRect/>
            </a:stretch>
          </p:blipFill>
          <p:spPr>
            <a:xfrm>
              <a:off x="3002831" y="3277700"/>
              <a:ext cx="3219451" cy="1968167"/>
            </a:xfrm>
            <a:prstGeom prst="rect">
              <a:avLst/>
            </a:prstGeom>
          </p:spPr>
        </p:pic>
        <p:pic>
          <p:nvPicPr>
            <p:cNvPr id="8" name="Bildobjekt 7" descr="POTI_organisation.png"/>
            <p:cNvPicPr>
              <a:picLocks noChangeAspect="1"/>
            </p:cNvPicPr>
            <p:nvPr/>
          </p:nvPicPr>
          <p:blipFill>
            <a:blip r:embed="rId5" cstate="print">
              <a:extLst>
                <a:ext uri="{28A0092B-C50C-407E-A947-70E740481C1C}">
                  <a14:useLocalDpi xmlns="" xmlns:a14="http://schemas.microsoft.com/office/drawing/2010/main"/>
                </a:ext>
              </a:extLst>
            </a:blip>
            <a:stretch>
              <a:fillRect/>
            </a:stretch>
          </p:blipFill>
          <p:spPr>
            <a:xfrm>
              <a:off x="3002831" y="2118288"/>
              <a:ext cx="3219451" cy="1968167"/>
            </a:xfrm>
            <a:prstGeom prst="rect">
              <a:avLst/>
            </a:prstGeom>
          </p:spPr>
        </p:pic>
        <p:pic>
          <p:nvPicPr>
            <p:cNvPr id="10" name="Bildobjekt 9"/>
            <p:cNvPicPr>
              <a:picLocks noChangeAspect="1"/>
            </p:cNvPicPr>
            <p:nvPr/>
          </p:nvPicPr>
          <p:blipFill>
            <a:blip r:embed="rId6" cstate="print">
              <a:extLst>
                <a:ext uri="{28A0092B-C50C-407E-A947-70E740481C1C}">
                  <a14:useLocalDpi xmlns="" xmlns:a14="http://schemas.microsoft.com/office/drawing/2010/main"/>
                </a:ext>
              </a:extLst>
            </a:blip>
            <a:stretch>
              <a:fillRect/>
            </a:stretch>
          </p:blipFill>
          <p:spPr>
            <a:xfrm>
              <a:off x="3077930" y="958877"/>
              <a:ext cx="3225969" cy="1968166"/>
            </a:xfrm>
            <a:prstGeom prst="rect">
              <a:avLst/>
            </a:prstGeom>
          </p:spPr>
        </p:pic>
      </p:grpSp>
      <p:sp>
        <p:nvSpPr>
          <p:cNvPr id="13" name="TextBox 12"/>
          <p:cNvSpPr txBox="1"/>
          <p:nvPr/>
        </p:nvSpPr>
        <p:spPr>
          <a:xfrm>
            <a:off x="395536" y="1196752"/>
            <a:ext cx="7632848" cy="923330"/>
          </a:xfrm>
          <a:prstGeom prst="rect">
            <a:avLst/>
          </a:prstGeom>
          <a:noFill/>
        </p:spPr>
        <p:txBody>
          <a:bodyPr wrap="square" rtlCol="0">
            <a:spAutoFit/>
          </a:bodyPr>
          <a:lstStyle/>
          <a:p>
            <a:r>
              <a:rPr lang="sv-SE" dirty="0" smtClean="0"/>
              <a:t>To understand how the changes will impact IKEA, assessments has and will countinously be made on the POTI dimensions; Process, Organisation, Technology and Information. </a:t>
            </a:r>
          </a:p>
        </p:txBody>
      </p:sp>
      <p:sp>
        <p:nvSpPr>
          <p:cNvPr id="15" name="Text Placeholder 14"/>
          <p:cNvSpPr>
            <a:spLocks noGrp="1"/>
          </p:cNvSpPr>
          <p:nvPr>
            <p:ph type="body" sz="quarter" idx="10"/>
          </p:nvPr>
        </p:nvSpPr>
        <p:spPr/>
        <p:txBody>
          <a:bodyPr/>
          <a:lstStyle/>
          <a:p>
            <a:r>
              <a:rPr lang="sv-SE" sz="1800" b="1" dirty="0" smtClean="0"/>
              <a:t>Impact on four dimensions – the POTI model</a:t>
            </a:r>
          </a:p>
        </p:txBody>
      </p:sp>
    </p:spTree>
    <p:extLst>
      <p:ext uri="{BB962C8B-B14F-4D97-AF65-F5344CB8AC3E}">
        <p14:creationId xmlns="" xmlns:p14="http://schemas.microsoft.com/office/powerpoint/2010/main" val="1795082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590872" y="908720"/>
            <a:ext cx="8085584" cy="720080"/>
          </a:xfrm>
          <a:prstGeom prst="rect">
            <a:avLst/>
          </a:prstGeom>
        </p:spPr>
        <p:txBody>
          <a:bodyPr/>
          <a:lstStyle/>
          <a:p>
            <a:pPr fontAlgn="base">
              <a:spcBef>
                <a:spcPct val="0"/>
              </a:spcBef>
              <a:spcAft>
                <a:spcPct val="0"/>
              </a:spcAft>
              <a:tabLst>
                <a:tab pos="180975" algn="l"/>
                <a:tab pos="2657475" algn="l"/>
              </a:tabLst>
            </a:pPr>
            <a:r>
              <a:rPr lang="en-GB" sz="1400" dirty="0" smtClean="0">
                <a:solidFill>
                  <a:srgbClr val="000000"/>
                </a:solidFill>
                <a:ea typeface="Times New Roman" pitchFamily="18" charset="0"/>
                <a:cs typeface="Times New Roman" pitchFamily="18" charset="0"/>
              </a:rPr>
              <a:t>MHS functionality has been mapped towards the processes defined by IWOW to understand the overall impact on business. In this view the main process impacted by each functional area of MHS is shown. In coming slide a more detailed mapping is done</a:t>
            </a:r>
            <a:endParaRPr lang="en-GB" dirty="0" smtClean="0">
              <a:latin typeface="+mj-lt"/>
            </a:endParaRPr>
          </a:p>
        </p:txBody>
      </p:sp>
      <p:sp>
        <p:nvSpPr>
          <p:cNvPr id="20"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Process impact</a:t>
            </a:r>
          </a:p>
        </p:txBody>
      </p:sp>
      <p:grpSp>
        <p:nvGrpSpPr>
          <p:cNvPr id="27" name="Group 26"/>
          <p:cNvGrpSpPr/>
          <p:nvPr/>
        </p:nvGrpSpPr>
        <p:grpSpPr>
          <a:xfrm>
            <a:off x="683569" y="1916832"/>
            <a:ext cx="7704855" cy="4176464"/>
            <a:chOff x="683569" y="1916832"/>
            <a:chExt cx="7704855" cy="4176464"/>
          </a:xfrm>
        </p:grpSpPr>
        <p:grpSp>
          <p:nvGrpSpPr>
            <p:cNvPr id="25" name="Group 24"/>
            <p:cNvGrpSpPr/>
            <p:nvPr/>
          </p:nvGrpSpPr>
          <p:grpSpPr>
            <a:xfrm>
              <a:off x="683569" y="1916832"/>
              <a:ext cx="7704855" cy="4176464"/>
              <a:chOff x="395536" y="1714172"/>
              <a:chExt cx="8068292" cy="4523140"/>
            </a:xfrm>
          </p:grpSpPr>
          <p:pic>
            <p:nvPicPr>
              <p:cNvPr id="7" name="Picture 6" descr="Snap 2014-09-02 at 15.38.15.png"/>
              <p:cNvPicPr>
                <a:picLocks noChangeAspect="1"/>
              </p:cNvPicPr>
              <p:nvPr/>
            </p:nvPicPr>
            <p:blipFill>
              <a:blip r:embed="rId2" cstate="print"/>
              <a:stretch>
                <a:fillRect/>
              </a:stretch>
            </p:blipFill>
            <p:spPr>
              <a:xfrm>
                <a:off x="827585" y="1714172"/>
                <a:ext cx="6624736" cy="4294150"/>
              </a:xfrm>
              <a:prstGeom prst="rect">
                <a:avLst/>
              </a:prstGeom>
            </p:spPr>
          </p:pic>
          <p:sp>
            <p:nvSpPr>
              <p:cNvPr id="9" name="Rectangular Callout 8"/>
              <p:cNvSpPr/>
              <p:nvPr/>
            </p:nvSpPr>
            <p:spPr>
              <a:xfrm>
                <a:off x="2483768" y="3068960"/>
                <a:ext cx="1656184" cy="288032"/>
              </a:xfrm>
              <a:prstGeom prst="wedgeRectCallout">
                <a:avLst>
                  <a:gd name="adj1" fmla="val 36617"/>
                  <a:gd name="adj2" fmla="val 148603"/>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 Forecast &amp; safety stock</a:t>
                </a:r>
                <a:endParaRPr lang="en-GB" sz="900" dirty="0" smtClean="0">
                  <a:solidFill>
                    <a:schemeClr val="tx1"/>
                  </a:solidFill>
                </a:endParaRPr>
              </a:p>
            </p:txBody>
          </p:sp>
          <p:sp>
            <p:nvSpPr>
              <p:cNvPr id="10" name="Rectangular Callout 9"/>
              <p:cNvSpPr/>
              <p:nvPr/>
            </p:nvSpPr>
            <p:spPr>
              <a:xfrm>
                <a:off x="4716016" y="4833579"/>
                <a:ext cx="2088232" cy="395621"/>
              </a:xfrm>
              <a:prstGeom prst="wedgeRectCallout">
                <a:avLst>
                  <a:gd name="adj1" fmla="val 27599"/>
                  <a:gd name="adj2" fmla="val 95092"/>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Tax information &amp; calculation</a:t>
                </a:r>
              </a:p>
              <a:p>
                <a:pPr>
                  <a:buFont typeface="Arial" pitchFamily="34" charset="0"/>
                  <a:buChar char="•"/>
                </a:pPr>
                <a:r>
                  <a:rPr lang="sv-SE" sz="900" dirty="0" smtClean="0">
                    <a:solidFill>
                      <a:schemeClr val="tx1"/>
                    </a:solidFill>
                  </a:rPr>
                  <a:t> Financial management</a:t>
                </a:r>
              </a:p>
            </p:txBody>
          </p:sp>
          <p:sp>
            <p:nvSpPr>
              <p:cNvPr id="11" name="Rectangular Callout 10"/>
              <p:cNvSpPr/>
              <p:nvPr/>
            </p:nvSpPr>
            <p:spPr>
              <a:xfrm>
                <a:off x="6660231" y="3933056"/>
                <a:ext cx="1803597" cy="432048"/>
              </a:xfrm>
              <a:prstGeom prst="wedgeRectCallout">
                <a:avLst>
                  <a:gd name="adj1" fmla="val -74648"/>
                  <a:gd name="adj2" fmla="val -20713"/>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 Cash &amp; Credit Management</a:t>
                </a:r>
              </a:p>
              <a:p>
                <a:pPr>
                  <a:buFont typeface="Arial" pitchFamily="34" charset="0"/>
                  <a:buChar char="•"/>
                </a:pPr>
                <a:r>
                  <a:rPr lang="sv-SE" sz="900" dirty="0" smtClean="0">
                    <a:solidFill>
                      <a:schemeClr val="tx1"/>
                    </a:solidFill>
                  </a:rPr>
                  <a:t> Return management</a:t>
                </a:r>
              </a:p>
            </p:txBody>
          </p:sp>
          <p:sp>
            <p:nvSpPr>
              <p:cNvPr id="12" name="Rectangular Callout 11"/>
              <p:cNvSpPr/>
              <p:nvPr/>
            </p:nvSpPr>
            <p:spPr>
              <a:xfrm>
                <a:off x="1691680" y="5877272"/>
                <a:ext cx="2016224" cy="360040"/>
              </a:xfrm>
              <a:prstGeom prst="wedgeRectCallout">
                <a:avLst>
                  <a:gd name="adj1" fmla="val 68923"/>
                  <a:gd name="adj2" fmla="val -120557"/>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 Integrations</a:t>
                </a:r>
              </a:p>
              <a:p>
                <a:pPr>
                  <a:buFont typeface="Arial" pitchFamily="34" charset="0"/>
                  <a:buChar char="•"/>
                </a:pPr>
                <a:r>
                  <a:rPr lang="sv-SE" sz="900" dirty="0" smtClean="0">
                    <a:solidFill>
                      <a:schemeClr val="tx1"/>
                    </a:solidFill>
                  </a:rPr>
                  <a:t> Infrastructure</a:t>
                </a:r>
              </a:p>
            </p:txBody>
          </p:sp>
          <p:sp>
            <p:nvSpPr>
              <p:cNvPr id="13" name="Rectangular Callout 12"/>
              <p:cNvSpPr/>
              <p:nvPr/>
            </p:nvSpPr>
            <p:spPr>
              <a:xfrm>
                <a:off x="5076056" y="2704914"/>
                <a:ext cx="2859940" cy="490976"/>
              </a:xfrm>
              <a:prstGeom prst="wedgeRectCallout">
                <a:avLst>
                  <a:gd name="adj1" fmla="val -43395"/>
                  <a:gd name="adj2" fmla="val 134445"/>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 Store Goods Flow</a:t>
                </a:r>
              </a:p>
              <a:p>
                <a:pPr>
                  <a:buFont typeface="Arial" pitchFamily="34" charset="0"/>
                  <a:buChar char="•"/>
                </a:pPr>
                <a:r>
                  <a:rPr lang="sv-SE" sz="900" dirty="0" smtClean="0">
                    <a:solidFill>
                      <a:schemeClr val="tx1"/>
                    </a:solidFill>
                  </a:rPr>
                  <a:t> Sales Order Management &amp; Reservations</a:t>
                </a:r>
              </a:p>
              <a:p>
                <a:pPr>
                  <a:buFont typeface="Arial" pitchFamily="34" charset="0"/>
                  <a:buChar char="•"/>
                </a:pPr>
                <a:r>
                  <a:rPr lang="sv-SE" sz="900" dirty="0" smtClean="0">
                    <a:solidFill>
                      <a:schemeClr val="tx1"/>
                    </a:solidFill>
                  </a:rPr>
                  <a:t> Selling</a:t>
                </a:r>
              </a:p>
            </p:txBody>
          </p:sp>
          <p:sp>
            <p:nvSpPr>
              <p:cNvPr id="14" name="Rectangular Callout 13"/>
              <p:cNvSpPr/>
              <p:nvPr/>
            </p:nvSpPr>
            <p:spPr>
              <a:xfrm>
                <a:off x="395536" y="4581128"/>
                <a:ext cx="2016224" cy="360040"/>
              </a:xfrm>
              <a:prstGeom prst="wedgeRectCallout">
                <a:avLst>
                  <a:gd name="adj1" fmla="val 73669"/>
                  <a:gd name="adj2" fmla="val 32902"/>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 Sales Location Management</a:t>
                </a:r>
              </a:p>
              <a:p>
                <a:pPr>
                  <a:buFont typeface="Arial" pitchFamily="34" charset="0"/>
                  <a:buChar char="•"/>
                </a:pPr>
                <a:r>
                  <a:rPr lang="sv-SE" sz="900" dirty="0" smtClean="0">
                    <a:solidFill>
                      <a:schemeClr val="tx1"/>
                    </a:solidFill>
                  </a:rPr>
                  <a:t> Range and Pricing</a:t>
                </a:r>
              </a:p>
            </p:txBody>
          </p:sp>
          <p:sp>
            <p:nvSpPr>
              <p:cNvPr id="18" name="Oval 17"/>
              <p:cNvSpPr/>
              <p:nvPr/>
            </p:nvSpPr>
            <p:spPr>
              <a:xfrm>
                <a:off x="4139952" y="350100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9" name="Oval 18"/>
              <p:cNvSpPr/>
              <p:nvPr/>
            </p:nvSpPr>
            <p:spPr>
              <a:xfrm>
                <a:off x="5220072" y="3717032"/>
                <a:ext cx="251760"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1" name="Oval 20"/>
              <p:cNvSpPr/>
              <p:nvPr/>
            </p:nvSpPr>
            <p:spPr>
              <a:xfrm>
                <a:off x="6228184" y="4149080"/>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2" name="Oval 21"/>
              <p:cNvSpPr/>
              <p:nvPr/>
            </p:nvSpPr>
            <p:spPr>
              <a:xfrm>
                <a:off x="3131840" y="494116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3" name="Oval 22"/>
              <p:cNvSpPr/>
              <p:nvPr/>
            </p:nvSpPr>
            <p:spPr>
              <a:xfrm>
                <a:off x="4211960" y="5661248"/>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4" name="Oval 23"/>
              <p:cNvSpPr/>
              <p:nvPr/>
            </p:nvSpPr>
            <p:spPr>
              <a:xfrm>
                <a:off x="6516216" y="5661248"/>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Rectangular Callout 27"/>
              <p:cNvSpPr/>
              <p:nvPr/>
            </p:nvSpPr>
            <p:spPr>
              <a:xfrm>
                <a:off x="5673858" y="2026113"/>
                <a:ext cx="1206474" cy="311941"/>
              </a:xfrm>
              <a:prstGeom prst="wedgeRectCallout">
                <a:avLst>
                  <a:gd name="adj1" fmla="val -93550"/>
                  <a:gd name="adj2" fmla="val 32544"/>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buFont typeface="Arial" pitchFamily="34" charset="0"/>
                  <a:buChar char="•"/>
                </a:pPr>
                <a:r>
                  <a:rPr lang="sv-SE" sz="900" dirty="0" smtClean="0">
                    <a:solidFill>
                      <a:schemeClr val="tx1"/>
                    </a:solidFill>
                  </a:rPr>
                  <a:t>Reporting</a:t>
                </a:r>
                <a:endParaRPr lang="en-GB" sz="900" dirty="0" smtClean="0">
                  <a:solidFill>
                    <a:schemeClr val="tx1"/>
                  </a:solidFill>
                </a:endParaRPr>
              </a:p>
            </p:txBody>
          </p:sp>
        </p:grpSp>
        <p:sp>
          <p:nvSpPr>
            <p:cNvPr id="26" name="Oval 25"/>
            <p:cNvSpPr/>
            <p:nvPr/>
          </p:nvSpPr>
          <p:spPr>
            <a:xfrm>
              <a:off x="5148064" y="2564904"/>
              <a:ext cx="240526" cy="224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864" y="2718048"/>
            <a:ext cx="8229600" cy="1143000"/>
          </a:xfrm>
        </p:spPr>
        <p:txBody>
          <a:bodyPr/>
          <a:lstStyle/>
          <a:p>
            <a:r>
              <a:rPr lang="en-US" sz="6600" b="1" dirty="0" smtClean="0">
                <a:solidFill>
                  <a:schemeClr val="bg1"/>
                </a:solidFill>
              </a:rPr>
              <a:t>BACKGROUND</a:t>
            </a:r>
            <a:endParaRPr lang="en-US" sz="6600" dirty="0">
              <a:solidFill>
                <a:schemeClr val="bg1"/>
              </a:solidFill>
            </a:endParaRPr>
          </a:p>
        </p:txBody>
      </p:sp>
      <p:sp>
        <p:nvSpPr>
          <p:cNvPr id="3" name="Rectangle 2"/>
          <p:cNvSpPr/>
          <p:nvPr/>
        </p:nvSpPr>
        <p:spPr>
          <a:xfrm>
            <a:off x="504056" y="4361036"/>
            <a:ext cx="4572000" cy="411908"/>
          </a:xfrm>
          <a:prstGeom prst="rect">
            <a:avLst/>
          </a:prstGeom>
        </p:spPr>
        <p:txBody>
          <a:bodyPr wrap="square">
            <a:spAutoFit/>
          </a:bodyPr>
          <a:lstStyle/>
          <a:p>
            <a:pPr>
              <a:lnSpc>
                <a:spcPct val="150000"/>
              </a:lnSpc>
            </a:pPr>
            <a:r>
              <a:rPr lang="en-US" sz="1600" dirty="0" smtClean="0">
                <a:solidFill>
                  <a:schemeClr val="bg1"/>
                </a:solidFill>
              </a:rPr>
              <a:t>Background of MHS and MHS TP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107504" y="2021535"/>
            <a:ext cx="8950975" cy="3495675"/>
          </a:xfrm>
          <a:prstGeom prst="rect">
            <a:avLst/>
          </a:prstGeom>
          <a:noFill/>
          <a:ln w="9525">
            <a:noFill/>
            <a:miter lim="800000"/>
            <a:headEnd/>
            <a:tailEnd/>
          </a:ln>
        </p:spPr>
      </p:pic>
      <p:sp>
        <p:nvSpPr>
          <p:cNvPr id="21" name="TextBox 20"/>
          <p:cNvSpPr txBox="1"/>
          <p:nvPr/>
        </p:nvSpPr>
        <p:spPr>
          <a:xfrm>
            <a:off x="683600" y="3079577"/>
            <a:ext cx="432016" cy="76944"/>
          </a:xfrm>
          <a:prstGeom prst="rect">
            <a:avLst/>
          </a:prstGeom>
          <a:solidFill>
            <a:srgbClr val="CC3300"/>
          </a:solidFill>
          <a:ln w="3175">
            <a:noFill/>
          </a:ln>
        </p:spPr>
        <p:txBody>
          <a:bodyPr wrap="square" lIns="0" tIns="0" rIns="0" bIns="0" rtlCol="0" anchor="ctr">
            <a:spAutoFit/>
          </a:bodyPr>
          <a:lstStyle/>
          <a:p>
            <a:pPr algn="ctr"/>
            <a:r>
              <a:rPr lang="sv-SE" sz="500" dirty="0" smtClean="0">
                <a:solidFill>
                  <a:schemeClr val="bg1"/>
                </a:solidFill>
                <a:latin typeface="Verdana" pitchFamily="34" charset="0"/>
                <a:ea typeface="Verdana" pitchFamily="34" charset="0"/>
                <a:cs typeface="Verdana" pitchFamily="34" charset="0"/>
              </a:rPr>
              <a:t>SLM</a:t>
            </a:r>
            <a:endParaRPr lang="en-US" sz="500" dirty="0">
              <a:solidFill>
                <a:schemeClr val="bg1"/>
              </a:solidFill>
              <a:latin typeface="Verdana" pitchFamily="34" charset="0"/>
              <a:ea typeface="Verdana" pitchFamily="34" charset="0"/>
              <a:cs typeface="Verdana" pitchFamily="34" charset="0"/>
            </a:endParaRPr>
          </a:p>
        </p:txBody>
      </p:sp>
      <p:pic>
        <p:nvPicPr>
          <p:cNvPr id="48" name="Picture 2"/>
          <p:cNvPicPr>
            <a:picLocks noChangeAspect="1" noChangeArrowheads="1"/>
          </p:cNvPicPr>
          <p:nvPr/>
        </p:nvPicPr>
        <p:blipFill>
          <a:blip r:embed="rId3" cstate="print"/>
          <a:srcRect b="24246"/>
          <a:stretch>
            <a:fillRect/>
          </a:stretch>
        </p:blipFill>
        <p:spPr bwMode="auto">
          <a:xfrm>
            <a:off x="6416675" y="5621935"/>
            <a:ext cx="1781175" cy="327345"/>
          </a:xfrm>
          <a:prstGeom prst="rect">
            <a:avLst/>
          </a:prstGeom>
          <a:noFill/>
          <a:ln w="9525">
            <a:noFill/>
            <a:miter lim="800000"/>
            <a:headEnd/>
            <a:tailEnd/>
          </a:ln>
        </p:spPr>
      </p:pic>
      <p:cxnSp>
        <p:nvCxnSpPr>
          <p:cNvPr id="49" name="Straight Connector 48"/>
          <p:cNvCxnSpPr/>
          <p:nvPr/>
        </p:nvCxnSpPr>
        <p:spPr>
          <a:xfrm flipH="1">
            <a:off x="5930900" y="5485435"/>
            <a:ext cx="6350" cy="2984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8" idx="1"/>
          </p:cNvCxnSpPr>
          <p:nvPr/>
        </p:nvCxnSpPr>
        <p:spPr>
          <a:xfrm>
            <a:off x="5940152" y="5765951"/>
            <a:ext cx="476523" cy="196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444208" y="3564480"/>
            <a:ext cx="360008" cy="76944"/>
          </a:xfrm>
          <a:prstGeom prst="rect">
            <a:avLst/>
          </a:prstGeom>
          <a:solidFill>
            <a:srgbClr val="CC3300"/>
          </a:solidFill>
          <a:ln w="3175">
            <a:noFill/>
          </a:ln>
        </p:spPr>
        <p:txBody>
          <a:bodyPr wrap="square" lIns="0" tIns="0" rIns="0" bIns="0" rtlCol="0" anchor="ctr">
            <a:spAutoFit/>
          </a:bodyPr>
          <a:lstStyle/>
          <a:p>
            <a:pPr algn="ctr"/>
            <a:r>
              <a:rPr lang="sv-SE" sz="500" dirty="0" smtClean="0">
                <a:solidFill>
                  <a:schemeClr val="bg1"/>
                </a:solidFill>
                <a:latin typeface="Verdana" pitchFamily="34" charset="0"/>
                <a:ea typeface="Verdana" pitchFamily="34" charset="0"/>
                <a:cs typeface="Verdana" pitchFamily="34" charset="0"/>
              </a:rPr>
              <a:t>Selling</a:t>
            </a:r>
            <a:endParaRPr lang="en-US" sz="500" dirty="0">
              <a:solidFill>
                <a:schemeClr val="bg1"/>
              </a:solidFill>
              <a:latin typeface="Verdana" pitchFamily="34" charset="0"/>
              <a:ea typeface="Verdana" pitchFamily="34" charset="0"/>
              <a:cs typeface="Verdana" pitchFamily="34" charset="0"/>
            </a:endParaRPr>
          </a:p>
        </p:txBody>
      </p:sp>
      <p:sp>
        <p:nvSpPr>
          <p:cNvPr id="85" name="TextBox 84"/>
          <p:cNvSpPr txBox="1"/>
          <p:nvPr/>
        </p:nvSpPr>
        <p:spPr>
          <a:xfrm>
            <a:off x="1406648" y="4936359"/>
            <a:ext cx="720080" cy="76944"/>
          </a:xfrm>
          <a:prstGeom prst="rect">
            <a:avLst/>
          </a:prstGeom>
          <a:solidFill>
            <a:srgbClr val="CC3300"/>
          </a:solidFill>
          <a:ln w="3175">
            <a:noFill/>
          </a:ln>
        </p:spPr>
        <p:txBody>
          <a:bodyPr wrap="square" lIns="0" tIns="0" rIns="0" bIns="0" rtlCol="0" anchor="ctr">
            <a:spAutoFit/>
          </a:bodyPr>
          <a:lstStyle/>
          <a:p>
            <a:pPr algn="ctr"/>
            <a:r>
              <a:rPr lang="en-US" sz="500" dirty="0" smtClean="0">
                <a:solidFill>
                  <a:schemeClr val="bg1"/>
                </a:solidFill>
                <a:latin typeface="Verdana" pitchFamily="34" charset="0"/>
                <a:ea typeface="Verdana" pitchFamily="34" charset="0"/>
                <a:cs typeface="Verdana" pitchFamily="34" charset="0"/>
              </a:rPr>
              <a:t>Range and Integration</a:t>
            </a:r>
            <a:endParaRPr lang="en-US" sz="500" dirty="0">
              <a:solidFill>
                <a:schemeClr val="bg1"/>
              </a:solidFill>
              <a:latin typeface="Verdana" pitchFamily="34" charset="0"/>
              <a:ea typeface="Verdana" pitchFamily="34" charset="0"/>
              <a:cs typeface="Verdana" pitchFamily="34" charset="0"/>
            </a:endParaRPr>
          </a:p>
        </p:txBody>
      </p:sp>
      <p:sp>
        <p:nvSpPr>
          <p:cNvPr id="86" name="TextBox 85"/>
          <p:cNvSpPr txBox="1"/>
          <p:nvPr/>
        </p:nvSpPr>
        <p:spPr>
          <a:xfrm>
            <a:off x="2699792" y="4772128"/>
            <a:ext cx="1080120" cy="76944"/>
          </a:xfrm>
          <a:prstGeom prst="rect">
            <a:avLst/>
          </a:prstGeom>
          <a:solidFill>
            <a:srgbClr val="CC3300"/>
          </a:solidFill>
          <a:ln w="3175">
            <a:noFill/>
          </a:ln>
        </p:spPr>
        <p:txBody>
          <a:bodyPr wrap="square" lIns="0" tIns="0" rIns="0" bIns="0" rtlCol="0" anchor="ctr">
            <a:spAutoFit/>
          </a:bodyPr>
          <a:lstStyle/>
          <a:p>
            <a:pPr algn="ctr"/>
            <a:r>
              <a:rPr lang="sv-SE" sz="500" dirty="0" smtClean="0">
                <a:solidFill>
                  <a:schemeClr val="bg1"/>
                </a:solidFill>
                <a:latin typeface="Verdana" pitchFamily="34" charset="0"/>
                <a:ea typeface="Verdana" pitchFamily="34" charset="0"/>
                <a:cs typeface="Verdana" pitchFamily="34" charset="0"/>
              </a:rPr>
              <a:t>Cash &amp; Credit Management</a:t>
            </a:r>
            <a:endParaRPr lang="en-US" sz="500" dirty="0">
              <a:solidFill>
                <a:schemeClr val="bg1"/>
              </a:solidFill>
              <a:latin typeface="Verdana" pitchFamily="34" charset="0"/>
              <a:ea typeface="Verdana" pitchFamily="34" charset="0"/>
              <a:cs typeface="Verdana" pitchFamily="34" charset="0"/>
            </a:endParaRPr>
          </a:p>
        </p:txBody>
      </p:sp>
      <p:sp>
        <p:nvSpPr>
          <p:cNvPr id="87" name="TextBox 86"/>
          <p:cNvSpPr txBox="1"/>
          <p:nvPr/>
        </p:nvSpPr>
        <p:spPr>
          <a:xfrm>
            <a:off x="1691680" y="3389687"/>
            <a:ext cx="432016" cy="76944"/>
          </a:xfrm>
          <a:prstGeom prst="rect">
            <a:avLst/>
          </a:prstGeom>
          <a:solidFill>
            <a:srgbClr val="CC3300"/>
          </a:solidFill>
          <a:ln w="3175">
            <a:noFill/>
          </a:ln>
        </p:spPr>
        <p:txBody>
          <a:bodyPr wrap="square" lIns="0" tIns="0" rIns="0" bIns="0" rtlCol="0" anchor="ctr">
            <a:spAutoFit/>
          </a:bodyPr>
          <a:lstStyle/>
          <a:p>
            <a:pPr algn="ctr"/>
            <a:r>
              <a:rPr lang="sv-SE" sz="500" dirty="0" smtClean="0">
                <a:solidFill>
                  <a:schemeClr val="bg1"/>
                </a:solidFill>
                <a:latin typeface="Verdana" pitchFamily="34" charset="0"/>
                <a:ea typeface="Verdana" pitchFamily="34" charset="0"/>
                <a:cs typeface="Verdana" pitchFamily="34" charset="0"/>
              </a:rPr>
              <a:t>Selling</a:t>
            </a:r>
            <a:endParaRPr lang="en-US" sz="500" dirty="0">
              <a:solidFill>
                <a:schemeClr val="bg1"/>
              </a:solidFill>
              <a:latin typeface="Verdana" pitchFamily="34" charset="0"/>
              <a:ea typeface="Verdana" pitchFamily="34" charset="0"/>
              <a:cs typeface="Verdana" pitchFamily="34" charset="0"/>
            </a:endParaRPr>
          </a:p>
        </p:txBody>
      </p:sp>
      <p:sp>
        <p:nvSpPr>
          <p:cNvPr id="88" name="TextBox 87"/>
          <p:cNvSpPr txBox="1"/>
          <p:nvPr/>
        </p:nvSpPr>
        <p:spPr>
          <a:xfrm>
            <a:off x="6012160" y="4395331"/>
            <a:ext cx="792088" cy="76944"/>
          </a:xfrm>
          <a:prstGeom prst="rect">
            <a:avLst/>
          </a:prstGeom>
          <a:solidFill>
            <a:srgbClr val="CC3300"/>
          </a:solidFill>
          <a:ln w="3175">
            <a:noFill/>
          </a:ln>
        </p:spPr>
        <p:txBody>
          <a:bodyPr wrap="square" lIns="0" tIns="0" rIns="0" bIns="0" rtlCol="0" anchor="ctr">
            <a:spAutoFit/>
          </a:bodyPr>
          <a:lstStyle/>
          <a:p>
            <a:pPr algn="ctr"/>
            <a:r>
              <a:rPr lang="sv-SE" sz="500" dirty="0" smtClean="0">
                <a:solidFill>
                  <a:schemeClr val="bg1"/>
                </a:solidFill>
                <a:latin typeface="Verdana" pitchFamily="34" charset="0"/>
                <a:ea typeface="Verdana" pitchFamily="34" charset="0"/>
                <a:cs typeface="Verdana" pitchFamily="34" charset="0"/>
              </a:rPr>
              <a:t>Returns management</a:t>
            </a:r>
            <a:endParaRPr lang="en-US" sz="500" dirty="0">
              <a:solidFill>
                <a:schemeClr val="bg1"/>
              </a:solidFill>
              <a:latin typeface="Verdana" pitchFamily="34" charset="0"/>
              <a:ea typeface="Verdana" pitchFamily="34" charset="0"/>
              <a:cs typeface="Verdana" pitchFamily="34" charset="0"/>
            </a:endParaRPr>
          </a:p>
        </p:txBody>
      </p:sp>
      <p:sp>
        <p:nvSpPr>
          <p:cNvPr id="89" name="TextBox 88"/>
          <p:cNvSpPr txBox="1"/>
          <p:nvPr/>
        </p:nvSpPr>
        <p:spPr>
          <a:xfrm>
            <a:off x="5364088" y="4395331"/>
            <a:ext cx="648072" cy="76944"/>
          </a:xfrm>
          <a:prstGeom prst="rect">
            <a:avLst/>
          </a:prstGeom>
          <a:solidFill>
            <a:srgbClr val="CC3300"/>
          </a:solidFill>
          <a:ln w="3175">
            <a:noFill/>
          </a:ln>
        </p:spPr>
        <p:txBody>
          <a:bodyPr wrap="square" lIns="0" tIns="0" rIns="0" bIns="0" rtlCol="0" anchor="ctr">
            <a:spAutoFit/>
          </a:bodyPr>
          <a:lstStyle/>
          <a:p>
            <a:pPr algn="ctr"/>
            <a:r>
              <a:rPr lang="sv-SE" sz="500" dirty="0" smtClean="0">
                <a:solidFill>
                  <a:schemeClr val="bg1"/>
                </a:solidFill>
                <a:latin typeface="Verdana" pitchFamily="34" charset="0"/>
                <a:ea typeface="Verdana" pitchFamily="34" charset="0"/>
                <a:cs typeface="Verdana" pitchFamily="34" charset="0"/>
              </a:rPr>
              <a:t>SGF - Recovery</a:t>
            </a:r>
            <a:endParaRPr lang="en-US" sz="500" dirty="0">
              <a:solidFill>
                <a:schemeClr val="bg1"/>
              </a:solidFill>
              <a:latin typeface="Verdana" pitchFamily="34" charset="0"/>
              <a:ea typeface="Verdana" pitchFamily="34" charset="0"/>
              <a:cs typeface="Verdana" pitchFamily="34" charset="0"/>
            </a:endParaRPr>
          </a:p>
        </p:txBody>
      </p:sp>
      <p:sp>
        <p:nvSpPr>
          <p:cNvPr id="15"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Convert visitors to customers</a:t>
            </a:r>
          </a:p>
        </p:txBody>
      </p:sp>
      <p:sp>
        <p:nvSpPr>
          <p:cNvPr id="16" name="Content Placeholder 2"/>
          <p:cNvSpPr txBox="1">
            <a:spLocks/>
          </p:cNvSpPr>
          <p:nvPr/>
        </p:nvSpPr>
        <p:spPr>
          <a:xfrm>
            <a:off x="590872" y="908720"/>
            <a:ext cx="8085584" cy="720080"/>
          </a:xfrm>
          <a:prstGeom prst="rect">
            <a:avLst/>
          </a:prstGeom>
        </p:spPr>
        <p:txBody>
          <a:bodyPr/>
          <a:lstStyle/>
          <a:p>
            <a:pPr fontAlgn="base">
              <a:spcBef>
                <a:spcPct val="0"/>
              </a:spcBef>
              <a:spcAft>
                <a:spcPct val="0"/>
              </a:spcAft>
              <a:tabLst>
                <a:tab pos="180975" algn="l"/>
                <a:tab pos="2657475" algn="l"/>
              </a:tabLst>
            </a:pPr>
            <a:r>
              <a:rPr lang="en-US" sz="1400" dirty="0" smtClean="0"/>
              <a:t>The purpose of this process is to enable IKEA and our co-workers to have positive meetings with our visitors and customer, inspiring them to regularly shop at IKEA and make them feel think and say: ‘I want to come back and shop again.’, ‘IKEA has something for me.’ , ‘I trust IKEA.’ And ‘It’s worth it.’</a:t>
            </a:r>
            <a:endParaRPr lang="en-GB" dirty="0" smtClean="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587" t="1809" r="1587" b="1809"/>
          <a:stretch>
            <a:fillRect/>
          </a:stretch>
        </p:blipFill>
        <p:spPr bwMode="auto">
          <a:xfrm>
            <a:off x="2699792" y="2276872"/>
            <a:ext cx="3744416" cy="2304256"/>
          </a:xfrm>
          <a:prstGeom prst="rect">
            <a:avLst/>
          </a:prstGeom>
          <a:noFill/>
          <a:ln w="9525">
            <a:noFill/>
            <a:miter lim="800000"/>
            <a:headEnd/>
            <a:tailEnd/>
          </a:ln>
        </p:spPr>
      </p:pic>
      <p:sp>
        <p:nvSpPr>
          <p:cNvPr id="4" name="Rectangle 3"/>
          <p:cNvSpPr/>
          <p:nvPr/>
        </p:nvSpPr>
        <p:spPr>
          <a:xfrm>
            <a:off x="4499992" y="3933056"/>
            <a:ext cx="1440160"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SLM, Range &amp; Pricing</a:t>
            </a:r>
            <a:endParaRPr lang="en-GB" sz="900" dirty="0"/>
          </a:p>
        </p:txBody>
      </p:sp>
      <p:sp>
        <p:nvSpPr>
          <p:cNvPr id="5" name="Platshållare för text 3"/>
          <p:cNvSpPr>
            <a:spLocks noGrp="1"/>
          </p:cNvSpPr>
          <p:nvPr>
            <p:ph type="body" sz="quarter" idx="4294967295"/>
          </p:nvPr>
        </p:nvSpPr>
        <p:spPr>
          <a:xfrm>
            <a:off x="1403648" y="35660"/>
            <a:ext cx="7740352"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Develop a complete and relevant home furnishing offer</a:t>
            </a:r>
          </a:p>
        </p:txBody>
      </p:sp>
      <p:sp>
        <p:nvSpPr>
          <p:cNvPr id="7" name="Content Placeholder 2"/>
          <p:cNvSpPr txBox="1">
            <a:spLocks/>
          </p:cNvSpPr>
          <p:nvPr/>
        </p:nvSpPr>
        <p:spPr>
          <a:xfrm>
            <a:off x="590872" y="908720"/>
            <a:ext cx="8085584" cy="720080"/>
          </a:xfrm>
          <a:prstGeom prst="rect">
            <a:avLst/>
          </a:prstGeom>
        </p:spPr>
        <p:txBody>
          <a:bodyPr/>
          <a:lstStyle/>
          <a:p>
            <a:r>
              <a:rPr lang="en-US" sz="1400" dirty="0" smtClean="0"/>
              <a:t>The purpose of this process is to maximize the commercial potential of our total offer, in each market and in the entire Home furnishing context </a:t>
            </a:r>
            <a:endParaRPr lang="en-GB"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14600" y="2176463"/>
            <a:ext cx="4114800" cy="2505075"/>
          </a:xfrm>
          <a:prstGeom prst="rect">
            <a:avLst/>
          </a:prstGeom>
          <a:noFill/>
          <a:ln w="9525">
            <a:noFill/>
            <a:miter lim="800000"/>
            <a:headEnd/>
            <a:tailEnd/>
          </a:ln>
        </p:spPr>
      </p:pic>
      <p:sp>
        <p:nvSpPr>
          <p:cNvPr id="4"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Plan sales and supply</a:t>
            </a:r>
          </a:p>
        </p:txBody>
      </p:sp>
      <p:sp>
        <p:nvSpPr>
          <p:cNvPr id="5" name="Content Placeholder 2"/>
          <p:cNvSpPr txBox="1">
            <a:spLocks/>
          </p:cNvSpPr>
          <p:nvPr/>
        </p:nvSpPr>
        <p:spPr>
          <a:xfrm>
            <a:off x="590872" y="908720"/>
            <a:ext cx="8085584" cy="720080"/>
          </a:xfrm>
          <a:prstGeom prst="rect">
            <a:avLst/>
          </a:prstGeom>
        </p:spPr>
        <p:txBody>
          <a:bodyPr/>
          <a:lstStyle/>
          <a:p>
            <a:r>
              <a:rPr lang="en-US" sz="1400" dirty="0" smtClean="0"/>
              <a:t>The purpose of this process is xxx</a:t>
            </a:r>
            <a:endParaRPr lang="en-GB" sz="1400" dirty="0"/>
          </a:p>
        </p:txBody>
      </p:sp>
      <p:sp>
        <p:nvSpPr>
          <p:cNvPr id="6" name="Rectangle 5"/>
          <p:cNvSpPr/>
          <p:nvPr/>
        </p:nvSpPr>
        <p:spPr>
          <a:xfrm>
            <a:off x="4225608" y="4032360"/>
            <a:ext cx="1584176"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Forecast &amp; Safety Stock</a:t>
            </a:r>
            <a:endParaRPr lang="en-GB" sz="900" dirty="0"/>
          </a:p>
        </p:txBody>
      </p:sp>
      <p:sp>
        <p:nvSpPr>
          <p:cNvPr id="7" name="Rectangle 6"/>
          <p:cNvSpPr/>
          <p:nvPr/>
        </p:nvSpPr>
        <p:spPr>
          <a:xfrm>
            <a:off x="4283968" y="3284984"/>
            <a:ext cx="1584176"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Forecast &amp; Safety Stock</a:t>
            </a:r>
            <a:endParaRPr lang="en-GB" sz="9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947863" y="2019300"/>
            <a:ext cx="5248275" cy="2819400"/>
          </a:xfrm>
          <a:prstGeom prst="rect">
            <a:avLst/>
          </a:prstGeom>
          <a:noFill/>
          <a:ln w="9525">
            <a:noFill/>
            <a:miter lim="800000"/>
            <a:headEnd/>
            <a:tailEnd/>
          </a:ln>
        </p:spPr>
      </p:pic>
      <p:sp>
        <p:nvSpPr>
          <p:cNvPr id="4" name="Rectangle 3"/>
          <p:cNvSpPr/>
          <p:nvPr/>
        </p:nvSpPr>
        <p:spPr>
          <a:xfrm>
            <a:off x="4355976" y="4221088"/>
            <a:ext cx="1440160"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SGF, SOM &amp; Selling</a:t>
            </a:r>
            <a:endParaRPr lang="en-GB" sz="900" dirty="0"/>
          </a:p>
        </p:txBody>
      </p:sp>
      <p:sp>
        <p:nvSpPr>
          <p:cNvPr id="5" name="Platshållare för text 3"/>
          <p:cNvSpPr>
            <a:spLocks noGrp="1"/>
          </p:cNvSpPr>
          <p:nvPr>
            <p:ph type="body" sz="quarter" idx="4294967295"/>
          </p:nvPr>
        </p:nvSpPr>
        <p:spPr>
          <a:xfrm>
            <a:off x="1403648" y="35660"/>
            <a:ext cx="7740352"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Deliver products, services and related information </a:t>
            </a:r>
          </a:p>
        </p:txBody>
      </p:sp>
      <p:sp>
        <p:nvSpPr>
          <p:cNvPr id="7" name="Content Placeholder 2"/>
          <p:cNvSpPr txBox="1">
            <a:spLocks/>
          </p:cNvSpPr>
          <p:nvPr/>
        </p:nvSpPr>
        <p:spPr>
          <a:xfrm>
            <a:off x="590872" y="908720"/>
            <a:ext cx="8085584" cy="720080"/>
          </a:xfrm>
          <a:prstGeom prst="rect">
            <a:avLst/>
          </a:prstGeom>
        </p:spPr>
        <p:txBody>
          <a:bodyPr/>
          <a:lstStyle/>
          <a:p>
            <a:r>
              <a:rPr lang="en-US" sz="1400" dirty="0" smtClean="0"/>
              <a:t>The purpose of this process is to secure that all articles from suppliers to customers in all sales channels are both delivered and handled in an efficient way, as well as that all</a:t>
            </a:r>
          </a:p>
          <a:p>
            <a:r>
              <a:rPr lang="en-US" sz="1400" dirty="0" smtClean="0"/>
              <a:t>services are provided in a way that meet customer expectations </a:t>
            </a:r>
            <a:endParaRPr lang="en-GB"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947863" y="1943100"/>
            <a:ext cx="5248275" cy="2971800"/>
          </a:xfrm>
          <a:prstGeom prst="rect">
            <a:avLst/>
          </a:prstGeom>
          <a:noFill/>
          <a:ln w="9525">
            <a:noFill/>
            <a:miter lim="800000"/>
            <a:headEnd/>
            <a:tailEnd/>
          </a:ln>
        </p:spPr>
      </p:pic>
      <p:sp>
        <p:nvSpPr>
          <p:cNvPr id="5" name="Rectangle 4"/>
          <p:cNvSpPr/>
          <p:nvPr/>
        </p:nvSpPr>
        <p:spPr>
          <a:xfrm>
            <a:off x="4572000" y="4221088"/>
            <a:ext cx="1800200"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Integration &amp; Infrastructure</a:t>
            </a:r>
            <a:endParaRPr lang="en-GB" sz="900" dirty="0"/>
          </a:p>
        </p:txBody>
      </p:sp>
      <p:sp>
        <p:nvSpPr>
          <p:cNvPr id="6"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Secure IT solutions</a:t>
            </a:r>
          </a:p>
        </p:txBody>
      </p:sp>
      <p:sp>
        <p:nvSpPr>
          <p:cNvPr id="7" name="Content Placeholder 2"/>
          <p:cNvSpPr txBox="1">
            <a:spLocks/>
          </p:cNvSpPr>
          <p:nvPr/>
        </p:nvSpPr>
        <p:spPr>
          <a:xfrm>
            <a:off x="590872" y="908720"/>
            <a:ext cx="8085584" cy="720080"/>
          </a:xfrm>
          <a:prstGeom prst="rect">
            <a:avLst/>
          </a:prstGeom>
        </p:spPr>
        <p:txBody>
          <a:bodyPr/>
          <a:lstStyle/>
          <a:p>
            <a:r>
              <a:rPr lang="en-US" sz="1400" dirty="0" smtClean="0"/>
              <a:t>The purpose of this process is to effectively and professionally operate, maintain and continuously develop the existing IT landscape so that the IT solutions are available when the business requires. </a:t>
            </a:r>
            <a:endParaRPr lang="en-GB"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907704" y="1969368"/>
            <a:ext cx="5248275" cy="2971800"/>
          </a:xfrm>
          <a:prstGeom prst="rect">
            <a:avLst/>
          </a:prstGeom>
          <a:noFill/>
          <a:ln w="9525">
            <a:noFill/>
            <a:miter lim="800000"/>
            <a:headEnd/>
            <a:tailEnd/>
          </a:ln>
        </p:spPr>
      </p:pic>
      <p:sp>
        <p:nvSpPr>
          <p:cNvPr id="5" name="Rectangle 4"/>
          <p:cNvSpPr/>
          <p:nvPr/>
        </p:nvSpPr>
        <p:spPr>
          <a:xfrm>
            <a:off x="3707904" y="4221088"/>
            <a:ext cx="2736304"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TAX Information and Financial management</a:t>
            </a:r>
            <a:endParaRPr lang="en-GB" sz="900" dirty="0"/>
          </a:p>
        </p:txBody>
      </p:sp>
      <p:sp>
        <p:nvSpPr>
          <p:cNvPr id="6"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Perform and report financial activities</a:t>
            </a:r>
          </a:p>
        </p:txBody>
      </p:sp>
      <p:sp>
        <p:nvSpPr>
          <p:cNvPr id="7" name="Content Placeholder 2"/>
          <p:cNvSpPr txBox="1">
            <a:spLocks/>
          </p:cNvSpPr>
          <p:nvPr/>
        </p:nvSpPr>
        <p:spPr>
          <a:xfrm>
            <a:off x="590872" y="908720"/>
            <a:ext cx="8085584" cy="720080"/>
          </a:xfrm>
          <a:prstGeom prst="rect">
            <a:avLst/>
          </a:prstGeom>
        </p:spPr>
        <p:txBody>
          <a:bodyPr/>
          <a:lstStyle/>
          <a:p>
            <a:r>
              <a:rPr lang="en-US" sz="1400" dirty="0" smtClean="0"/>
              <a:t>The purpose of this process is to provide financial information to support judgments and decisions, secure compliance and financial control and secure the financial statements for the IKEA Group </a:t>
            </a:r>
            <a:endParaRPr lang="en-GB"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Process Impact</a:t>
            </a:r>
          </a:p>
          <a:p>
            <a:r>
              <a:rPr lang="sv-SE" b="1" dirty="0" smtClean="0">
                <a:solidFill>
                  <a:schemeClr val="bg1"/>
                </a:solidFill>
              </a:rPr>
              <a:t>Optimise business performance</a:t>
            </a:r>
          </a:p>
        </p:txBody>
      </p:sp>
      <p:sp>
        <p:nvSpPr>
          <p:cNvPr id="7" name="Content Placeholder 2"/>
          <p:cNvSpPr txBox="1">
            <a:spLocks/>
          </p:cNvSpPr>
          <p:nvPr/>
        </p:nvSpPr>
        <p:spPr>
          <a:xfrm>
            <a:off x="590872" y="908720"/>
            <a:ext cx="8085584" cy="720080"/>
          </a:xfrm>
          <a:prstGeom prst="rect">
            <a:avLst/>
          </a:prstGeom>
        </p:spPr>
        <p:txBody>
          <a:bodyPr/>
          <a:lstStyle/>
          <a:p>
            <a:r>
              <a:rPr lang="en-US" sz="1400" dirty="0" smtClean="0"/>
              <a:t>The purpose of this process is to break down the goals as formulated in our directions and strategies to define business goals, financial objectives and key performance indicators. It Is also to set resource frames and principles for resource allocation and measure the performance of our business goals.</a:t>
            </a:r>
          </a:p>
        </p:txBody>
      </p:sp>
      <p:pic>
        <p:nvPicPr>
          <p:cNvPr id="1027" name="Picture 3"/>
          <p:cNvPicPr>
            <a:picLocks noChangeAspect="1" noChangeArrowheads="1"/>
          </p:cNvPicPr>
          <p:nvPr/>
        </p:nvPicPr>
        <p:blipFill>
          <a:blip r:embed="rId2" cstate="print"/>
          <a:srcRect l="2059" t="2961" r="2059" b="6321"/>
          <a:stretch>
            <a:fillRect/>
          </a:stretch>
        </p:blipFill>
        <p:spPr bwMode="auto">
          <a:xfrm>
            <a:off x="1475656" y="2924944"/>
            <a:ext cx="5616624" cy="1944216"/>
          </a:xfrm>
          <a:prstGeom prst="rect">
            <a:avLst/>
          </a:prstGeom>
          <a:noFill/>
          <a:ln w="9525">
            <a:noFill/>
            <a:miter lim="800000"/>
            <a:headEnd/>
            <a:tailEnd/>
          </a:ln>
        </p:spPr>
      </p:pic>
      <p:sp>
        <p:nvSpPr>
          <p:cNvPr id="5" name="Rectangle 4"/>
          <p:cNvSpPr/>
          <p:nvPr/>
        </p:nvSpPr>
        <p:spPr>
          <a:xfrm>
            <a:off x="5004048" y="4149080"/>
            <a:ext cx="1512168" cy="4320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t> Reporting &amp;</a:t>
            </a:r>
            <a:br>
              <a:rPr lang="sv-SE" sz="900" dirty="0" smtClean="0"/>
            </a:br>
            <a:r>
              <a:rPr lang="sv-SE" sz="900" dirty="0" smtClean="0"/>
              <a:t>Financial Management</a:t>
            </a:r>
            <a:br>
              <a:rPr lang="sv-SE" sz="900" dirty="0" smtClean="0"/>
            </a:br>
            <a:endParaRPr lang="en-GB" sz="900" dirty="0"/>
          </a:p>
        </p:txBody>
      </p:sp>
      <p:sp>
        <p:nvSpPr>
          <p:cNvPr id="9" name="Oval 8"/>
          <p:cNvSpPr/>
          <p:nvPr/>
        </p:nvSpPr>
        <p:spPr>
          <a:xfrm>
            <a:off x="7055768" y="1700809"/>
            <a:ext cx="2160240" cy="201622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20271" y="2132857"/>
            <a:ext cx="2232249" cy="1200329"/>
          </a:xfrm>
          <a:prstGeom prst="rect">
            <a:avLst/>
          </a:prstGeom>
          <a:noFill/>
        </p:spPr>
        <p:txBody>
          <a:bodyPr wrap="square" rtlCol="0">
            <a:spAutoFit/>
          </a:bodyPr>
          <a:lstStyle/>
          <a:p>
            <a:pPr algn="ctr"/>
            <a:r>
              <a:rPr lang="sv-SE" sz="1600" b="1" dirty="0" smtClean="0">
                <a:solidFill>
                  <a:schemeClr val="bg1"/>
                </a:solidFill>
              </a:rPr>
              <a:t>Reporting</a:t>
            </a:r>
          </a:p>
          <a:p>
            <a:pPr algn="ctr"/>
            <a:r>
              <a:rPr lang="sv-SE" sz="1400" dirty="0" smtClean="0">
                <a:solidFill>
                  <a:schemeClr val="bg1"/>
                </a:solidFill>
              </a:rPr>
              <a:t>Service level is one of the most important KPIs at IKEA calculated by MHS</a:t>
            </a:r>
            <a:endParaRPr lang="en-GB" sz="1400" b="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539552" y="908720"/>
            <a:ext cx="8013576" cy="720080"/>
          </a:xfrm>
          <a:prstGeom prst="rect">
            <a:avLst/>
          </a:prstGeom>
        </p:spPr>
        <p:txBody>
          <a:bodyPr/>
          <a:lstStyle/>
          <a:p>
            <a:pPr fontAlgn="base">
              <a:spcBef>
                <a:spcPct val="0"/>
              </a:spcBef>
              <a:spcAft>
                <a:spcPct val="0"/>
              </a:spcAft>
              <a:tabLst>
                <a:tab pos="180975" algn="l"/>
                <a:tab pos="2657475" algn="l"/>
              </a:tabLst>
            </a:pPr>
            <a:r>
              <a:rPr lang="en-GB" sz="1600" dirty="0" smtClean="0">
                <a:solidFill>
                  <a:srgbClr val="000000"/>
                </a:solidFill>
                <a:ea typeface="Times New Roman" pitchFamily="18" charset="0"/>
                <a:cs typeface="Times New Roman" pitchFamily="18" charset="0"/>
              </a:rPr>
              <a:t>MHS Transformation Programme will impact many parts of the organization. Main impact will be in the store and IT and a detailed organization impact analysis will be done in the projects</a:t>
            </a:r>
            <a:endParaRPr lang="en-GB" sz="1600" dirty="0" smtClean="0">
              <a:latin typeface="+mj-lt"/>
            </a:endParaRPr>
          </a:p>
        </p:txBody>
      </p:sp>
      <p:sp>
        <p:nvSpPr>
          <p:cNvPr id="6" name="Oval 5"/>
          <p:cNvSpPr/>
          <p:nvPr/>
        </p:nvSpPr>
        <p:spPr>
          <a:xfrm>
            <a:off x="981605" y="4818057"/>
            <a:ext cx="144016" cy="14401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7" name="TextBox 6"/>
          <p:cNvSpPr txBox="1"/>
          <p:nvPr/>
        </p:nvSpPr>
        <p:spPr>
          <a:xfrm>
            <a:off x="1125621" y="4766955"/>
            <a:ext cx="4104456" cy="246221"/>
          </a:xfrm>
          <a:prstGeom prst="rect">
            <a:avLst/>
          </a:prstGeom>
          <a:noFill/>
        </p:spPr>
        <p:txBody>
          <a:bodyPr wrap="square" rtlCol="0">
            <a:spAutoFit/>
          </a:bodyPr>
          <a:lstStyle/>
          <a:p>
            <a:r>
              <a:rPr lang="sv-SE" sz="1000" i="1" dirty="0" smtClean="0">
                <a:latin typeface="Verdana" pitchFamily="34" charset="0"/>
                <a:ea typeface="Verdana" pitchFamily="34" charset="0"/>
                <a:cs typeface="Verdana" pitchFamily="34" charset="0"/>
              </a:rPr>
              <a:t>Organisation impacted </a:t>
            </a:r>
            <a:r>
              <a:rPr lang="sv-SE" sz="1000" i="1" baseline="0" dirty="0" smtClean="0">
                <a:latin typeface="Verdana" pitchFamily="34" charset="0"/>
                <a:ea typeface="Verdana" pitchFamily="34" charset="0"/>
                <a:cs typeface="Verdana" pitchFamily="34" charset="0"/>
              </a:rPr>
              <a:t>by the initiative</a:t>
            </a:r>
            <a:endParaRPr lang="en-GB" sz="1000" i="1" dirty="0">
              <a:latin typeface="Verdana" pitchFamily="34" charset="0"/>
              <a:ea typeface="Verdana" pitchFamily="34" charset="0"/>
              <a:cs typeface="Verdana" pitchFamily="34" charset="0"/>
            </a:endParaRPr>
          </a:p>
        </p:txBody>
      </p:sp>
      <p:pic>
        <p:nvPicPr>
          <p:cNvPr id="8" name="Picture 7" descr="EA_IKEA Organisation Model.png"/>
          <p:cNvPicPr>
            <a:picLocks noChangeAspect="1"/>
          </p:cNvPicPr>
          <p:nvPr/>
        </p:nvPicPr>
        <p:blipFill>
          <a:blip r:embed="rId2" cstate="print"/>
          <a:stretch>
            <a:fillRect/>
          </a:stretch>
        </p:blipFill>
        <p:spPr>
          <a:xfrm>
            <a:off x="405541" y="2107211"/>
            <a:ext cx="8126899" cy="2617933"/>
          </a:xfrm>
          <a:prstGeom prst="rect">
            <a:avLst/>
          </a:prstGeom>
        </p:spPr>
      </p:pic>
      <p:sp>
        <p:nvSpPr>
          <p:cNvPr id="10" name="Oval 9"/>
          <p:cNvSpPr/>
          <p:nvPr/>
        </p:nvSpPr>
        <p:spPr>
          <a:xfrm>
            <a:off x="4355976" y="3645024"/>
            <a:ext cx="504056" cy="50405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1" name="Oval 10"/>
          <p:cNvSpPr/>
          <p:nvPr/>
        </p:nvSpPr>
        <p:spPr>
          <a:xfrm>
            <a:off x="5652120" y="3861048"/>
            <a:ext cx="288032" cy="28803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2" name="Oval 11"/>
          <p:cNvSpPr/>
          <p:nvPr/>
        </p:nvSpPr>
        <p:spPr>
          <a:xfrm>
            <a:off x="7020272" y="4005064"/>
            <a:ext cx="144016" cy="14401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3" name="Oval 12"/>
          <p:cNvSpPr/>
          <p:nvPr/>
        </p:nvSpPr>
        <p:spPr>
          <a:xfrm>
            <a:off x="7092280" y="4509120"/>
            <a:ext cx="144016" cy="14401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4" name="Oval 13"/>
          <p:cNvSpPr/>
          <p:nvPr/>
        </p:nvSpPr>
        <p:spPr>
          <a:xfrm>
            <a:off x="8316416" y="3645024"/>
            <a:ext cx="144016" cy="14401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8" name="Oval 17"/>
          <p:cNvSpPr/>
          <p:nvPr/>
        </p:nvSpPr>
        <p:spPr>
          <a:xfrm>
            <a:off x="3635896" y="4005064"/>
            <a:ext cx="144016" cy="14401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7"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Organizational Impact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590872" y="1052736"/>
            <a:ext cx="8013576" cy="3744416"/>
          </a:xfrm>
          <a:prstGeom prst="rect">
            <a:avLst/>
          </a:prstGeom>
        </p:spPr>
        <p:txBody>
          <a:bodyPr/>
          <a:lstStyle/>
          <a:p>
            <a:pPr fontAlgn="base">
              <a:spcBef>
                <a:spcPct val="0"/>
              </a:spcBef>
              <a:spcAft>
                <a:spcPct val="0"/>
              </a:spcAft>
              <a:tabLst>
                <a:tab pos="180975" algn="l"/>
                <a:tab pos="2657475" algn="l"/>
              </a:tabLst>
            </a:pPr>
            <a:r>
              <a:rPr lang="sv-SE" sz="1600" b="1" dirty="0" smtClean="0">
                <a:solidFill>
                  <a:srgbClr val="000000"/>
                </a:solidFill>
                <a:ea typeface="Times New Roman" pitchFamily="18" charset="0"/>
                <a:cs typeface="Times New Roman" pitchFamily="18" charset="0"/>
              </a:rPr>
              <a:t>Stores</a:t>
            </a:r>
            <a:r>
              <a:rPr lang="sv-SE" sz="1600" dirty="0" smtClean="0">
                <a:solidFill>
                  <a:srgbClr val="000000"/>
                </a:solidFill>
                <a:ea typeface="Times New Roman" pitchFamily="18" charset="0"/>
                <a:cs typeface="Times New Roman" pitchFamily="18" charset="0"/>
              </a:rPr>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Store management will be impacted in store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performance meassurements, business</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navigation, human resource and planning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perspectives by several or our move out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initiatives.</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Our main impacts in the store will however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be on sales department, In Store Logistics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and Customer Relations</a:t>
            </a:r>
          </a:p>
          <a:p>
            <a:pPr fontAlgn="base">
              <a:spcBef>
                <a:spcPct val="0"/>
              </a:spcBef>
              <a:spcAft>
                <a:spcPct val="0"/>
              </a:spcAft>
              <a:tabLst>
                <a:tab pos="180975" algn="l"/>
                <a:tab pos="2657475" algn="l"/>
              </a:tabLst>
            </a:pPr>
            <a:endParaRPr lang="sv-SE" sz="1600" dirty="0" smtClean="0">
              <a:solidFill>
                <a:srgbClr val="000000"/>
              </a:solidFill>
              <a:ea typeface="Times New Roman" pitchFamily="18" charset="0"/>
              <a:cs typeface="Times New Roman" pitchFamily="18" charset="0"/>
            </a:endParaRPr>
          </a:p>
          <a:p>
            <a:pPr fontAlgn="base">
              <a:spcBef>
                <a:spcPct val="0"/>
              </a:spcBef>
              <a:spcAft>
                <a:spcPct val="0"/>
              </a:spcAft>
              <a:tabLst>
                <a:tab pos="180975" algn="l"/>
                <a:tab pos="2657475" algn="l"/>
              </a:tabLst>
            </a:pPr>
            <a:r>
              <a:rPr lang="en-GB" sz="1600" b="1" dirty="0" smtClean="0">
                <a:solidFill>
                  <a:srgbClr val="000000"/>
                </a:solidFill>
                <a:ea typeface="Times New Roman" pitchFamily="18" charset="0"/>
                <a:cs typeface="Times New Roman" pitchFamily="18" charset="0"/>
              </a:rPr>
              <a:t>Country Organization</a:t>
            </a:r>
            <a:br>
              <a:rPr lang="en-GB" sz="1600" b="1" dirty="0" smtClean="0">
                <a:solidFill>
                  <a:srgbClr val="000000"/>
                </a:solidFill>
                <a:ea typeface="Times New Roman" pitchFamily="18" charset="0"/>
                <a:cs typeface="Times New Roman" pitchFamily="18" charset="0"/>
              </a:rPr>
            </a:br>
            <a:r>
              <a:rPr lang="en-GB" sz="1600" dirty="0" smtClean="0">
                <a:solidFill>
                  <a:srgbClr val="000000"/>
                </a:solidFill>
                <a:ea typeface="Times New Roman" pitchFamily="18" charset="0"/>
                <a:cs typeface="Times New Roman" pitchFamily="18" charset="0"/>
              </a:rPr>
              <a:t>The main impact will be on the stores, but it will result in impact on country organization as well. For example on the areas of </a:t>
            </a:r>
            <a:r>
              <a:rPr lang="sv-SE" sz="1600" dirty="0" smtClean="0">
                <a:solidFill>
                  <a:srgbClr val="000000"/>
                </a:solidFill>
                <a:ea typeface="Times New Roman" pitchFamily="18" charset="0"/>
                <a:cs typeface="Times New Roman" pitchFamily="18" charset="0"/>
              </a:rPr>
              <a:t>Country Manager, Country IT Manager, Demand planners and Finance</a:t>
            </a:r>
          </a:p>
          <a:p>
            <a:pPr fontAlgn="base">
              <a:spcBef>
                <a:spcPct val="0"/>
              </a:spcBef>
              <a:spcAft>
                <a:spcPct val="0"/>
              </a:spcAft>
              <a:tabLst>
                <a:tab pos="180975" algn="l"/>
                <a:tab pos="2657475" algn="l"/>
              </a:tabLst>
            </a:pPr>
            <a:r>
              <a:rPr lang="sv-SE" sz="1600" dirty="0" smtClean="0">
                <a:solidFill>
                  <a:srgbClr val="000000"/>
                </a:solidFill>
                <a:ea typeface="Times New Roman" pitchFamily="18" charset="0"/>
                <a:cs typeface="Times New Roman" pitchFamily="18" charset="0"/>
              </a:rPr>
              <a:t> </a:t>
            </a:r>
          </a:p>
        </p:txBody>
      </p:sp>
      <p:pic>
        <p:nvPicPr>
          <p:cNvPr id="8" name="Picture 7" descr="EA_IKEA Organisation Model.png"/>
          <p:cNvPicPr>
            <a:picLocks noChangeAspect="1"/>
          </p:cNvPicPr>
          <p:nvPr/>
        </p:nvPicPr>
        <p:blipFill>
          <a:blip r:embed="rId3" cstate="print"/>
          <a:stretch>
            <a:fillRect/>
          </a:stretch>
        </p:blipFill>
        <p:spPr>
          <a:xfrm>
            <a:off x="611560" y="5085184"/>
            <a:ext cx="3744416" cy="1206196"/>
          </a:xfrm>
          <a:prstGeom prst="rect">
            <a:avLst/>
          </a:prstGeom>
        </p:spPr>
      </p:pic>
      <p:sp>
        <p:nvSpPr>
          <p:cNvPr id="19" name="Rounded Rectangle 18"/>
          <p:cNvSpPr/>
          <p:nvPr/>
        </p:nvSpPr>
        <p:spPr>
          <a:xfrm>
            <a:off x="2206369" y="5290575"/>
            <a:ext cx="504056" cy="813354"/>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Organizational Impact</a:t>
            </a:r>
          </a:p>
          <a:p>
            <a:r>
              <a:rPr lang="sv-SE" b="1" dirty="0" smtClean="0">
                <a:solidFill>
                  <a:schemeClr val="bg1"/>
                </a:solidFill>
              </a:rPr>
              <a:t>Retail and Expansion</a:t>
            </a:r>
          </a:p>
        </p:txBody>
      </p:sp>
      <p:grpSp>
        <p:nvGrpSpPr>
          <p:cNvPr id="30" name="Group 29"/>
          <p:cNvGrpSpPr/>
          <p:nvPr/>
        </p:nvGrpSpPr>
        <p:grpSpPr>
          <a:xfrm>
            <a:off x="5508104" y="1124744"/>
            <a:ext cx="3384376" cy="2160240"/>
            <a:chOff x="5436096" y="3356992"/>
            <a:chExt cx="3384376" cy="2160240"/>
          </a:xfrm>
        </p:grpSpPr>
        <p:grpSp>
          <p:nvGrpSpPr>
            <p:cNvPr id="32" name="Group 31"/>
            <p:cNvGrpSpPr/>
            <p:nvPr/>
          </p:nvGrpSpPr>
          <p:grpSpPr>
            <a:xfrm>
              <a:off x="5436096" y="3356992"/>
              <a:ext cx="3384376" cy="2160240"/>
              <a:chOff x="5724128" y="3429000"/>
              <a:chExt cx="3384376" cy="2160240"/>
            </a:xfrm>
          </p:grpSpPr>
          <p:sp>
            <p:nvSpPr>
              <p:cNvPr id="10" name="Rounded Rectangle 9"/>
              <p:cNvSpPr/>
              <p:nvPr/>
            </p:nvSpPr>
            <p:spPr>
              <a:xfrm>
                <a:off x="5724128" y="3429000"/>
                <a:ext cx="3384376" cy="2160240"/>
              </a:xfrm>
              <a:prstGeom prst="roundRect">
                <a:avLst/>
              </a:prstGeom>
              <a:solidFill>
                <a:srgbClr val="3D8DD5"/>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sv-SE" dirty="0" smtClean="0"/>
                  <a:t>IKEA Store</a:t>
                </a:r>
                <a:endParaRPr lang="en-GB" dirty="0"/>
              </a:p>
            </p:txBody>
          </p:sp>
          <p:sp>
            <p:nvSpPr>
              <p:cNvPr id="11" name="Rounded Rectangle 10"/>
              <p:cNvSpPr/>
              <p:nvPr/>
            </p:nvSpPr>
            <p:spPr>
              <a:xfrm>
                <a:off x="5940152" y="3861048"/>
                <a:ext cx="2952328" cy="28803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t>Store Management</a:t>
                </a:r>
                <a:endParaRPr lang="en-GB" sz="1200" dirty="0"/>
              </a:p>
            </p:txBody>
          </p:sp>
          <p:sp>
            <p:nvSpPr>
              <p:cNvPr id="12" name="Rounded Rectangle 11"/>
              <p:cNvSpPr/>
              <p:nvPr/>
            </p:nvSpPr>
            <p:spPr>
              <a:xfrm>
                <a:off x="5940152" y="4221088"/>
                <a:ext cx="1440160" cy="36004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t>Sales department</a:t>
                </a:r>
                <a:endParaRPr lang="en-GB" sz="1100" dirty="0"/>
              </a:p>
            </p:txBody>
          </p:sp>
          <p:sp>
            <p:nvSpPr>
              <p:cNvPr id="13" name="Rounded Rectangle 12"/>
              <p:cNvSpPr/>
              <p:nvPr/>
            </p:nvSpPr>
            <p:spPr>
              <a:xfrm>
                <a:off x="7452320" y="4221088"/>
                <a:ext cx="1440160" cy="36004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t>In Store Logistics</a:t>
                </a:r>
                <a:endParaRPr lang="en-GB" sz="1100" dirty="0"/>
              </a:p>
            </p:txBody>
          </p:sp>
          <p:sp>
            <p:nvSpPr>
              <p:cNvPr id="14" name="Rounded Rectangle 13"/>
              <p:cNvSpPr/>
              <p:nvPr/>
            </p:nvSpPr>
            <p:spPr>
              <a:xfrm>
                <a:off x="5940152" y="4653136"/>
                <a:ext cx="1440160" cy="36004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t>Customer Relations</a:t>
                </a:r>
                <a:endParaRPr lang="en-GB" sz="1100" dirty="0"/>
              </a:p>
            </p:txBody>
          </p:sp>
          <p:sp>
            <p:nvSpPr>
              <p:cNvPr id="18" name="Rounded Rectangle 17"/>
              <p:cNvSpPr/>
              <p:nvPr/>
            </p:nvSpPr>
            <p:spPr>
              <a:xfrm>
                <a:off x="7452320" y="4653136"/>
                <a:ext cx="1440160" cy="36004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t>Communication &amp; Interior design</a:t>
                </a:r>
                <a:endParaRPr lang="en-GB" sz="1100" dirty="0"/>
              </a:p>
            </p:txBody>
          </p:sp>
          <p:sp>
            <p:nvSpPr>
              <p:cNvPr id="20" name="Rounded Rectangle 19"/>
              <p:cNvSpPr/>
              <p:nvPr/>
            </p:nvSpPr>
            <p:spPr>
              <a:xfrm>
                <a:off x="5940152" y="5085184"/>
                <a:ext cx="1440160" cy="36004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t>IKEA Food &amp; Beverages</a:t>
                </a:r>
                <a:endParaRPr lang="en-GB" sz="1100" dirty="0"/>
              </a:p>
            </p:txBody>
          </p:sp>
          <p:sp>
            <p:nvSpPr>
              <p:cNvPr id="21" name="Rounded Rectangle 20"/>
              <p:cNvSpPr/>
              <p:nvPr/>
            </p:nvSpPr>
            <p:spPr>
              <a:xfrm>
                <a:off x="7452320" y="5085184"/>
                <a:ext cx="1440160" cy="36004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t>Cash Office</a:t>
                </a:r>
                <a:endParaRPr lang="en-GB" sz="1100" dirty="0"/>
              </a:p>
            </p:txBody>
          </p:sp>
          <p:sp>
            <p:nvSpPr>
              <p:cNvPr id="22" name="Oval 21"/>
              <p:cNvSpPr/>
              <p:nvPr/>
            </p:nvSpPr>
            <p:spPr>
              <a:xfrm>
                <a:off x="8676456" y="443711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3" name="Oval 22"/>
              <p:cNvSpPr/>
              <p:nvPr/>
            </p:nvSpPr>
            <p:spPr>
              <a:xfrm>
                <a:off x="7164288" y="443711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4" name="Oval 23"/>
              <p:cNvSpPr/>
              <p:nvPr/>
            </p:nvSpPr>
            <p:spPr>
              <a:xfrm>
                <a:off x="7164288" y="530120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7164288" y="4869160"/>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6" name="Oval 25"/>
              <p:cNvSpPr/>
              <p:nvPr/>
            </p:nvSpPr>
            <p:spPr>
              <a:xfrm>
                <a:off x="8676456" y="530120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7" name="Oval 26"/>
              <p:cNvSpPr/>
              <p:nvPr/>
            </p:nvSpPr>
            <p:spPr>
              <a:xfrm>
                <a:off x="8676456" y="400506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
          <p:nvSpPr>
            <p:cNvPr id="29" name="Oval 28"/>
            <p:cNvSpPr/>
            <p:nvPr/>
          </p:nvSpPr>
          <p:spPr>
            <a:xfrm>
              <a:off x="8388424" y="479715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A_IKEA Organisation Model.png"/>
          <p:cNvPicPr>
            <a:picLocks noChangeAspect="1"/>
          </p:cNvPicPr>
          <p:nvPr/>
        </p:nvPicPr>
        <p:blipFill>
          <a:blip r:embed="rId2" cstate="print"/>
          <a:stretch>
            <a:fillRect/>
          </a:stretch>
        </p:blipFill>
        <p:spPr>
          <a:xfrm>
            <a:off x="611560" y="5085184"/>
            <a:ext cx="3744416" cy="1206196"/>
          </a:xfrm>
          <a:prstGeom prst="rect">
            <a:avLst/>
          </a:prstGeom>
        </p:spPr>
      </p:pic>
      <p:sp>
        <p:nvSpPr>
          <p:cNvPr id="7" name="Rounded Rectangle 6"/>
          <p:cNvSpPr/>
          <p:nvPr/>
        </p:nvSpPr>
        <p:spPr>
          <a:xfrm>
            <a:off x="2699792" y="5301208"/>
            <a:ext cx="504056" cy="813354"/>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Organizational Impact</a:t>
            </a:r>
          </a:p>
          <a:p>
            <a:r>
              <a:rPr lang="sv-SE" b="1" dirty="0" smtClean="0">
                <a:solidFill>
                  <a:schemeClr val="bg1"/>
                </a:solidFill>
              </a:rPr>
              <a:t>Group Functions</a:t>
            </a:r>
          </a:p>
        </p:txBody>
      </p:sp>
      <p:sp>
        <p:nvSpPr>
          <p:cNvPr id="10" name="Content Placeholder 2"/>
          <p:cNvSpPr txBox="1">
            <a:spLocks/>
          </p:cNvSpPr>
          <p:nvPr/>
        </p:nvSpPr>
        <p:spPr>
          <a:xfrm>
            <a:off x="590872" y="1052736"/>
            <a:ext cx="5997352" cy="3744416"/>
          </a:xfrm>
          <a:prstGeom prst="rect">
            <a:avLst/>
          </a:prstGeom>
        </p:spPr>
        <p:txBody>
          <a:bodyPr/>
          <a:lstStyle/>
          <a:p>
            <a:pPr fontAlgn="base">
              <a:spcBef>
                <a:spcPct val="0"/>
              </a:spcBef>
              <a:spcAft>
                <a:spcPct val="0"/>
              </a:spcAft>
              <a:tabLst>
                <a:tab pos="180975" algn="l"/>
                <a:tab pos="2657475" algn="l"/>
              </a:tabLst>
            </a:pPr>
            <a:r>
              <a:rPr lang="en-GB" sz="1600" b="1" dirty="0" smtClean="0">
                <a:solidFill>
                  <a:srgbClr val="000000"/>
                </a:solidFill>
                <a:ea typeface="Times New Roman" pitchFamily="18" charset="0"/>
                <a:cs typeface="Times New Roman" pitchFamily="18" charset="0"/>
              </a:rPr>
              <a:t>Finance</a:t>
            </a:r>
            <a:br>
              <a:rPr lang="en-GB" sz="1600" b="1"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Finance activities will have to be done differently then today with possible changes of responsibilities when solutions and source of information will be changed and moved</a:t>
            </a:r>
          </a:p>
          <a:p>
            <a:pPr fontAlgn="base">
              <a:spcBef>
                <a:spcPct val="0"/>
              </a:spcBef>
              <a:spcAft>
                <a:spcPct val="0"/>
              </a:spcAft>
              <a:tabLst>
                <a:tab pos="180975" algn="l"/>
                <a:tab pos="2657475" algn="l"/>
              </a:tabLst>
            </a:pPr>
            <a:endParaRPr lang="sv-SE" sz="1400" dirty="0" smtClean="0">
              <a:solidFill>
                <a:srgbClr val="000000"/>
              </a:solidFill>
              <a:ea typeface="Times New Roman" pitchFamily="18" charset="0"/>
              <a:cs typeface="Times New Roman" pitchFamily="18" charset="0"/>
            </a:endParaRPr>
          </a:p>
          <a:p>
            <a:pPr fontAlgn="base">
              <a:spcBef>
                <a:spcPct val="0"/>
              </a:spcBef>
              <a:spcAft>
                <a:spcPct val="0"/>
              </a:spcAft>
              <a:tabLst>
                <a:tab pos="180975" algn="l"/>
                <a:tab pos="2657475" algn="l"/>
              </a:tabLst>
            </a:pPr>
            <a:r>
              <a:rPr lang="sv-SE" sz="1600" b="1" dirty="0" smtClean="0">
                <a:solidFill>
                  <a:srgbClr val="000000"/>
                </a:solidFill>
                <a:ea typeface="Times New Roman" pitchFamily="18" charset="0"/>
                <a:cs typeface="Times New Roman" pitchFamily="18" charset="0"/>
              </a:rPr>
              <a:t>IT</a:t>
            </a:r>
            <a:r>
              <a:rPr lang="sv-SE" sz="1600" dirty="0" smtClean="0">
                <a:solidFill>
                  <a:srgbClr val="000000"/>
                </a:solidFill>
                <a:ea typeface="Times New Roman" pitchFamily="18" charset="0"/>
                <a:cs typeface="Times New Roman" pitchFamily="18" charset="0"/>
              </a:rPr>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On the IT side there will be impact on support of hardware with new hardware locally and centrally. It will also move responsibilities between the different services while MHS Service will cease to exist </a:t>
            </a:r>
          </a:p>
        </p:txBody>
      </p:sp>
      <p:pic>
        <p:nvPicPr>
          <p:cNvPr id="11" name="Picture 2"/>
          <p:cNvPicPr>
            <a:picLocks noChangeAspect="1" noChangeArrowheads="1"/>
          </p:cNvPicPr>
          <p:nvPr/>
        </p:nvPicPr>
        <p:blipFill>
          <a:blip r:embed="rId3" cstate="print"/>
          <a:srcRect/>
          <a:stretch>
            <a:fillRect/>
          </a:stretch>
        </p:blipFill>
        <p:spPr bwMode="auto">
          <a:xfrm>
            <a:off x="6766078" y="1484784"/>
            <a:ext cx="2243777" cy="3816424"/>
          </a:xfrm>
          <a:prstGeom prst="rect">
            <a:avLst/>
          </a:prstGeom>
          <a:noFill/>
          <a:ln w="9525">
            <a:noFill/>
            <a:miter lim="800000"/>
            <a:headEnd/>
            <a:tailEnd/>
          </a:ln>
        </p:spPr>
      </p:pic>
      <p:sp>
        <p:nvSpPr>
          <p:cNvPr id="12" name="Oval 11"/>
          <p:cNvSpPr/>
          <p:nvPr/>
        </p:nvSpPr>
        <p:spPr>
          <a:xfrm flipH="1" flipV="1">
            <a:off x="6660232" y="2564904"/>
            <a:ext cx="216024" cy="2160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3" name="Oval 12"/>
          <p:cNvSpPr/>
          <p:nvPr/>
        </p:nvSpPr>
        <p:spPr>
          <a:xfrm flipH="1" flipV="1">
            <a:off x="6660232" y="2924944"/>
            <a:ext cx="216024" cy="2160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text 3"/>
          <p:cNvSpPr>
            <a:spLocks noGrp="1"/>
          </p:cNvSpPr>
          <p:nvPr>
            <p:ph type="body" sz="quarter" idx="10"/>
          </p:nvPr>
        </p:nvSpPr>
        <p:spPr/>
        <p:txBody>
          <a:bodyPr/>
          <a:lstStyle/>
          <a:p>
            <a:r>
              <a:rPr lang="sv-SE" dirty="0" smtClean="0"/>
              <a:t>MHS Background</a:t>
            </a:r>
          </a:p>
        </p:txBody>
      </p:sp>
      <p:sp>
        <p:nvSpPr>
          <p:cNvPr id="3" name="Content Placeholder 2"/>
          <p:cNvSpPr txBox="1">
            <a:spLocks/>
          </p:cNvSpPr>
          <p:nvPr/>
        </p:nvSpPr>
        <p:spPr>
          <a:xfrm>
            <a:off x="518864" y="1600201"/>
            <a:ext cx="8229600" cy="3556992"/>
          </a:xfrm>
          <a:prstGeom prst="rect">
            <a:avLst/>
          </a:prstGeom>
        </p:spPr>
        <p:txBody>
          <a:bodyPr/>
          <a:lstStyle/>
          <a:p>
            <a:pPr marL="180975" marR="0" lvl="0" indent="-180975" algn="l" defTabSz="914400" rtl="0" eaLnBrk="0" fontAlgn="auto" latinLnBrk="0" hangingPunct="0">
              <a:lnSpc>
                <a:spcPct val="100000"/>
              </a:lnSpc>
              <a:spcBef>
                <a:spcPct val="20000"/>
              </a:spcBef>
              <a:spcAft>
                <a:spcPts val="600"/>
              </a:spcAft>
              <a:buClrTx/>
              <a:buSzTx/>
              <a:buFont typeface="Calibri" pitchFamily="34" charset="0"/>
              <a:buChar char="•"/>
              <a:tabLst/>
              <a:defRPr/>
            </a:pPr>
            <a:r>
              <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The core application for the stores</a:t>
            </a:r>
          </a:p>
          <a:p>
            <a:pPr marL="180975" marR="0" lvl="0" indent="-180975" algn="l" defTabSz="914400" rtl="0" eaLnBrk="1" fontAlgn="auto" latinLnBrk="0" hangingPunct="1">
              <a:lnSpc>
                <a:spcPct val="100000"/>
              </a:lnSpc>
              <a:spcBef>
                <a:spcPct val="20000"/>
              </a:spcBef>
              <a:spcAft>
                <a:spcPts val="600"/>
              </a:spcAft>
              <a:buClrTx/>
              <a:buSzTx/>
              <a:buFont typeface="Calibri" pitchFamily="34" charset="0"/>
              <a:buChar char="•"/>
              <a:tabLst/>
              <a:defRPr/>
            </a:pPr>
            <a:r>
              <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Being used in more then 300 stores today </a:t>
            </a:r>
            <a:br>
              <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br>
            <a:r>
              <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and approximately 500 stores in 2020</a:t>
            </a:r>
          </a:p>
          <a:p>
            <a:pPr marL="180975" marR="0" lvl="0" indent="-180975" algn="l" defTabSz="914400" rtl="0" eaLnBrk="1" fontAlgn="auto" latinLnBrk="0" hangingPunct="1">
              <a:lnSpc>
                <a:spcPct val="100000"/>
              </a:lnSpc>
              <a:spcBef>
                <a:spcPct val="20000"/>
              </a:spcBef>
              <a:spcAft>
                <a:spcPts val="600"/>
              </a:spcAft>
              <a:buClrTx/>
              <a:buSzTx/>
              <a:buFont typeface="Calibri" pitchFamily="34" charset="0"/>
              <a:buChar char="•"/>
              <a:tabLst/>
              <a:defRPr/>
            </a:pPr>
            <a:r>
              <a:rPr kumimoji="0" lang="sv-SE" sz="1800" b="0" i="0" u="none" strike="noStrike" kern="1200" cap="none" spc="0" normalizeH="0" baseline="0" noProof="0" dirty="0" smtClean="0">
                <a:ln>
                  <a:noFill/>
                </a:ln>
                <a:solidFill>
                  <a:schemeClr val="accent5">
                    <a:lumMod val="25000"/>
                  </a:schemeClr>
                </a:solidFill>
                <a:effectLst/>
                <a:uLnTx/>
                <a:uFillTx/>
                <a:latin typeface="+mn-lt"/>
                <a:ea typeface="+mn-ea"/>
                <a:cs typeface="+mn-cs"/>
              </a:rPr>
              <a:t>Global system used in all RIIG stores and </a:t>
            </a:r>
            <a:br>
              <a:rPr kumimoji="0" lang="sv-SE" sz="1800" b="0" i="0" u="none" strike="noStrike" kern="1200" cap="none" spc="0" normalizeH="0" baseline="0" noProof="0" dirty="0" smtClean="0">
                <a:ln>
                  <a:noFill/>
                </a:ln>
                <a:solidFill>
                  <a:schemeClr val="accent5">
                    <a:lumMod val="25000"/>
                  </a:schemeClr>
                </a:solidFill>
                <a:effectLst/>
                <a:uLnTx/>
                <a:uFillTx/>
                <a:latin typeface="+mn-lt"/>
                <a:ea typeface="+mn-ea"/>
                <a:cs typeface="+mn-cs"/>
              </a:rPr>
            </a:br>
            <a:r>
              <a:rPr kumimoji="0" lang="sv-SE" sz="1800" b="0" i="0" u="none" strike="noStrike" kern="1200" cap="none" spc="0" normalizeH="0" baseline="0" noProof="0" dirty="0" smtClean="0">
                <a:ln>
                  <a:noFill/>
                </a:ln>
                <a:solidFill>
                  <a:schemeClr val="accent5">
                    <a:lumMod val="25000"/>
                  </a:schemeClr>
                </a:solidFill>
                <a:effectLst/>
                <a:uLnTx/>
                <a:uFillTx/>
                <a:latin typeface="+mn-lt"/>
                <a:ea typeface="+mn-ea"/>
                <a:cs typeface="+mn-cs"/>
              </a:rPr>
              <a:t>one ROIG store</a:t>
            </a:r>
            <a:endParaRPr kumimoji="0" lang="en-GB" sz="1800" b="0" i="0" u="none" strike="noStrike" kern="1200" cap="none" spc="0" normalizeH="0" baseline="0" noProof="0" dirty="0" smtClean="0">
              <a:ln>
                <a:noFill/>
              </a:ln>
              <a:solidFill>
                <a:schemeClr val="accent5">
                  <a:lumMod val="25000"/>
                </a:schemeClr>
              </a:solidFill>
              <a:effectLst/>
              <a:uLnTx/>
              <a:uFillTx/>
              <a:latin typeface="+mn-lt"/>
              <a:ea typeface="+mn-ea"/>
              <a:cs typeface="+mn-cs"/>
            </a:endParaRPr>
          </a:p>
          <a:p>
            <a:pPr marL="180975" marR="0" lvl="0" indent="-180975" algn="l" defTabSz="914400" rtl="0" eaLnBrk="1" fontAlgn="auto" latinLnBrk="0" hangingPunct="1">
              <a:lnSpc>
                <a:spcPct val="100000"/>
              </a:lnSpc>
              <a:spcBef>
                <a:spcPct val="20000"/>
              </a:spcBef>
              <a:spcAft>
                <a:spcPts val="600"/>
              </a:spcAft>
              <a:buClrTx/>
              <a:buSzTx/>
              <a:buFont typeface="Calibri" pitchFamily="34" charset="0"/>
              <a:buChar char="•"/>
              <a:tabLst/>
              <a:defRPr/>
            </a:pPr>
            <a:r>
              <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90.000+ users</a:t>
            </a:r>
          </a:p>
          <a:p>
            <a:pPr marL="180975" marR="0" lvl="0" indent="-180975" algn="l" defTabSz="914400" rtl="0" eaLnBrk="1" fontAlgn="auto" latinLnBrk="0" hangingPunct="1">
              <a:lnSpc>
                <a:spcPct val="100000"/>
              </a:lnSpc>
              <a:spcBef>
                <a:spcPct val="20000"/>
              </a:spcBef>
              <a:spcAft>
                <a:spcPts val="600"/>
              </a:spcAft>
              <a:buClrTx/>
              <a:buSzTx/>
              <a:buFont typeface="Calibri" pitchFamily="34" charset="0"/>
              <a:buChar char="•"/>
              <a:tabLst/>
              <a:defRPr/>
            </a:pPr>
            <a:r>
              <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A vital part of the eCommerce platform</a:t>
            </a:r>
          </a:p>
          <a:p>
            <a:pPr marL="180975" marR="0" lvl="0" indent="-180975" algn="l" defTabSz="914400" rtl="0" eaLnBrk="1" fontAlgn="auto" latinLnBrk="0" hangingPunct="1">
              <a:lnSpc>
                <a:spcPct val="100000"/>
              </a:lnSpc>
              <a:spcBef>
                <a:spcPct val="20000"/>
              </a:spcBef>
              <a:spcAft>
                <a:spcPts val="600"/>
              </a:spcAft>
              <a:buClrTx/>
              <a:buSzTx/>
              <a:buFont typeface="Calibri" pitchFamily="34" charset="0"/>
              <a:buChar char="•"/>
              <a:tabLst/>
              <a:defRPr/>
            </a:pPr>
            <a:r>
              <a:rPr kumimoji="0" lang="sv-SE"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Has </a:t>
            </a:r>
            <a:r>
              <a:rPr kumimoji="0" lang="en-GB" sz="1800" b="0" i="0" u="none" strike="noStrike" kern="1200" cap="none" spc="0" normalizeH="0" baseline="0" noProof="0" dirty="0" smtClean="0">
                <a:ln>
                  <a:noFill/>
                </a:ln>
                <a:solidFill>
                  <a:schemeClr val="accent5">
                    <a:lumMod val="25000"/>
                  </a:schemeClr>
                </a:solidFill>
                <a:effectLst/>
                <a:uLnTx/>
                <a:uFillTx/>
                <a:latin typeface="+mj-lt"/>
                <a:ea typeface="+mn-ea"/>
                <a:cs typeface="+mn-cs"/>
              </a:rPr>
              <a:t>successfully supported IKEA’s growth since 1987</a:t>
            </a:r>
          </a:p>
          <a:p>
            <a:pPr marL="180975" marR="0" lvl="0" indent="-180975" algn="l" defTabSz="914400" rtl="0" eaLnBrk="1" fontAlgn="auto" latinLnBrk="0" hangingPunct="1">
              <a:lnSpc>
                <a:spcPct val="100000"/>
              </a:lnSpc>
              <a:spcBef>
                <a:spcPct val="20000"/>
              </a:spcBef>
              <a:spcAft>
                <a:spcPts val="600"/>
              </a:spcAft>
              <a:buClrTx/>
              <a:buSzTx/>
              <a:buFont typeface="Calibri" pitchFamily="34" charset="0"/>
              <a:buChar char="•"/>
              <a:tabLst/>
              <a:defRPr/>
            </a:pPr>
            <a:endParaRPr kumimoji="0" lang="en-GB" sz="1800" b="0" i="0" u="none" strike="noStrike" kern="1200" cap="none" spc="0" normalizeH="0" baseline="0" noProof="0" dirty="0" smtClean="0">
              <a:ln>
                <a:noFill/>
              </a:ln>
              <a:solidFill>
                <a:schemeClr val="accent5">
                  <a:lumMod val="25000"/>
                </a:schemeClr>
              </a:solidFill>
              <a:effectLst/>
              <a:uLnTx/>
              <a:uFillTx/>
              <a:latin typeface="+mj-lt"/>
              <a:ea typeface="+mn-ea"/>
              <a:cs typeface="+mn-cs"/>
            </a:endParaRPr>
          </a:p>
          <a:p>
            <a:pPr marL="180975" marR="0" lvl="0" indent="-180975" algn="l" defTabSz="914400" rtl="0" eaLnBrk="0" fontAlgn="auto" latinLnBrk="0" hangingPunct="0">
              <a:lnSpc>
                <a:spcPct val="100000"/>
              </a:lnSpc>
              <a:spcBef>
                <a:spcPct val="20000"/>
              </a:spcBef>
              <a:spcAft>
                <a:spcPts val="600"/>
              </a:spcAft>
              <a:buClrTx/>
              <a:buSzTx/>
              <a:buFont typeface="Calibri" pitchFamily="34" charset="0"/>
              <a:buChar char="•"/>
              <a:tabLst/>
              <a:defRPr/>
            </a:pPr>
            <a:endPar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endParaRPr>
          </a:p>
          <a:p>
            <a:pPr marL="180975" marR="0" lvl="0" indent="-180975" algn="l" defTabSz="914400" rtl="0" eaLnBrk="1" fontAlgn="auto" latinLnBrk="0" hangingPunct="1">
              <a:lnSpc>
                <a:spcPct val="100000"/>
              </a:lnSpc>
              <a:spcBef>
                <a:spcPct val="20000"/>
              </a:spcBef>
              <a:spcAft>
                <a:spcPts val="600"/>
              </a:spcAft>
              <a:buClrTx/>
              <a:buSzTx/>
              <a:buFont typeface="Wingdings" pitchFamily="2" charset="2"/>
              <a:buChar char="Ø"/>
              <a:tabLst/>
              <a:defRPr/>
            </a:pPr>
            <a:endParaRPr kumimoji="0" lang="en-US" sz="1800" b="0" i="0" u="none" strike="noStrike" kern="1200" cap="none" spc="0" normalizeH="0" baseline="0" noProof="0" dirty="0" smtClean="0">
              <a:ln>
                <a:noFill/>
              </a:ln>
              <a:solidFill>
                <a:schemeClr val="accent5">
                  <a:lumMod val="25000"/>
                </a:schemeClr>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j-lt"/>
              <a:ea typeface="+mn-ea"/>
              <a:cs typeface="+mn-cs"/>
            </a:endParaRPr>
          </a:p>
        </p:txBody>
      </p:sp>
      <p:sp>
        <p:nvSpPr>
          <p:cNvPr id="5" name="Oval 4"/>
          <p:cNvSpPr/>
          <p:nvPr/>
        </p:nvSpPr>
        <p:spPr>
          <a:xfrm>
            <a:off x="6516216" y="1268760"/>
            <a:ext cx="2088232" cy="19442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6216" y="1628800"/>
            <a:ext cx="2088232" cy="1169551"/>
          </a:xfrm>
          <a:prstGeom prst="rect">
            <a:avLst/>
          </a:prstGeom>
        </p:spPr>
        <p:txBody>
          <a:bodyPr wrap="square">
            <a:spAutoFit/>
          </a:bodyPr>
          <a:lstStyle/>
          <a:p>
            <a:pPr algn="ctr"/>
            <a:r>
              <a:rPr lang="en-US" sz="1400" b="1" dirty="0" smtClean="0">
                <a:solidFill>
                  <a:schemeClr val="bg1"/>
                </a:solidFill>
                <a:latin typeface="+mj-lt"/>
              </a:rPr>
              <a:t>MHS is </a:t>
            </a:r>
            <a:br>
              <a:rPr lang="en-US" sz="1400" b="1" dirty="0" smtClean="0">
                <a:solidFill>
                  <a:schemeClr val="bg1"/>
                </a:solidFill>
                <a:latin typeface="+mj-lt"/>
              </a:rPr>
            </a:br>
            <a:r>
              <a:rPr lang="en-US" sz="1400" b="1" dirty="0" smtClean="0">
                <a:solidFill>
                  <a:schemeClr val="bg1"/>
                </a:solidFill>
                <a:latin typeface="+mj-lt"/>
              </a:rPr>
              <a:t>a unique system supporting IKEA’s unique way of </a:t>
            </a:r>
            <a:br>
              <a:rPr lang="en-US" sz="1400" b="1" dirty="0" smtClean="0">
                <a:solidFill>
                  <a:schemeClr val="bg1"/>
                </a:solidFill>
                <a:latin typeface="+mj-lt"/>
              </a:rPr>
            </a:br>
            <a:r>
              <a:rPr lang="en-US" sz="1400" b="1" dirty="0" smtClean="0">
                <a:solidFill>
                  <a:schemeClr val="bg1"/>
                </a:solidFill>
                <a:latin typeface="+mj-lt"/>
              </a:rPr>
              <a:t>doing business.</a:t>
            </a:r>
          </a:p>
        </p:txBody>
      </p:sp>
    </p:spTree>
    <p:extLst>
      <p:ext uri="{BB962C8B-B14F-4D97-AF65-F5344CB8AC3E}">
        <p14:creationId xmlns:p14="http://schemas.microsoft.com/office/powerpoint/2010/main" xmlns="" val="3215270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A_IKEA Organisation Model.png"/>
          <p:cNvPicPr>
            <a:picLocks noChangeAspect="1"/>
          </p:cNvPicPr>
          <p:nvPr/>
        </p:nvPicPr>
        <p:blipFill>
          <a:blip r:embed="rId2" cstate="print"/>
          <a:stretch>
            <a:fillRect/>
          </a:stretch>
        </p:blipFill>
        <p:spPr>
          <a:xfrm>
            <a:off x="611560" y="5085184"/>
            <a:ext cx="3744416" cy="1206196"/>
          </a:xfrm>
          <a:prstGeom prst="rect">
            <a:avLst/>
          </a:prstGeom>
        </p:spPr>
      </p:pic>
      <p:sp>
        <p:nvSpPr>
          <p:cNvPr id="10" name="Rounded Rectangle 9"/>
          <p:cNvSpPr/>
          <p:nvPr/>
        </p:nvSpPr>
        <p:spPr>
          <a:xfrm>
            <a:off x="3275856" y="5301208"/>
            <a:ext cx="504056" cy="813354"/>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Organizational Impact</a:t>
            </a:r>
          </a:p>
          <a:p>
            <a:r>
              <a:rPr lang="sv-SE" b="1" dirty="0" smtClean="0">
                <a:solidFill>
                  <a:schemeClr val="bg1"/>
                </a:solidFill>
              </a:rPr>
              <a:t>Inter IKEA Systems</a:t>
            </a:r>
          </a:p>
        </p:txBody>
      </p:sp>
      <p:pic>
        <p:nvPicPr>
          <p:cNvPr id="1027" name="Picture 3"/>
          <p:cNvPicPr>
            <a:picLocks noChangeAspect="1" noChangeArrowheads="1"/>
          </p:cNvPicPr>
          <p:nvPr/>
        </p:nvPicPr>
        <p:blipFill>
          <a:blip r:embed="rId3" cstate="print"/>
          <a:srcRect/>
          <a:stretch>
            <a:fillRect/>
          </a:stretch>
        </p:blipFill>
        <p:spPr bwMode="auto">
          <a:xfrm>
            <a:off x="7020272" y="1484784"/>
            <a:ext cx="1733550" cy="3000375"/>
          </a:xfrm>
          <a:prstGeom prst="rect">
            <a:avLst/>
          </a:prstGeom>
          <a:noFill/>
          <a:ln w="9525">
            <a:noFill/>
            <a:miter lim="800000"/>
            <a:headEnd/>
            <a:tailEnd/>
          </a:ln>
        </p:spPr>
      </p:pic>
      <p:sp>
        <p:nvSpPr>
          <p:cNvPr id="12" name="Oval 11"/>
          <p:cNvSpPr/>
          <p:nvPr/>
        </p:nvSpPr>
        <p:spPr>
          <a:xfrm flipH="1" flipV="1">
            <a:off x="7092280" y="1666900"/>
            <a:ext cx="216024" cy="2160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3" name="Oval 12"/>
          <p:cNvSpPr/>
          <p:nvPr/>
        </p:nvSpPr>
        <p:spPr>
          <a:xfrm flipH="1" flipV="1">
            <a:off x="7092280" y="2276872"/>
            <a:ext cx="216024" cy="2160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4" name="Content Placeholder 2"/>
          <p:cNvSpPr txBox="1">
            <a:spLocks/>
          </p:cNvSpPr>
          <p:nvPr/>
        </p:nvSpPr>
        <p:spPr>
          <a:xfrm>
            <a:off x="590872" y="1052736"/>
            <a:ext cx="5997352" cy="3744416"/>
          </a:xfrm>
          <a:prstGeom prst="rect">
            <a:avLst/>
          </a:prstGeom>
        </p:spPr>
        <p:txBody>
          <a:bodyPr/>
          <a:lstStyle/>
          <a:p>
            <a:pPr fontAlgn="base">
              <a:spcBef>
                <a:spcPct val="0"/>
              </a:spcBef>
              <a:spcAft>
                <a:spcPct val="0"/>
              </a:spcAft>
              <a:tabLst>
                <a:tab pos="180975" algn="l"/>
                <a:tab pos="2657475" algn="l"/>
              </a:tabLst>
            </a:pPr>
            <a:r>
              <a:rPr lang="en-GB" sz="1600" b="1" dirty="0" smtClean="0">
                <a:solidFill>
                  <a:srgbClr val="000000"/>
                </a:solidFill>
                <a:ea typeface="Times New Roman" pitchFamily="18" charset="0"/>
                <a:cs typeface="Times New Roman" pitchFamily="18" charset="0"/>
              </a:rPr>
              <a:t>Inter IKEA Systems</a:t>
            </a:r>
            <a:br>
              <a:rPr lang="en-GB" sz="1600" b="1"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Depending on outcome of SGF and SLM there will be impact on Inter IKEA Systems since they are in need of same/similar solutions and are aligning to our work when possible. In the concepts there might also be impact by the big initiatives such as OCR, SGF and SLM.</a:t>
            </a:r>
          </a:p>
          <a:p>
            <a:pPr fontAlgn="base">
              <a:spcBef>
                <a:spcPct val="0"/>
              </a:spcBef>
              <a:spcAft>
                <a:spcPct val="0"/>
              </a:spcAft>
              <a:tabLst>
                <a:tab pos="180975" algn="l"/>
                <a:tab pos="2657475" algn="l"/>
              </a:tabLst>
            </a:pPr>
            <a:endParaRPr lang="sv-SE" sz="1600" dirty="0" smtClean="0">
              <a:solidFill>
                <a:srgbClr val="000000"/>
              </a:solidFill>
              <a:ea typeface="Times New Roman" pitchFamily="18" charset="0"/>
              <a:cs typeface="Times New Roman" pitchFamily="18" charset="0"/>
            </a:endParaRPr>
          </a:p>
          <a:p>
            <a:pPr fontAlgn="base">
              <a:spcBef>
                <a:spcPct val="0"/>
              </a:spcBef>
              <a:spcAft>
                <a:spcPct val="0"/>
              </a:spcAft>
              <a:tabLst>
                <a:tab pos="180975" algn="l"/>
                <a:tab pos="2657475" algn="l"/>
              </a:tabLst>
            </a:pPr>
            <a:endParaRPr lang="sv-SE" sz="1400" dirty="0" smtClean="0">
              <a:solidFill>
                <a:srgbClr val="000000"/>
              </a:solidFill>
              <a:ea typeface="Times New Roman" pitchFamily="18" charset="0"/>
              <a:cs typeface="Times New Roman" pitchFamily="18" charset="0"/>
            </a:endParaRPr>
          </a:p>
          <a:p>
            <a:pPr fontAlgn="base">
              <a:spcBef>
                <a:spcPct val="0"/>
              </a:spcBef>
              <a:spcAft>
                <a:spcPct val="0"/>
              </a:spcAft>
              <a:tabLst>
                <a:tab pos="180975" algn="l"/>
                <a:tab pos="2657475" algn="l"/>
              </a:tabLst>
            </a:pPr>
            <a:r>
              <a:rPr lang="sv-SE" sz="1600" b="1" dirty="0" smtClean="0">
                <a:solidFill>
                  <a:srgbClr val="000000"/>
                </a:solidFill>
                <a:ea typeface="Times New Roman" pitchFamily="18" charset="0"/>
                <a:cs typeface="Times New Roman" pitchFamily="18" charset="0"/>
              </a:rPr>
              <a:t>Retail outside the IKEA Group</a:t>
            </a:r>
            <a:r>
              <a:rPr lang="sv-SE" sz="1600" dirty="0" smtClean="0">
                <a:solidFill>
                  <a:srgbClr val="000000"/>
                </a:solidFill>
                <a:ea typeface="Times New Roman" pitchFamily="18" charset="0"/>
                <a:cs typeface="Times New Roman" pitchFamily="18" charset="0"/>
              </a:rPr>
              <a:t/>
            </a:r>
            <a:br>
              <a:rPr lang="sv-SE" sz="1600" dirty="0" smtClean="0">
                <a:solidFill>
                  <a:srgbClr val="000000"/>
                </a:solidFill>
                <a:ea typeface="Times New Roman" pitchFamily="18" charset="0"/>
                <a:cs typeface="Times New Roman" pitchFamily="18" charset="0"/>
              </a:rPr>
            </a:br>
            <a:r>
              <a:rPr lang="sv-SE" sz="1600" dirty="0" smtClean="0">
                <a:solidFill>
                  <a:srgbClr val="000000"/>
                </a:solidFill>
                <a:ea typeface="Times New Roman" pitchFamily="18" charset="0"/>
                <a:cs typeface="Times New Roman" pitchFamily="18" charset="0"/>
              </a:rPr>
              <a:t>Delft store is a ROIG store running MHS and will be impacted in same way as any other RIIG store running MHS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A_IKEA Organisation Model.png"/>
          <p:cNvPicPr>
            <a:picLocks noChangeAspect="1"/>
          </p:cNvPicPr>
          <p:nvPr/>
        </p:nvPicPr>
        <p:blipFill>
          <a:blip r:embed="rId2" cstate="print"/>
          <a:stretch>
            <a:fillRect/>
          </a:stretch>
        </p:blipFill>
        <p:spPr>
          <a:xfrm>
            <a:off x="611560" y="5085184"/>
            <a:ext cx="3744416" cy="1206196"/>
          </a:xfrm>
          <a:prstGeom prst="rect">
            <a:avLst/>
          </a:prstGeom>
        </p:spPr>
      </p:pic>
      <p:sp>
        <p:nvSpPr>
          <p:cNvPr id="7" name="Rounded Rectangle 6"/>
          <p:cNvSpPr/>
          <p:nvPr/>
        </p:nvSpPr>
        <p:spPr>
          <a:xfrm>
            <a:off x="3851920" y="5805264"/>
            <a:ext cx="504056" cy="165282"/>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Organizational Impact</a:t>
            </a:r>
          </a:p>
          <a:p>
            <a:r>
              <a:rPr lang="sv-SE" b="1" dirty="0" smtClean="0">
                <a:solidFill>
                  <a:schemeClr val="bg1"/>
                </a:solidFill>
              </a:rPr>
              <a:t>IKANO</a:t>
            </a:r>
          </a:p>
        </p:txBody>
      </p:sp>
      <p:pic>
        <p:nvPicPr>
          <p:cNvPr id="2050" name="Picture 2"/>
          <p:cNvPicPr>
            <a:picLocks noChangeAspect="1" noChangeArrowheads="1"/>
          </p:cNvPicPr>
          <p:nvPr/>
        </p:nvPicPr>
        <p:blipFill>
          <a:blip r:embed="rId3" cstate="print"/>
          <a:srcRect/>
          <a:stretch>
            <a:fillRect/>
          </a:stretch>
        </p:blipFill>
        <p:spPr bwMode="auto">
          <a:xfrm>
            <a:off x="7020272" y="1268760"/>
            <a:ext cx="1733550" cy="2895600"/>
          </a:xfrm>
          <a:prstGeom prst="rect">
            <a:avLst/>
          </a:prstGeom>
          <a:noFill/>
          <a:ln w="9525">
            <a:noFill/>
            <a:miter lim="800000"/>
            <a:headEnd/>
            <a:tailEnd/>
          </a:ln>
        </p:spPr>
      </p:pic>
      <p:sp>
        <p:nvSpPr>
          <p:cNvPr id="10" name="Oval 9"/>
          <p:cNvSpPr/>
          <p:nvPr/>
        </p:nvSpPr>
        <p:spPr>
          <a:xfrm flipH="1" flipV="1">
            <a:off x="7164288" y="3212976"/>
            <a:ext cx="216024" cy="2160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1" name="Content Placeholder 2"/>
          <p:cNvSpPr txBox="1">
            <a:spLocks/>
          </p:cNvSpPr>
          <p:nvPr/>
        </p:nvSpPr>
        <p:spPr>
          <a:xfrm>
            <a:off x="590872" y="1052736"/>
            <a:ext cx="5997352" cy="3744416"/>
          </a:xfrm>
          <a:prstGeom prst="rect">
            <a:avLst/>
          </a:prstGeom>
        </p:spPr>
        <p:txBody>
          <a:bodyPr/>
          <a:lstStyle/>
          <a:p>
            <a:pPr fontAlgn="base">
              <a:spcBef>
                <a:spcPct val="0"/>
              </a:spcBef>
              <a:spcAft>
                <a:spcPct val="0"/>
              </a:spcAft>
              <a:tabLst>
                <a:tab pos="180975" algn="l"/>
                <a:tab pos="2657475" algn="l"/>
              </a:tabLst>
            </a:pPr>
            <a:r>
              <a:rPr lang="en-GB" sz="1600" b="1" dirty="0" smtClean="0">
                <a:solidFill>
                  <a:srgbClr val="000000"/>
                </a:solidFill>
                <a:ea typeface="Times New Roman" pitchFamily="18" charset="0"/>
                <a:cs typeface="Times New Roman" pitchFamily="18" charset="0"/>
              </a:rPr>
              <a:t>IKANO</a:t>
            </a:r>
          </a:p>
          <a:p>
            <a:pPr fontAlgn="base">
              <a:spcBef>
                <a:spcPct val="0"/>
              </a:spcBef>
              <a:spcAft>
                <a:spcPct val="0"/>
              </a:spcAft>
              <a:tabLst>
                <a:tab pos="180975" algn="l"/>
                <a:tab pos="2657475" algn="l"/>
              </a:tabLst>
            </a:pPr>
            <a:r>
              <a:rPr lang="sv-SE" sz="1600" dirty="0" smtClean="0">
                <a:solidFill>
                  <a:srgbClr val="000000"/>
                </a:solidFill>
                <a:ea typeface="Times New Roman" pitchFamily="18" charset="0"/>
                <a:cs typeface="Times New Roman" pitchFamily="18" charset="0"/>
              </a:rPr>
              <a:t>IKANO will be impacted in the early phase of the program when the customer finance and business credit solutions are redesigned and brought out of MHS. This will have a big impact on IKANO in many aspects</a:t>
            </a:r>
          </a:p>
          <a:p>
            <a:pPr fontAlgn="base">
              <a:spcBef>
                <a:spcPct val="0"/>
              </a:spcBef>
              <a:spcAft>
                <a:spcPct val="0"/>
              </a:spcAft>
              <a:tabLst>
                <a:tab pos="180975" algn="l"/>
                <a:tab pos="2657475" algn="l"/>
              </a:tabLst>
            </a:pPr>
            <a:endParaRPr lang="sv-SE" sz="1600" dirty="0" smtClean="0">
              <a:solidFill>
                <a:srgbClr val="000000"/>
              </a:solidFill>
              <a:ea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A_IKEA Organisation Model.png"/>
          <p:cNvPicPr>
            <a:picLocks noChangeAspect="1"/>
          </p:cNvPicPr>
          <p:nvPr/>
        </p:nvPicPr>
        <p:blipFill>
          <a:blip r:embed="rId2" cstate="print"/>
          <a:stretch>
            <a:fillRect/>
          </a:stretch>
        </p:blipFill>
        <p:spPr>
          <a:xfrm>
            <a:off x="611560" y="5085184"/>
            <a:ext cx="3744416" cy="1206196"/>
          </a:xfrm>
          <a:prstGeom prst="rect">
            <a:avLst/>
          </a:prstGeom>
        </p:spPr>
      </p:pic>
      <p:sp>
        <p:nvSpPr>
          <p:cNvPr id="7" name="Rounded Rectangle 6"/>
          <p:cNvSpPr/>
          <p:nvPr/>
        </p:nvSpPr>
        <p:spPr>
          <a:xfrm>
            <a:off x="1115616" y="6165304"/>
            <a:ext cx="2736304" cy="144016"/>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Organizational Impact</a:t>
            </a:r>
          </a:p>
          <a:p>
            <a:r>
              <a:rPr lang="sv-SE" b="1" dirty="0" smtClean="0">
                <a:solidFill>
                  <a:schemeClr val="bg1"/>
                </a:solidFill>
              </a:rPr>
              <a:t>The IKEA visitors and customers</a:t>
            </a:r>
          </a:p>
        </p:txBody>
      </p:sp>
      <p:sp>
        <p:nvSpPr>
          <p:cNvPr id="10" name="Content Placeholder 2"/>
          <p:cNvSpPr txBox="1">
            <a:spLocks/>
          </p:cNvSpPr>
          <p:nvPr/>
        </p:nvSpPr>
        <p:spPr>
          <a:xfrm>
            <a:off x="467544" y="1052736"/>
            <a:ext cx="5400600" cy="3744416"/>
          </a:xfrm>
          <a:prstGeom prst="rect">
            <a:avLst/>
          </a:prstGeom>
        </p:spPr>
        <p:txBody>
          <a:bodyPr/>
          <a:lstStyle/>
          <a:p>
            <a:pPr fontAlgn="base">
              <a:spcBef>
                <a:spcPct val="0"/>
              </a:spcBef>
              <a:spcAft>
                <a:spcPct val="0"/>
              </a:spcAft>
              <a:tabLst>
                <a:tab pos="180975" algn="l"/>
                <a:tab pos="2657475" algn="l"/>
              </a:tabLst>
            </a:pPr>
            <a:r>
              <a:rPr lang="en-GB" sz="1600" b="1" dirty="0" smtClean="0">
                <a:solidFill>
                  <a:srgbClr val="000000"/>
                </a:solidFill>
                <a:ea typeface="Times New Roman" pitchFamily="18" charset="0"/>
                <a:cs typeface="Times New Roman" pitchFamily="18" charset="0"/>
              </a:rPr>
              <a:t>Customers and Visitors</a:t>
            </a:r>
            <a:br>
              <a:rPr lang="en-GB" sz="1600" b="1" dirty="0" smtClean="0">
                <a:solidFill>
                  <a:srgbClr val="000000"/>
                </a:solidFill>
                <a:ea typeface="Times New Roman" pitchFamily="18" charset="0"/>
                <a:cs typeface="Times New Roman" pitchFamily="18" charset="0"/>
              </a:rPr>
            </a:br>
            <a:r>
              <a:rPr lang="sv-SE" sz="1400" dirty="0" smtClean="0">
                <a:solidFill>
                  <a:srgbClr val="000000"/>
                </a:solidFill>
                <a:ea typeface="Times New Roman" pitchFamily="18" charset="0"/>
                <a:cs typeface="Times New Roman" pitchFamily="18" charset="0"/>
              </a:rPr>
              <a:t>The direct impact on our customers and visitors will be very limited. The main area where we expect to have direct impact is a possible change of financing and credit options. </a:t>
            </a:r>
            <a:br>
              <a:rPr lang="sv-SE" sz="1400" dirty="0" smtClean="0">
                <a:solidFill>
                  <a:srgbClr val="000000"/>
                </a:solidFill>
                <a:ea typeface="Times New Roman" pitchFamily="18" charset="0"/>
                <a:cs typeface="Times New Roman" pitchFamily="18" charset="0"/>
              </a:rPr>
            </a:br>
            <a:r>
              <a:rPr lang="sv-SE" sz="1400" dirty="0" smtClean="0">
                <a:solidFill>
                  <a:srgbClr val="000000"/>
                </a:solidFill>
                <a:ea typeface="Times New Roman" pitchFamily="18" charset="0"/>
                <a:cs typeface="Times New Roman" pitchFamily="18" charset="0"/>
              </a:rPr>
              <a:t>Indirectly, our customers and visitors will be impacted by </a:t>
            </a:r>
            <a:br>
              <a:rPr lang="sv-SE" sz="1400" dirty="0" smtClean="0">
                <a:solidFill>
                  <a:srgbClr val="000000"/>
                </a:solidFill>
                <a:ea typeface="Times New Roman" pitchFamily="18" charset="0"/>
                <a:cs typeface="Times New Roman" pitchFamily="18" charset="0"/>
              </a:rPr>
            </a:br>
            <a:r>
              <a:rPr lang="sv-SE" sz="1400" dirty="0" smtClean="0">
                <a:solidFill>
                  <a:srgbClr val="000000"/>
                </a:solidFill>
                <a:ea typeface="Times New Roman" pitchFamily="18" charset="0"/>
                <a:cs typeface="Times New Roman" pitchFamily="18" charset="0"/>
              </a:rPr>
              <a:t>- Improvements of availability through forecast and safety stock move outs. </a:t>
            </a:r>
          </a:p>
          <a:p>
            <a:pPr fontAlgn="base">
              <a:spcBef>
                <a:spcPct val="0"/>
              </a:spcBef>
              <a:spcAft>
                <a:spcPct val="0"/>
              </a:spcAft>
              <a:buFontTx/>
              <a:buChar char="-"/>
              <a:tabLst>
                <a:tab pos="180975" algn="l"/>
                <a:tab pos="2657475" algn="l"/>
              </a:tabLst>
            </a:pPr>
            <a:r>
              <a:rPr lang="sv-SE" sz="1400" dirty="0" smtClean="0">
                <a:solidFill>
                  <a:srgbClr val="000000"/>
                </a:solidFill>
                <a:ea typeface="Times New Roman" pitchFamily="18" charset="0"/>
                <a:cs typeface="Times New Roman" pitchFamily="18" charset="0"/>
              </a:rPr>
              <a:t> A more seamless shopping experience with move outs aligning the multichannel strategy </a:t>
            </a:r>
          </a:p>
          <a:p>
            <a:pPr fontAlgn="base">
              <a:spcBef>
                <a:spcPct val="0"/>
              </a:spcBef>
              <a:spcAft>
                <a:spcPct val="0"/>
              </a:spcAft>
              <a:tabLst>
                <a:tab pos="180975" algn="l"/>
                <a:tab pos="2657475" algn="l"/>
              </a:tabLst>
            </a:pPr>
            <a:endParaRPr lang="sv-SE" sz="1400" dirty="0" smtClean="0">
              <a:solidFill>
                <a:srgbClr val="000000"/>
              </a:solidFill>
              <a:ea typeface="Times New Roman" pitchFamily="18" charset="0"/>
              <a:cs typeface="Times New Roman" pitchFamily="18" charset="0"/>
            </a:endParaRPr>
          </a:p>
          <a:p>
            <a:pPr fontAlgn="base">
              <a:spcBef>
                <a:spcPct val="0"/>
              </a:spcBef>
              <a:spcAft>
                <a:spcPct val="0"/>
              </a:spcAft>
              <a:buFontTx/>
              <a:buChar char="-"/>
              <a:tabLst>
                <a:tab pos="180975" algn="l"/>
                <a:tab pos="2657475" algn="l"/>
              </a:tabLst>
            </a:pPr>
            <a:endParaRPr lang="sv-SE" sz="1600" dirty="0" smtClean="0">
              <a:solidFill>
                <a:srgbClr val="000000"/>
              </a:solidFill>
              <a:ea typeface="Times New Roman" pitchFamily="18" charset="0"/>
              <a:cs typeface="Times New Roman" pitchFamily="18" charset="0"/>
            </a:endParaRPr>
          </a:p>
        </p:txBody>
      </p:sp>
      <p:pic>
        <p:nvPicPr>
          <p:cNvPr id="44038" name="Picture 6" descr="http://www4.pictures.zimbio.com/gi/Ikea+Opens+New+Store+In+Berlin+QLFTSbojLrel.jpg"/>
          <p:cNvPicPr>
            <a:picLocks noChangeAspect="1" noChangeArrowheads="1"/>
          </p:cNvPicPr>
          <p:nvPr/>
        </p:nvPicPr>
        <p:blipFill>
          <a:blip r:embed="rId3" cstate="print"/>
          <a:srcRect/>
          <a:stretch>
            <a:fillRect/>
          </a:stretch>
        </p:blipFill>
        <p:spPr bwMode="auto">
          <a:xfrm>
            <a:off x="5868144" y="773330"/>
            <a:ext cx="3275856" cy="4655165"/>
          </a:xfrm>
          <a:prstGeom prst="rect">
            <a:avLst/>
          </a:prstGeom>
          <a:noFill/>
        </p:spPr>
      </p:pic>
      <p:pic>
        <p:nvPicPr>
          <p:cNvPr id="3074" name="Picture 2"/>
          <p:cNvPicPr>
            <a:picLocks noChangeAspect="1" noChangeArrowheads="1"/>
          </p:cNvPicPr>
          <p:nvPr/>
        </p:nvPicPr>
        <p:blipFill>
          <a:blip r:embed="rId4" cstate="print"/>
          <a:srcRect l="521" t="5821" r="729" b="6326"/>
          <a:stretch>
            <a:fillRect/>
          </a:stretch>
        </p:blipFill>
        <p:spPr bwMode="auto">
          <a:xfrm>
            <a:off x="5885396" y="5436598"/>
            <a:ext cx="3234906" cy="18978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0872" y="980728"/>
            <a:ext cx="8013576" cy="720080"/>
          </a:xfrm>
          <a:prstGeom prst="rect">
            <a:avLst/>
          </a:prstGeom>
        </p:spPr>
        <p:txBody>
          <a:bodyPr/>
          <a:lstStyle/>
          <a:p>
            <a:pPr lvl="0"/>
            <a:r>
              <a:rPr lang="en-GB" sz="1400" dirty="0" smtClean="0">
                <a:latin typeface="+mj-lt"/>
              </a:rPr>
              <a:t>The capabilities supported by MHS today has been mapped to the TL2020 IBCM and the functional areas of MHS as been mapped to the TL2020 platform areas.</a:t>
            </a:r>
            <a:br>
              <a:rPr lang="en-GB" sz="1400" dirty="0" smtClean="0">
                <a:latin typeface="+mj-lt"/>
              </a:rPr>
            </a:br>
            <a:endParaRPr lang="en-GB" sz="1400" dirty="0" smtClean="0">
              <a:latin typeface="+mj-lt"/>
            </a:endParaRPr>
          </a:p>
        </p:txBody>
      </p:sp>
      <p:grpSp>
        <p:nvGrpSpPr>
          <p:cNvPr id="13" name="Group 12"/>
          <p:cNvGrpSpPr/>
          <p:nvPr/>
        </p:nvGrpSpPr>
        <p:grpSpPr>
          <a:xfrm>
            <a:off x="611560" y="2060848"/>
            <a:ext cx="3168352" cy="3168352"/>
            <a:chOff x="1979712" y="1628800"/>
            <a:chExt cx="4752528" cy="4752528"/>
          </a:xfrm>
        </p:grpSpPr>
        <p:pic>
          <p:nvPicPr>
            <p:cNvPr id="22" name="Picture 21" descr="EA_IBCM_Level 01 self.png"/>
            <p:cNvPicPr>
              <a:picLocks noChangeAspect="1"/>
            </p:cNvPicPr>
            <p:nvPr/>
          </p:nvPicPr>
          <p:blipFill>
            <a:blip r:embed="rId2" cstate="print"/>
            <a:stretch>
              <a:fillRect/>
            </a:stretch>
          </p:blipFill>
          <p:spPr>
            <a:xfrm>
              <a:off x="2042889" y="1698596"/>
              <a:ext cx="4610662" cy="4606566"/>
            </a:xfrm>
            <a:prstGeom prst="rect">
              <a:avLst/>
            </a:prstGeom>
          </p:spPr>
        </p:pic>
        <p:sp>
          <p:nvSpPr>
            <p:cNvPr id="23" name="Rectangle 22"/>
            <p:cNvSpPr/>
            <p:nvPr/>
          </p:nvSpPr>
          <p:spPr bwMode="auto">
            <a:xfrm>
              <a:off x="1979712" y="1628800"/>
              <a:ext cx="4752528" cy="4752528"/>
            </a:xfrm>
            <a:prstGeom prst="rect">
              <a:avLst/>
            </a:prstGeom>
            <a:solidFill>
              <a:schemeClr val="bg1">
                <a:lumMod val="50000"/>
                <a:alpha val="2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endParaRPr>
            </a:p>
          </p:txBody>
        </p:sp>
        <p:sp>
          <p:nvSpPr>
            <p:cNvPr id="24" name="Oval 23"/>
            <p:cNvSpPr/>
            <p:nvPr/>
          </p:nvSpPr>
          <p:spPr>
            <a:xfrm>
              <a:off x="3995936" y="364502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2811719" y="484576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6" name="Oval 25"/>
            <p:cNvSpPr/>
            <p:nvPr/>
          </p:nvSpPr>
          <p:spPr>
            <a:xfrm>
              <a:off x="5148064" y="484576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7" name="Oval 26"/>
            <p:cNvSpPr/>
            <p:nvPr/>
          </p:nvSpPr>
          <p:spPr>
            <a:xfrm>
              <a:off x="3995936" y="6024916"/>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6372200" y="364502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3995936" y="2469500"/>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6372200" y="6024916"/>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
        <p:nvSpPr>
          <p:cNvPr id="14"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Technology Impact</a:t>
            </a:r>
          </a:p>
        </p:txBody>
      </p:sp>
      <p:grpSp>
        <p:nvGrpSpPr>
          <p:cNvPr id="15" name="Group 14"/>
          <p:cNvGrpSpPr/>
          <p:nvPr/>
        </p:nvGrpSpPr>
        <p:grpSpPr>
          <a:xfrm>
            <a:off x="4427984" y="2204864"/>
            <a:ext cx="4104456" cy="2808312"/>
            <a:chOff x="107504" y="1537592"/>
            <a:chExt cx="7093296" cy="4987752"/>
          </a:xfrm>
        </p:grpSpPr>
        <p:pic>
          <p:nvPicPr>
            <p:cNvPr id="16" name="Picture 15" descr="EA_Target Landscape_Flat PV1.5.0.png"/>
            <p:cNvPicPr>
              <a:picLocks noChangeAspect="1"/>
            </p:cNvPicPr>
            <p:nvPr/>
          </p:nvPicPr>
          <p:blipFill>
            <a:blip r:embed="rId3" cstate="print"/>
            <a:stretch>
              <a:fillRect/>
            </a:stretch>
          </p:blipFill>
          <p:spPr>
            <a:xfrm>
              <a:off x="107504" y="1537592"/>
              <a:ext cx="7093296" cy="4987752"/>
            </a:xfrm>
            <a:prstGeom prst="rect">
              <a:avLst/>
            </a:prstGeom>
          </p:spPr>
        </p:pic>
        <p:sp>
          <p:nvSpPr>
            <p:cNvPr id="17" name="Oval 16"/>
            <p:cNvSpPr/>
            <p:nvPr/>
          </p:nvSpPr>
          <p:spPr>
            <a:xfrm>
              <a:off x="3419872" y="3645024"/>
              <a:ext cx="432048" cy="42719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8" name="Oval 17"/>
            <p:cNvSpPr/>
            <p:nvPr/>
          </p:nvSpPr>
          <p:spPr>
            <a:xfrm>
              <a:off x="2195736" y="4653136"/>
              <a:ext cx="288032" cy="2880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9" name="Oval 18"/>
            <p:cNvSpPr/>
            <p:nvPr/>
          </p:nvSpPr>
          <p:spPr>
            <a:xfrm>
              <a:off x="5652120" y="2492896"/>
              <a:ext cx="432048" cy="432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0" name="Oval 19"/>
            <p:cNvSpPr/>
            <p:nvPr/>
          </p:nvSpPr>
          <p:spPr>
            <a:xfrm>
              <a:off x="5889410" y="4119604"/>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1" name="Oval 20"/>
            <p:cNvSpPr/>
            <p:nvPr/>
          </p:nvSpPr>
          <p:spPr>
            <a:xfrm>
              <a:off x="5940152" y="479715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0" name="Oval 29"/>
            <p:cNvSpPr/>
            <p:nvPr/>
          </p:nvSpPr>
          <p:spPr>
            <a:xfrm>
              <a:off x="6566958" y="4807785"/>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1" name="Oval 30"/>
            <p:cNvSpPr/>
            <p:nvPr/>
          </p:nvSpPr>
          <p:spPr>
            <a:xfrm>
              <a:off x="6732240" y="6165304"/>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2" name="Oval 31"/>
            <p:cNvSpPr/>
            <p:nvPr/>
          </p:nvSpPr>
          <p:spPr>
            <a:xfrm>
              <a:off x="6569381" y="508518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3" name="Oval 32"/>
            <p:cNvSpPr/>
            <p:nvPr/>
          </p:nvSpPr>
          <p:spPr>
            <a:xfrm>
              <a:off x="5004048" y="551723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4" name="Oval 33"/>
            <p:cNvSpPr/>
            <p:nvPr/>
          </p:nvSpPr>
          <p:spPr>
            <a:xfrm>
              <a:off x="3635896" y="4725144"/>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0872" y="908720"/>
            <a:ext cx="8013576" cy="720080"/>
          </a:xfrm>
          <a:prstGeom prst="rect">
            <a:avLst/>
          </a:prstGeom>
        </p:spPr>
        <p:txBody>
          <a:bodyPr/>
          <a:lstStyle/>
          <a:p>
            <a:pPr lvl="0"/>
            <a:r>
              <a:rPr lang="en-GB" sz="1400" dirty="0" smtClean="0">
                <a:latin typeface="+mj-lt"/>
              </a:rPr>
              <a:t>The MHS capability is mapped to the IBCM capability based on that it supports at least some part the IBCM capability</a:t>
            </a:r>
            <a:r>
              <a:rPr lang="en-GB" sz="1600" dirty="0" smtClean="0">
                <a:latin typeface="+mj-lt"/>
              </a:rPr>
              <a:t>. </a:t>
            </a:r>
            <a:endParaRPr lang="en-GB" sz="1400" dirty="0" smtClean="0">
              <a:latin typeface="+mj-lt"/>
            </a:endParaRPr>
          </a:p>
        </p:txBody>
      </p:sp>
      <p:pic>
        <p:nvPicPr>
          <p:cNvPr id="22" name="Picture 21" descr="EA_IBCM_Level 01 self.png"/>
          <p:cNvPicPr>
            <a:picLocks noChangeAspect="1"/>
          </p:cNvPicPr>
          <p:nvPr/>
        </p:nvPicPr>
        <p:blipFill>
          <a:blip r:embed="rId2" cstate="print"/>
          <a:stretch>
            <a:fillRect/>
          </a:stretch>
        </p:blipFill>
        <p:spPr>
          <a:xfrm>
            <a:off x="2042889" y="1698596"/>
            <a:ext cx="4610662" cy="4606566"/>
          </a:xfrm>
          <a:prstGeom prst="rect">
            <a:avLst/>
          </a:prstGeom>
        </p:spPr>
      </p:pic>
      <p:sp>
        <p:nvSpPr>
          <p:cNvPr id="23" name="Rectangle 22"/>
          <p:cNvSpPr/>
          <p:nvPr/>
        </p:nvSpPr>
        <p:spPr bwMode="auto">
          <a:xfrm>
            <a:off x="1979712" y="1628800"/>
            <a:ext cx="4752528" cy="4752528"/>
          </a:xfrm>
          <a:prstGeom prst="rect">
            <a:avLst/>
          </a:prstGeom>
          <a:solidFill>
            <a:schemeClr val="bg1">
              <a:lumMod val="50000"/>
              <a:alpha val="2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endParaRPr>
          </a:p>
        </p:txBody>
      </p:sp>
      <p:sp>
        <p:nvSpPr>
          <p:cNvPr id="24" name="Oval 23"/>
          <p:cNvSpPr/>
          <p:nvPr/>
        </p:nvSpPr>
        <p:spPr>
          <a:xfrm>
            <a:off x="3995936" y="364502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2811719" y="484576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6" name="Oval 25"/>
          <p:cNvSpPr/>
          <p:nvPr/>
        </p:nvSpPr>
        <p:spPr>
          <a:xfrm>
            <a:off x="5148064" y="484576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7" name="Oval 26"/>
          <p:cNvSpPr/>
          <p:nvPr/>
        </p:nvSpPr>
        <p:spPr>
          <a:xfrm>
            <a:off x="3995936" y="6024916"/>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6372200" y="3645024"/>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3995936" y="2469500"/>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6372200" y="6024916"/>
            <a:ext cx="248113" cy="2394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IBCM Mapping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p:cNvPicPr>
            <a:picLocks noChangeAspect="1" noChangeArrowheads="1"/>
          </p:cNvPicPr>
          <p:nvPr/>
        </p:nvPicPr>
        <p:blipFill>
          <a:blip r:embed="rId2" cstate="print"/>
          <a:srcRect/>
          <a:stretch>
            <a:fillRect/>
          </a:stretch>
        </p:blipFill>
        <p:spPr bwMode="auto">
          <a:xfrm>
            <a:off x="1547664" y="1412775"/>
            <a:ext cx="4896544" cy="4896545"/>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Range Management</a:t>
            </a:r>
            <a:endParaRPr lang="en-GB" sz="1400" dirty="0" smtClean="0">
              <a:latin typeface="+mj-lt"/>
            </a:endParaRPr>
          </a:p>
        </p:txBody>
      </p:sp>
      <p:sp>
        <p:nvSpPr>
          <p:cNvPr id="29" name="Oval 28"/>
          <p:cNvSpPr/>
          <p:nvPr/>
        </p:nvSpPr>
        <p:spPr>
          <a:xfrm>
            <a:off x="6084168"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4" name="Oval 13"/>
          <p:cNvSpPr/>
          <p:nvPr/>
        </p:nvSpPr>
        <p:spPr>
          <a:xfrm>
            <a:off x="6084168" y="260988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5" name="Oval 14"/>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948263" y="380155"/>
            <a:ext cx="2232249" cy="1323439"/>
          </a:xfrm>
          <a:prstGeom prst="rect">
            <a:avLst/>
          </a:prstGeom>
          <a:noFill/>
        </p:spPr>
        <p:txBody>
          <a:bodyPr wrap="square" rtlCol="0">
            <a:spAutoFit/>
          </a:bodyPr>
          <a:lstStyle/>
          <a:p>
            <a:pPr algn="ctr"/>
            <a:r>
              <a:rPr lang="sv-SE" sz="1600" b="1" dirty="0" smtClean="0">
                <a:solidFill>
                  <a:schemeClr val="bg1"/>
                </a:solidFill>
              </a:rPr>
              <a:t>Range</a:t>
            </a:r>
          </a:p>
          <a:p>
            <a:pPr algn="ctr"/>
            <a:r>
              <a:rPr lang="sv-SE" sz="1600" dirty="0" smtClean="0">
                <a:solidFill>
                  <a:schemeClr val="bg1"/>
                </a:solidFill>
              </a:rPr>
              <a:t>MHS is today owner of the definition of sellable range in store</a:t>
            </a:r>
            <a:endParaRPr lang="en-GB" sz="1600" b="0" dirty="0">
              <a:solidFill>
                <a:schemeClr val="bg1"/>
              </a:solidFill>
            </a:endParaRPr>
          </a:p>
        </p:txBody>
      </p:sp>
      <p:sp>
        <p:nvSpPr>
          <p:cNvPr id="17" name="Oval 16"/>
          <p:cNvSpPr/>
          <p:nvPr/>
        </p:nvSpPr>
        <p:spPr>
          <a:xfrm>
            <a:off x="2843808"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Range Management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cstate="print"/>
          <a:srcRect/>
          <a:stretch>
            <a:fillRect/>
          </a:stretch>
        </p:blipFill>
        <p:spPr bwMode="auto">
          <a:xfrm>
            <a:off x="1547664" y="1412776"/>
            <a:ext cx="4896544" cy="4896544"/>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Availability planning</a:t>
            </a:r>
            <a:endParaRPr lang="en-GB" sz="1400" dirty="0" smtClean="0">
              <a:latin typeface="+mj-lt"/>
            </a:endParaRPr>
          </a:p>
        </p:txBody>
      </p:sp>
      <p:sp>
        <p:nvSpPr>
          <p:cNvPr id="24" name="Oval 23"/>
          <p:cNvSpPr/>
          <p:nvPr/>
        </p:nvSpPr>
        <p:spPr>
          <a:xfrm>
            <a:off x="2843808" y="227687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2843808" y="2564904"/>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6012160"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2843808" y="1988840"/>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48263" y="380155"/>
            <a:ext cx="2232249" cy="1077218"/>
          </a:xfrm>
          <a:prstGeom prst="rect">
            <a:avLst/>
          </a:prstGeom>
          <a:noFill/>
        </p:spPr>
        <p:txBody>
          <a:bodyPr wrap="square" rtlCol="0">
            <a:spAutoFit/>
          </a:bodyPr>
          <a:lstStyle/>
          <a:p>
            <a:pPr algn="ctr"/>
            <a:r>
              <a:rPr lang="sv-SE" sz="1600" b="1" dirty="0" smtClean="0">
                <a:solidFill>
                  <a:schemeClr val="bg1"/>
                </a:solidFill>
              </a:rPr>
              <a:t>Forecast</a:t>
            </a:r>
          </a:p>
          <a:p>
            <a:pPr algn="ctr"/>
            <a:r>
              <a:rPr lang="sv-SE" sz="1600" dirty="0" smtClean="0">
                <a:solidFill>
                  <a:schemeClr val="bg1"/>
                </a:solidFill>
              </a:rPr>
              <a:t>Forecasting for the stores are fully done in MHS today</a:t>
            </a:r>
            <a:endParaRPr lang="en-GB" sz="1600" b="0" dirty="0">
              <a:solidFill>
                <a:schemeClr val="bg1"/>
              </a:solidFill>
            </a:endParaRPr>
          </a:p>
        </p:txBody>
      </p:sp>
      <p:sp>
        <p:nvSpPr>
          <p:cNvPr id="14"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Availability Planning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cstate="print"/>
          <a:srcRect/>
          <a:stretch>
            <a:fillRect/>
          </a:stretch>
        </p:blipFill>
        <p:spPr bwMode="auto">
          <a:xfrm>
            <a:off x="1547664" y="1412776"/>
            <a:ext cx="4896544" cy="4896544"/>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Delivery Operations</a:t>
            </a:r>
            <a:endParaRPr lang="en-GB" sz="1400" dirty="0" smtClean="0">
              <a:latin typeface="+mj-lt"/>
            </a:endParaRPr>
          </a:p>
        </p:txBody>
      </p:sp>
      <p:sp>
        <p:nvSpPr>
          <p:cNvPr id="28" name="Oval 27"/>
          <p:cNvSpPr/>
          <p:nvPr/>
        </p:nvSpPr>
        <p:spPr>
          <a:xfrm>
            <a:off x="5868144" y="2204864"/>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2843808" y="249289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48263" y="380155"/>
            <a:ext cx="2232249" cy="1323439"/>
          </a:xfrm>
          <a:prstGeom prst="rect">
            <a:avLst/>
          </a:prstGeom>
          <a:noFill/>
        </p:spPr>
        <p:txBody>
          <a:bodyPr wrap="square" rtlCol="0">
            <a:spAutoFit/>
          </a:bodyPr>
          <a:lstStyle/>
          <a:p>
            <a:pPr algn="ctr"/>
            <a:r>
              <a:rPr lang="sv-SE" sz="1600" b="1" dirty="0" smtClean="0">
                <a:solidFill>
                  <a:schemeClr val="bg1"/>
                </a:solidFill>
              </a:rPr>
              <a:t>SLO</a:t>
            </a:r>
          </a:p>
          <a:p>
            <a:pPr algn="ctr"/>
            <a:r>
              <a:rPr lang="sv-SE" sz="1600" dirty="0" smtClean="0">
                <a:solidFill>
                  <a:schemeClr val="bg1"/>
                </a:solidFill>
              </a:rPr>
              <a:t>Store Logistic Operations are fully covered by MHS today</a:t>
            </a:r>
            <a:endParaRPr lang="en-GB" sz="1600" b="0" dirty="0">
              <a:solidFill>
                <a:schemeClr val="bg1"/>
              </a:solidFill>
            </a:endParaRPr>
          </a:p>
        </p:txBody>
      </p:sp>
      <p:sp>
        <p:nvSpPr>
          <p:cNvPr id="9" name="Oval 8"/>
          <p:cNvSpPr/>
          <p:nvPr/>
        </p:nvSpPr>
        <p:spPr>
          <a:xfrm>
            <a:off x="2843808" y="2204864"/>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Delivery Operations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srcRect/>
          <a:stretch>
            <a:fillRect/>
          </a:stretch>
        </p:blipFill>
        <p:spPr bwMode="auto">
          <a:xfrm>
            <a:off x="1547664" y="1412776"/>
            <a:ext cx="4896544" cy="4896544"/>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Merchandising</a:t>
            </a:r>
            <a:endParaRPr lang="en-GB" sz="1400" dirty="0" smtClean="0">
              <a:latin typeface="+mj-lt"/>
            </a:endParaRPr>
          </a:p>
        </p:txBody>
      </p:sp>
      <p:sp>
        <p:nvSpPr>
          <p:cNvPr id="24" name="Oval 23"/>
          <p:cNvSpPr/>
          <p:nvPr/>
        </p:nvSpPr>
        <p:spPr>
          <a:xfrm>
            <a:off x="6012160" y="314096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2843808"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4427984" y="314096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4427984"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48263" y="380155"/>
            <a:ext cx="2232249" cy="1569660"/>
          </a:xfrm>
          <a:prstGeom prst="rect">
            <a:avLst/>
          </a:prstGeom>
          <a:noFill/>
        </p:spPr>
        <p:txBody>
          <a:bodyPr wrap="square" rtlCol="0">
            <a:spAutoFit/>
          </a:bodyPr>
          <a:lstStyle/>
          <a:p>
            <a:pPr algn="ctr"/>
            <a:r>
              <a:rPr lang="sv-SE" sz="1600" b="1" dirty="0" smtClean="0">
                <a:solidFill>
                  <a:schemeClr val="bg1"/>
                </a:solidFill>
              </a:rPr>
              <a:t>SLM</a:t>
            </a:r>
          </a:p>
          <a:p>
            <a:pPr algn="ctr"/>
            <a:r>
              <a:rPr lang="sv-SE" sz="1600" dirty="0" smtClean="0">
                <a:solidFill>
                  <a:schemeClr val="bg1"/>
                </a:solidFill>
              </a:rPr>
              <a:t>Sales location management (floor planning) is fully done by MHS </a:t>
            </a:r>
            <a:br>
              <a:rPr lang="sv-SE" sz="1600" dirty="0" smtClean="0">
                <a:solidFill>
                  <a:schemeClr val="bg1"/>
                </a:solidFill>
              </a:rPr>
            </a:br>
            <a:r>
              <a:rPr lang="sv-SE" sz="1600" dirty="0" smtClean="0">
                <a:solidFill>
                  <a:schemeClr val="bg1"/>
                </a:solidFill>
              </a:rPr>
              <a:t>today</a:t>
            </a:r>
            <a:endParaRPr lang="en-GB" sz="1600" b="0" dirty="0">
              <a:solidFill>
                <a:schemeClr val="bg1"/>
              </a:solidFill>
            </a:endParaRPr>
          </a:p>
        </p:txBody>
      </p:sp>
      <p:sp>
        <p:nvSpPr>
          <p:cNvPr id="13"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Merchandising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srcRect/>
          <a:stretch>
            <a:fillRect/>
          </a:stretch>
        </p:blipFill>
        <p:spPr bwMode="auto">
          <a:xfrm>
            <a:off x="1547664" y="1412776"/>
            <a:ext cx="4896544" cy="4896544"/>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Selling</a:t>
            </a:r>
            <a:endParaRPr lang="en-GB" sz="1400" dirty="0" smtClean="0">
              <a:latin typeface="+mj-lt"/>
            </a:endParaRPr>
          </a:p>
        </p:txBody>
      </p:sp>
      <p:sp>
        <p:nvSpPr>
          <p:cNvPr id="25" name="Oval 24"/>
          <p:cNvSpPr/>
          <p:nvPr/>
        </p:nvSpPr>
        <p:spPr>
          <a:xfrm>
            <a:off x="5940152" y="335699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4427984" y="227687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2843808" y="393305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5940152"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1" name="Oval 10"/>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48263" y="380155"/>
            <a:ext cx="2232249" cy="1323439"/>
          </a:xfrm>
          <a:prstGeom prst="rect">
            <a:avLst/>
          </a:prstGeom>
          <a:noFill/>
        </p:spPr>
        <p:txBody>
          <a:bodyPr wrap="square" rtlCol="0">
            <a:spAutoFit/>
          </a:bodyPr>
          <a:lstStyle/>
          <a:p>
            <a:pPr algn="ctr"/>
            <a:r>
              <a:rPr lang="sv-SE" sz="1600" b="1" dirty="0" smtClean="0">
                <a:solidFill>
                  <a:schemeClr val="bg1"/>
                </a:solidFill>
              </a:rPr>
              <a:t>Returns &amp; Recovery</a:t>
            </a:r>
          </a:p>
          <a:p>
            <a:pPr algn="ctr"/>
            <a:r>
              <a:rPr lang="sv-SE" sz="1600" dirty="0" smtClean="0">
                <a:solidFill>
                  <a:schemeClr val="bg1"/>
                </a:solidFill>
              </a:rPr>
              <a:t>Returns &amp; Recovery is fully dependent on MHS Today</a:t>
            </a:r>
            <a:endParaRPr lang="en-GB" sz="1600" b="0" dirty="0">
              <a:solidFill>
                <a:schemeClr val="bg1"/>
              </a:solidFill>
            </a:endParaRPr>
          </a:p>
        </p:txBody>
      </p:sp>
      <p:sp>
        <p:nvSpPr>
          <p:cNvPr id="14"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Selling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rldmap.gif"/>
          <p:cNvPicPr>
            <a:picLocks noChangeAspect="1"/>
          </p:cNvPicPr>
          <p:nvPr/>
        </p:nvPicPr>
        <p:blipFill>
          <a:blip r:embed="rId2" cstate="print"/>
          <a:srcRect b="5556"/>
          <a:stretch>
            <a:fillRect/>
          </a:stretch>
        </p:blipFill>
        <p:spPr>
          <a:xfrm>
            <a:off x="395536" y="1196752"/>
            <a:ext cx="8295322" cy="4896544"/>
          </a:xfrm>
          <a:prstGeom prst="rect">
            <a:avLst/>
          </a:prstGeom>
          <a:noFill/>
        </p:spPr>
      </p:pic>
      <p:sp>
        <p:nvSpPr>
          <p:cNvPr id="4" name="Platshållare för text 3"/>
          <p:cNvSpPr>
            <a:spLocks noGrp="1"/>
          </p:cNvSpPr>
          <p:nvPr>
            <p:ph type="body" sz="quarter" idx="10"/>
          </p:nvPr>
        </p:nvSpPr>
        <p:spPr/>
        <p:txBody>
          <a:bodyPr/>
          <a:lstStyle/>
          <a:p>
            <a:r>
              <a:rPr lang="sv-SE" dirty="0" smtClean="0"/>
              <a:t>MHS History</a:t>
            </a:r>
          </a:p>
        </p:txBody>
      </p:sp>
      <p:cxnSp>
        <p:nvCxnSpPr>
          <p:cNvPr id="5" name="Straight Arrow Connector 4"/>
          <p:cNvCxnSpPr/>
          <p:nvPr/>
        </p:nvCxnSpPr>
        <p:spPr>
          <a:xfrm>
            <a:off x="395536" y="5692606"/>
            <a:ext cx="835292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5536"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3568"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59632"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47664"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35696"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23728"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11760"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792"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87824"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75856"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63888"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51920"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39952"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16016"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04048"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92080"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80112"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8144"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56176"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44208"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32240"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20272"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308304"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596336"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884368"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172400" y="569260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60432" y="5692606"/>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79512" y="5836622"/>
            <a:ext cx="8640960" cy="184666"/>
          </a:xfrm>
          <a:prstGeom prst="rect">
            <a:avLst/>
          </a:prstGeom>
          <a:noFill/>
        </p:spPr>
        <p:txBody>
          <a:bodyPr wrap="square" rtlCol="0">
            <a:spAutoFit/>
          </a:bodyPr>
          <a:lstStyle/>
          <a:p>
            <a:r>
              <a:rPr lang="sv-SE" sz="600" dirty="0" smtClean="0"/>
              <a:t>1986    1987    1988    1989   1990   1991    1992    1993   1994   1995   1996    1997   1998   1999    2000   2001   2002    2003    2004   2005   2006   2007    2008   2009    2010   2011   2012   2013    2014</a:t>
            </a:r>
            <a:endParaRPr lang="en-GB" sz="600" dirty="0"/>
          </a:p>
        </p:txBody>
      </p:sp>
      <p:sp>
        <p:nvSpPr>
          <p:cNvPr id="35" name="Flowchart: Connector 34"/>
          <p:cNvSpPr/>
          <p:nvPr/>
        </p:nvSpPr>
        <p:spPr>
          <a:xfrm>
            <a:off x="8460432"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p:cNvSpPr/>
          <p:nvPr/>
        </p:nvSpPr>
        <p:spPr>
          <a:xfrm>
            <a:off x="6948264"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p:cNvSpPr/>
          <p:nvPr/>
        </p:nvSpPr>
        <p:spPr>
          <a:xfrm>
            <a:off x="7596336"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p:cNvSpPr/>
          <p:nvPr/>
        </p:nvSpPr>
        <p:spPr>
          <a:xfrm>
            <a:off x="6372200"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p:cNvSpPr/>
          <p:nvPr/>
        </p:nvSpPr>
        <p:spPr>
          <a:xfrm>
            <a:off x="6084168"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p:cNvSpPr/>
          <p:nvPr/>
        </p:nvSpPr>
        <p:spPr>
          <a:xfrm>
            <a:off x="4355976"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p:cNvSpPr/>
          <p:nvPr/>
        </p:nvSpPr>
        <p:spPr>
          <a:xfrm>
            <a:off x="4932040"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p:cNvSpPr/>
          <p:nvPr/>
        </p:nvSpPr>
        <p:spPr>
          <a:xfrm>
            <a:off x="5220072"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p:cNvSpPr/>
          <p:nvPr/>
        </p:nvSpPr>
        <p:spPr>
          <a:xfrm>
            <a:off x="2627784"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p:cNvSpPr/>
          <p:nvPr/>
        </p:nvSpPr>
        <p:spPr>
          <a:xfrm>
            <a:off x="2843808"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p:cNvSpPr/>
          <p:nvPr/>
        </p:nvSpPr>
        <p:spPr>
          <a:xfrm>
            <a:off x="1763688"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p:cNvSpPr/>
          <p:nvPr/>
        </p:nvSpPr>
        <p:spPr>
          <a:xfrm>
            <a:off x="323528"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p:cNvSpPr/>
          <p:nvPr/>
        </p:nvSpPr>
        <p:spPr>
          <a:xfrm>
            <a:off x="611560"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p:cNvSpPr/>
          <p:nvPr/>
        </p:nvSpPr>
        <p:spPr>
          <a:xfrm>
            <a:off x="7884368"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p:cNvSpPr/>
          <p:nvPr/>
        </p:nvSpPr>
        <p:spPr>
          <a:xfrm>
            <a:off x="8172400"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p:cNvSpPr/>
          <p:nvPr/>
        </p:nvSpPr>
        <p:spPr>
          <a:xfrm>
            <a:off x="3059832"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p:cNvCxnSpPr>
            <a:stCxn id="50" idx="0"/>
            <a:endCxn id="52" idx="2"/>
          </p:cNvCxnSpPr>
          <p:nvPr/>
        </p:nvCxnSpPr>
        <p:spPr>
          <a:xfrm flipV="1">
            <a:off x="3131840" y="4786699"/>
            <a:ext cx="432048" cy="83389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03848" y="4540478"/>
            <a:ext cx="720080" cy="246221"/>
          </a:xfrm>
          <a:prstGeom prst="rect">
            <a:avLst/>
          </a:prstGeom>
          <a:noFill/>
        </p:spPr>
        <p:txBody>
          <a:bodyPr wrap="square" lIns="36000" rtlCol="0">
            <a:spAutoFit/>
          </a:bodyPr>
          <a:lstStyle/>
          <a:p>
            <a:pPr algn="ctr" defTabSz="360000"/>
            <a:r>
              <a:rPr lang="sv-SE" sz="1000" dirty="0" smtClean="0">
                <a:solidFill>
                  <a:schemeClr val="accent1">
                    <a:lumMod val="75000"/>
                  </a:schemeClr>
                </a:solidFill>
              </a:rPr>
              <a:t>SGF Pilot</a:t>
            </a:r>
            <a:endParaRPr lang="en-GB" sz="1000" dirty="0" smtClean="0">
              <a:solidFill>
                <a:schemeClr val="accent1">
                  <a:lumMod val="75000"/>
                </a:schemeClr>
              </a:solidFill>
            </a:endParaRPr>
          </a:p>
        </p:txBody>
      </p:sp>
      <p:cxnSp>
        <p:nvCxnSpPr>
          <p:cNvPr id="53" name="Straight Connector 52"/>
          <p:cNvCxnSpPr>
            <a:stCxn id="46" idx="0"/>
            <a:endCxn id="54" idx="2"/>
          </p:cNvCxnSpPr>
          <p:nvPr/>
        </p:nvCxnSpPr>
        <p:spPr>
          <a:xfrm flipV="1">
            <a:off x="395536" y="5095056"/>
            <a:ext cx="36004" cy="525542"/>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5496" y="4756502"/>
            <a:ext cx="792088" cy="338554"/>
          </a:xfrm>
          <a:prstGeom prst="rect">
            <a:avLst/>
          </a:prstGeom>
          <a:noFill/>
        </p:spPr>
        <p:txBody>
          <a:bodyPr wrap="square" lIns="36000" rtlCol="0">
            <a:spAutoFit/>
          </a:bodyPr>
          <a:lstStyle/>
          <a:p>
            <a:pPr algn="ctr" defTabSz="360000"/>
            <a:r>
              <a:rPr lang="sv-SE" sz="800" dirty="0" smtClean="0">
                <a:solidFill>
                  <a:schemeClr val="accent1">
                    <a:lumMod val="75000"/>
                  </a:schemeClr>
                </a:solidFill>
              </a:rPr>
              <a:t>MHS Project started</a:t>
            </a:r>
            <a:endParaRPr lang="en-GB" sz="800" dirty="0">
              <a:solidFill>
                <a:schemeClr val="accent1">
                  <a:lumMod val="75000"/>
                </a:schemeClr>
              </a:solidFill>
            </a:endParaRPr>
          </a:p>
        </p:txBody>
      </p:sp>
      <p:cxnSp>
        <p:nvCxnSpPr>
          <p:cNvPr id="55" name="Straight Connector 54"/>
          <p:cNvCxnSpPr>
            <a:stCxn id="47" idx="0"/>
            <a:endCxn id="56" idx="2"/>
          </p:cNvCxnSpPr>
          <p:nvPr/>
        </p:nvCxnSpPr>
        <p:spPr>
          <a:xfrm flipV="1">
            <a:off x="683568" y="4801508"/>
            <a:ext cx="288032" cy="81909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9552" y="4324454"/>
            <a:ext cx="864096" cy="477054"/>
          </a:xfrm>
          <a:prstGeom prst="rect">
            <a:avLst/>
          </a:prstGeom>
          <a:noFill/>
        </p:spPr>
        <p:txBody>
          <a:bodyPr wrap="square" lIns="36000" rtlCol="0">
            <a:spAutoFit/>
          </a:bodyPr>
          <a:lstStyle/>
          <a:p>
            <a:pPr algn="ctr" defTabSz="360000"/>
            <a:r>
              <a:rPr lang="sv-SE" sz="1000" dirty="0" smtClean="0">
                <a:solidFill>
                  <a:schemeClr val="accent1">
                    <a:lumMod val="75000"/>
                  </a:schemeClr>
                </a:solidFill>
              </a:rPr>
              <a:t>MHS Pilot in Älmhult </a:t>
            </a:r>
          </a:p>
          <a:p>
            <a:pPr algn="ctr" defTabSz="360000"/>
            <a:r>
              <a:rPr lang="sv-SE" sz="500" dirty="0" smtClean="0">
                <a:solidFill>
                  <a:schemeClr val="accent1">
                    <a:lumMod val="75000"/>
                  </a:schemeClr>
                </a:solidFill>
              </a:rPr>
              <a:t>POS and stock figures</a:t>
            </a:r>
            <a:endParaRPr lang="en-GB" sz="500" dirty="0">
              <a:solidFill>
                <a:schemeClr val="accent1">
                  <a:lumMod val="75000"/>
                </a:schemeClr>
              </a:solidFill>
            </a:endParaRPr>
          </a:p>
        </p:txBody>
      </p:sp>
      <p:cxnSp>
        <p:nvCxnSpPr>
          <p:cNvPr id="57" name="Straight Connector 56"/>
          <p:cNvCxnSpPr>
            <a:endCxn id="58" idx="2"/>
          </p:cNvCxnSpPr>
          <p:nvPr/>
        </p:nvCxnSpPr>
        <p:spPr>
          <a:xfrm flipV="1">
            <a:off x="8532440" y="5300628"/>
            <a:ext cx="197768" cy="31997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88424" y="4900518"/>
            <a:ext cx="683568" cy="400110"/>
          </a:xfrm>
          <a:prstGeom prst="rect">
            <a:avLst/>
          </a:prstGeom>
          <a:noFill/>
        </p:spPr>
        <p:txBody>
          <a:bodyPr wrap="square" lIns="36000" rtlCol="0">
            <a:spAutoFit/>
          </a:bodyPr>
          <a:lstStyle/>
          <a:p>
            <a:pPr algn="ctr" defTabSz="360000"/>
            <a:r>
              <a:rPr lang="sv-SE" sz="1000" dirty="0" smtClean="0">
                <a:solidFill>
                  <a:srgbClr val="00B050"/>
                </a:solidFill>
              </a:rPr>
              <a:t>MHS TP Starts</a:t>
            </a:r>
            <a:endParaRPr lang="en-GB" sz="1000" dirty="0" smtClean="0">
              <a:solidFill>
                <a:srgbClr val="00B050"/>
              </a:solidFill>
            </a:endParaRPr>
          </a:p>
        </p:txBody>
      </p:sp>
      <p:cxnSp>
        <p:nvCxnSpPr>
          <p:cNvPr id="59" name="Straight Connector 58"/>
          <p:cNvCxnSpPr>
            <a:stCxn id="49" idx="0"/>
            <a:endCxn id="60" idx="2"/>
          </p:cNvCxnSpPr>
          <p:nvPr/>
        </p:nvCxnSpPr>
        <p:spPr>
          <a:xfrm flipV="1">
            <a:off x="8244408" y="4827349"/>
            <a:ext cx="161764" cy="793249"/>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028384" y="4581128"/>
            <a:ext cx="755576" cy="246221"/>
          </a:xfrm>
          <a:prstGeom prst="rect">
            <a:avLst/>
          </a:prstGeom>
          <a:noFill/>
        </p:spPr>
        <p:txBody>
          <a:bodyPr wrap="square" lIns="72000" rIns="72000" rtlCol="0">
            <a:spAutoFit/>
          </a:bodyPr>
          <a:lstStyle/>
          <a:p>
            <a:pPr algn="ctr" defTabSz="360000"/>
            <a:r>
              <a:rPr lang="sv-SE" sz="1000" dirty="0" smtClean="0">
                <a:solidFill>
                  <a:schemeClr val="accent1">
                    <a:lumMod val="75000"/>
                  </a:schemeClr>
                </a:solidFill>
              </a:rPr>
              <a:t>PinS pilot</a:t>
            </a:r>
            <a:endParaRPr lang="en-GB" sz="1000" dirty="0">
              <a:solidFill>
                <a:schemeClr val="accent1">
                  <a:lumMod val="75000"/>
                </a:schemeClr>
              </a:solidFill>
            </a:endParaRPr>
          </a:p>
        </p:txBody>
      </p:sp>
      <p:cxnSp>
        <p:nvCxnSpPr>
          <p:cNvPr id="61" name="Straight Connector 60"/>
          <p:cNvCxnSpPr>
            <a:stCxn id="48" idx="0"/>
            <a:endCxn id="62" idx="2"/>
          </p:cNvCxnSpPr>
          <p:nvPr/>
        </p:nvCxnSpPr>
        <p:spPr>
          <a:xfrm flipV="1">
            <a:off x="7956376" y="5228620"/>
            <a:ext cx="180020" cy="391978"/>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812360" y="5013176"/>
            <a:ext cx="648072" cy="215444"/>
          </a:xfrm>
          <a:prstGeom prst="rect">
            <a:avLst/>
          </a:prstGeom>
          <a:noFill/>
        </p:spPr>
        <p:txBody>
          <a:bodyPr wrap="square" lIns="72000" rIns="72000" rtlCol="0">
            <a:spAutoFit/>
          </a:bodyPr>
          <a:lstStyle/>
          <a:p>
            <a:pPr algn="ctr" defTabSz="360000"/>
            <a:r>
              <a:rPr lang="sv-SE" sz="800" dirty="0" smtClean="0">
                <a:solidFill>
                  <a:schemeClr val="accent1">
                    <a:lumMod val="75000"/>
                  </a:schemeClr>
                </a:solidFill>
              </a:rPr>
              <a:t>CPS Pilot</a:t>
            </a:r>
            <a:endParaRPr lang="en-GB" sz="800" dirty="0">
              <a:solidFill>
                <a:schemeClr val="accent1">
                  <a:lumMod val="75000"/>
                </a:schemeClr>
              </a:solidFill>
            </a:endParaRPr>
          </a:p>
        </p:txBody>
      </p:sp>
      <p:cxnSp>
        <p:nvCxnSpPr>
          <p:cNvPr id="63" name="Straight Connector 62"/>
          <p:cNvCxnSpPr>
            <a:stCxn id="37" idx="0"/>
            <a:endCxn id="108" idx="2"/>
          </p:cNvCxnSpPr>
          <p:nvPr/>
        </p:nvCxnSpPr>
        <p:spPr>
          <a:xfrm flipH="1" flipV="1">
            <a:off x="7632340" y="4914746"/>
            <a:ext cx="36004" cy="70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6" idx="0"/>
            <a:endCxn id="65" idx="2"/>
          </p:cNvCxnSpPr>
          <p:nvPr/>
        </p:nvCxnSpPr>
        <p:spPr>
          <a:xfrm flipV="1">
            <a:off x="7020272" y="5300628"/>
            <a:ext cx="144016" cy="31997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32240" y="4900518"/>
            <a:ext cx="864096" cy="400110"/>
          </a:xfrm>
          <a:prstGeom prst="rect">
            <a:avLst/>
          </a:prstGeom>
          <a:noFill/>
        </p:spPr>
        <p:txBody>
          <a:bodyPr wrap="square" lIns="36000" rtlCol="0">
            <a:spAutoFit/>
          </a:bodyPr>
          <a:lstStyle/>
          <a:p>
            <a:pPr algn="ctr" defTabSz="360000"/>
            <a:r>
              <a:rPr lang="sv-SE" sz="1000" dirty="0" smtClean="0">
                <a:solidFill>
                  <a:schemeClr val="accent1">
                    <a:lumMod val="75000"/>
                  </a:schemeClr>
                </a:solidFill>
              </a:rPr>
              <a:t>SGF Mobile Pilot</a:t>
            </a:r>
            <a:endParaRPr lang="en-GB" sz="1000" dirty="0" smtClean="0">
              <a:solidFill>
                <a:schemeClr val="accent1">
                  <a:lumMod val="75000"/>
                </a:schemeClr>
              </a:solidFill>
            </a:endParaRPr>
          </a:p>
        </p:txBody>
      </p:sp>
      <p:cxnSp>
        <p:nvCxnSpPr>
          <p:cNvPr id="66" name="Straight Connector 65"/>
          <p:cNvCxnSpPr>
            <a:stCxn id="38" idx="7"/>
            <a:endCxn id="67" idx="2"/>
          </p:cNvCxnSpPr>
          <p:nvPr/>
        </p:nvCxnSpPr>
        <p:spPr>
          <a:xfrm flipV="1">
            <a:off x="6495125" y="4678397"/>
            <a:ext cx="93099" cy="963292"/>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868144" y="4324454"/>
            <a:ext cx="1440160" cy="353943"/>
          </a:xfrm>
          <a:prstGeom prst="rect">
            <a:avLst/>
          </a:prstGeom>
          <a:noFill/>
        </p:spPr>
        <p:txBody>
          <a:bodyPr wrap="square" lIns="72000" rIns="72000" bIns="0" rtlCol="0">
            <a:spAutoFit/>
          </a:bodyPr>
          <a:lstStyle/>
          <a:p>
            <a:pPr algn="ctr" defTabSz="360000"/>
            <a:r>
              <a:rPr lang="sv-SE" sz="1000" dirty="0" smtClean="0">
                <a:solidFill>
                  <a:schemeClr val="accent1">
                    <a:lumMod val="75000"/>
                  </a:schemeClr>
                </a:solidFill>
              </a:rPr>
              <a:t>MHS Common, </a:t>
            </a:r>
            <a:br>
              <a:rPr lang="sv-SE" sz="1000" dirty="0" smtClean="0">
                <a:solidFill>
                  <a:schemeClr val="accent1">
                    <a:lumMod val="75000"/>
                  </a:schemeClr>
                </a:solidFill>
              </a:rPr>
            </a:br>
            <a:r>
              <a:rPr lang="sv-SE" sz="1000" b="1" dirty="0" smtClean="0">
                <a:solidFill>
                  <a:schemeClr val="accent1">
                    <a:lumMod val="75000"/>
                  </a:schemeClr>
                </a:solidFill>
              </a:rPr>
              <a:t>1 version </a:t>
            </a:r>
            <a:r>
              <a:rPr lang="sv-SE" sz="1000" dirty="0" smtClean="0">
                <a:solidFill>
                  <a:schemeClr val="accent1">
                    <a:lumMod val="75000"/>
                  </a:schemeClr>
                </a:solidFill>
              </a:rPr>
              <a:t>of MHS</a:t>
            </a:r>
            <a:endParaRPr lang="en-GB" sz="1000" dirty="0">
              <a:solidFill>
                <a:schemeClr val="accent1">
                  <a:lumMod val="75000"/>
                </a:schemeClr>
              </a:solidFill>
            </a:endParaRPr>
          </a:p>
        </p:txBody>
      </p:sp>
      <p:cxnSp>
        <p:nvCxnSpPr>
          <p:cNvPr id="68" name="Straight Connector 67"/>
          <p:cNvCxnSpPr>
            <a:stCxn id="39" idx="0"/>
            <a:endCxn id="69" idx="2"/>
          </p:cNvCxnSpPr>
          <p:nvPr/>
        </p:nvCxnSpPr>
        <p:spPr>
          <a:xfrm flipH="1" flipV="1">
            <a:off x="6120172" y="5336922"/>
            <a:ext cx="36004" cy="28367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580112" y="5044534"/>
            <a:ext cx="1080120" cy="292388"/>
          </a:xfrm>
          <a:prstGeom prst="rect">
            <a:avLst/>
          </a:prstGeom>
          <a:noFill/>
        </p:spPr>
        <p:txBody>
          <a:bodyPr wrap="square" lIns="72000" rIns="72000" bIns="0" rtlCol="0">
            <a:spAutoFit/>
          </a:bodyPr>
          <a:lstStyle/>
          <a:p>
            <a:pPr algn="ctr" defTabSz="360000"/>
            <a:r>
              <a:rPr lang="sv-SE" sz="800" dirty="0" smtClean="0">
                <a:solidFill>
                  <a:schemeClr val="accent1">
                    <a:lumMod val="75000"/>
                  </a:schemeClr>
                </a:solidFill>
              </a:rPr>
              <a:t>Alpha to Itanium project</a:t>
            </a:r>
            <a:endParaRPr lang="en-GB" sz="800" dirty="0">
              <a:solidFill>
                <a:schemeClr val="accent1">
                  <a:lumMod val="75000"/>
                </a:schemeClr>
              </a:solidFill>
            </a:endParaRPr>
          </a:p>
        </p:txBody>
      </p:sp>
      <p:cxnSp>
        <p:nvCxnSpPr>
          <p:cNvPr id="70" name="Straight Connector 69"/>
          <p:cNvCxnSpPr>
            <a:stCxn id="42" idx="0"/>
            <a:endCxn id="71" idx="2"/>
          </p:cNvCxnSpPr>
          <p:nvPr/>
        </p:nvCxnSpPr>
        <p:spPr>
          <a:xfrm flipV="1">
            <a:off x="5292080" y="5017532"/>
            <a:ext cx="144016" cy="603066"/>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788024" y="4725144"/>
            <a:ext cx="1296144" cy="292388"/>
          </a:xfrm>
          <a:prstGeom prst="rect">
            <a:avLst/>
          </a:prstGeom>
          <a:noFill/>
        </p:spPr>
        <p:txBody>
          <a:bodyPr wrap="square" lIns="72000" rIns="72000" bIns="0" rtlCol="0">
            <a:spAutoFit/>
          </a:bodyPr>
          <a:lstStyle/>
          <a:p>
            <a:pPr algn="ctr" defTabSz="360000"/>
            <a:r>
              <a:rPr lang="sv-SE" sz="800" dirty="0" smtClean="0">
                <a:solidFill>
                  <a:schemeClr val="accent1">
                    <a:lumMod val="75000"/>
                  </a:schemeClr>
                </a:solidFill>
              </a:rPr>
              <a:t>North America project</a:t>
            </a:r>
            <a:br>
              <a:rPr lang="sv-SE" sz="800" dirty="0" smtClean="0">
                <a:solidFill>
                  <a:schemeClr val="accent1">
                    <a:lumMod val="75000"/>
                  </a:schemeClr>
                </a:solidFill>
              </a:rPr>
            </a:br>
            <a:r>
              <a:rPr lang="sv-SE" sz="800" b="1" dirty="0" smtClean="0">
                <a:solidFill>
                  <a:schemeClr val="accent1">
                    <a:lumMod val="75000"/>
                  </a:schemeClr>
                </a:solidFill>
              </a:rPr>
              <a:t>2 versions </a:t>
            </a:r>
            <a:r>
              <a:rPr lang="sv-SE" sz="800" dirty="0" smtClean="0">
                <a:solidFill>
                  <a:schemeClr val="accent1">
                    <a:lumMod val="75000"/>
                  </a:schemeClr>
                </a:solidFill>
              </a:rPr>
              <a:t>of MHS</a:t>
            </a:r>
            <a:endParaRPr lang="en-GB" sz="800" dirty="0">
              <a:solidFill>
                <a:schemeClr val="accent1">
                  <a:lumMod val="75000"/>
                </a:schemeClr>
              </a:solidFill>
            </a:endParaRPr>
          </a:p>
        </p:txBody>
      </p:sp>
      <p:cxnSp>
        <p:nvCxnSpPr>
          <p:cNvPr id="72" name="Straight Connector 71"/>
          <p:cNvCxnSpPr>
            <a:stCxn id="41" idx="0"/>
            <a:endCxn id="73" idx="2"/>
          </p:cNvCxnSpPr>
          <p:nvPr/>
        </p:nvCxnSpPr>
        <p:spPr>
          <a:xfrm flipH="1" flipV="1">
            <a:off x="4788024" y="4688850"/>
            <a:ext cx="216024" cy="93174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355976" y="4396462"/>
            <a:ext cx="864096" cy="292388"/>
          </a:xfrm>
          <a:prstGeom prst="rect">
            <a:avLst/>
          </a:prstGeom>
          <a:noFill/>
        </p:spPr>
        <p:txBody>
          <a:bodyPr wrap="square" lIns="72000" rIns="72000" bIns="0" rtlCol="0">
            <a:spAutoFit/>
          </a:bodyPr>
          <a:lstStyle/>
          <a:p>
            <a:pPr algn="ctr" defTabSz="360000"/>
            <a:r>
              <a:rPr lang="sv-SE" sz="800" dirty="0" smtClean="0">
                <a:solidFill>
                  <a:schemeClr val="accent1">
                    <a:lumMod val="75000"/>
                  </a:schemeClr>
                </a:solidFill>
              </a:rPr>
              <a:t>VAX to Alpha project</a:t>
            </a:r>
            <a:endParaRPr lang="en-GB" sz="800" dirty="0">
              <a:solidFill>
                <a:schemeClr val="accent1">
                  <a:lumMod val="75000"/>
                </a:schemeClr>
              </a:solidFill>
            </a:endParaRPr>
          </a:p>
        </p:txBody>
      </p:sp>
      <p:cxnSp>
        <p:nvCxnSpPr>
          <p:cNvPr id="74" name="Straight Connector 73"/>
          <p:cNvCxnSpPr>
            <a:stCxn id="40" idx="0"/>
            <a:endCxn id="75" idx="2"/>
          </p:cNvCxnSpPr>
          <p:nvPr/>
        </p:nvCxnSpPr>
        <p:spPr>
          <a:xfrm flipH="1" flipV="1">
            <a:off x="4355976" y="5408930"/>
            <a:ext cx="72008" cy="211668"/>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995936" y="5116542"/>
            <a:ext cx="720080" cy="292388"/>
          </a:xfrm>
          <a:prstGeom prst="rect">
            <a:avLst/>
          </a:prstGeom>
          <a:noFill/>
        </p:spPr>
        <p:txBody>
          <a:bodyPr wrap="square" lIns="72000" rIns="72000" bIns="0" rtlCol="0">
            <a:spAutoFit/>
          </a:bodyPr>
          <a:lstStyle/>
          <a:p>
            <a:pPr algn="ctr" defTabSz="360000"/>
            <a:r>
              <a:rPr lang="sv-SE" sz="800" dirty="0" smtClean="0">
                <a:solidFill>
                  <a:schemeClr val="accent1">
                    <a:lumMod val="75000"/>
                  </a:schemeClr>
                </a:solidFill>
              </a:rPr>
              <a:t>Y2K conversion</a:t>
            </a:r>
            <a:endParaRPr lang="en-GB" sz="800" dirty="0">
              <a:solidFill>
                <a:schemeClr val="accent1">
                  <a:lumMod val="75000"/>
                </a:schemeClr>
              </a:solidFill>
            </a:endParaRPr>
          </a:p>
        </p:txBody>
      </p:sp>
      <p:cxnSp>
        <p:nvCxnSpPr>
          <p:cNvPr id="76" name="Straight Connector 75"/>
          <p:cNvCxnSpPr/>
          <p:nvPr/>
        </p:nvCxnSpPr>
        <p:spPr>
          <a:xfrm>
            <a:off x="4427984" y="5692606"/>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4067944"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8" name="Straight Connector 77"/>
          <p:cNvCxnSpPr>
            <a:stCxn id="77" idx="0"/>
            <a:endCxn id="79" idx="2"/>
          </p:cNvCxnSpPr>
          <p:nvPr/>
        </p:nvCxnSpPr>
        <p:spPr>
          <a:xfrm flipH="1" flipV="1">
            <a:off x="4067944" y="5120898"/>
            <a:ext cx="72008" cy="4997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63888" y="4828510"/>
            <a:ext cx="1008112" cy="292388"/>
          </a:xfrm>
          <a:prstGeom prst="rect">
            <a:avLst/>
          </a:prstGeom>
          <a:noFill/>
        </p:spPr>
        <p:txBody>
          <a:bodyPr wrap="square" lIns="72000" rIns="72000" bIns="0" rtlCol="0">
            <a:spAutoFit/>
          </a:bodyPr>
          <a:lstStyle/>
          <a:p>
            <a:pPr algn="ctr" defTabSz="360000"/>
            <a:r>
              <a:rPr lang="sv-SE" sz="800" dirty="0" smtClean="0">
                <a:solidFill>
                  <a:schemeClr val="accent1">
                    <a:lumMod val="75000"/>
                  </a:schemeClr>
                </a:solidFill>
              </a:rPr>
              <a:t>WinMHS Pilot (Russia)</a:t>
            </a:r>
            <a:endParaRPr lang="en-GB" sz="800" dirty="0">
              <a:solidFill>
                <a:schemeClr val="accent1">
                  <a:lumMod val="75000"/>
                </a:schemeClr>
              </a:solidFill>
            </a:endParaRPr>
          </a:p>
        </p:txBody>
      </p:sp>
      <p:cxnSp>
        <p:nvCxnSpPr>
          <p:cNvPr id="80" name="Straight Connector 79"/>
          <p:cNvCxnSpPr>
            <a:stCxn id="44" idx="1"/>
            <a:endCxn id="81" idx="2"/>
          </p:cNvCxnSpPr>
          <p:nvPr/>
        </p:nvCxnSpPr>
        <p:spPr>
          <a:xfrm flipV="1">
            <a:off x="2864899" y="5239072"/>
            <a:ext cx="158929" cy="402617"/>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699792" y="4900518"/>
            <a:ext cx="648072" cy="338554"/>
          </a:xfrm>
          <a:prstGeom prst="rect">
            <a:avLst/>
          </a:prstGeom>
          <a:noFill/>
        </p:spPr>
        <p:txBody>
          <a:bodyPr wrap="square" lIns="36000" rtlCol="0">
            <a:spAutoFit/>
          </a:bodyPr>
          <a:lstStyle/>
          <a:p>
            <a:pPr algn="ctr" defTabSz="360000"/>
            <a:r>
              <a:rPr lang="sv-SE" sz="800" dirty="0" smtClean="0">
                <a:solidFill>
                  <a:schemeClr val="accent1">
                    <a:lumMod val="75000"/>
                  </a:schemeClr>
                </a:solidFill>
              </a:rPr>
              <a:t>Returns Pilot</a:t>
            </a:r>
            <a:endParaRPr lang="en-GB" sz="800" dirty="0">
              <a:solidFill>
                <a:schemeClr val="accent1">
                  <a:lumMod val="75000"/>
                </a:schemeClr>
              </a:solidFill>
            </a:endParaRPr>
          </a:p>
        </p:txBody>
      </p:sp>
      <p:cxnSp>
        <p:nvCxnSpPr>
          <p:cNvPr id="82" name="Straight Connector 81"/>
          <p:cNvCxnSpPr>
            <a:stCxn id="43" idx="0"/>
            <a:endCxn id="83" idx="2"/>
          </p:cNvCxnSpPr>
          <p:nvPr/>
        </p:nvCxnSpPr>
        <p:spPr>
          <a:xfrm flipH="1" flipV="1">
            <a:off x="2411760" y="4796572"/>
            <a:ext cx="288032" cy="824026"/>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907704" y="4396462"/>
            <a:ext cx="1008112" cy="400110"/>
          </a:xfrm>
          <a:prstGeom prst="rect">
            <a:avLst/>
          </a:prstGeom>
          <a:noFill/>
        </p:spPr>
        <p:txBody>
          <a:bodyPr wrap="square" lIns="36000" rtlCol="0">
            <a:spAutoFit/>
          </a:bodyPr>
          <a:lstStyle/>
          <a:p>
            <a:pPr algn="ctr" defTabSz="360000"/>
            <a:r>
              <a:rPr lang="sv-SE" sz="1000" dirty="0" smtClean="0">
                <a:solidFill>
                  <a:schemeClr val="accent1">
                    <a:lumMod val="75000"/>
                  </a:schemeClr>
                </a:solidFill>
              </a:rPr>
              <a:t>Customer Order Pilot</a:t>
            </a:r>
            <a:endParaRPr lang="en-GB" sz="1000" dirty="0" smtClean="0">
              <a:solidFill>
                <a:schemeClr val="accent1">
                  <a:lumMod val="75000"/>
                </a:schemeClr>
              </a:solidFill>
            </a:endParaRPr>
          </a:p>
        </p:txBody>
      </p:sp>
      <p:cxnSp>
        <p:nvCxnSpPr>
          <p:cNvPr id="84" name="Straight Connector 83"/>
          <p:cNvCxnSpPr>
            <a:stCxn id="45" idx="0"/>
            <a:endCxn id="85" idx="2"/>
          </p:cNvCxnSpPr>
          <p:nvPr/>
        </p:nvCxnSpPr>
        <p:spPr>
          <a:xfrm flipH="1" flipV="1">
            <a:off x="1547664" y="5290175"/>
            <a:ext cx="288032" cy="330423"/>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71600" y="4828510"/>
            <a:ext cx="1152128" cy="461665"/>
          </a:xfrm>
          <a:prstGeom prst="rect">
            <a:avLst/>
          </a:prstGeom>
          <a:noFill/>
        </p:spPr>
        <p:txBody>
          <a:bodyPr wrap="square" lIns="36000" rtlCol="0">
            <a:spAutoFit/>
          </a:bodyPr>
          <a:lstStyle/>
          <a:p>
            <a:pPr algn="ctr" defTabSz="360000"/>
            <a:r>
              <a:rPr lang="sv-SE" sz="800" dirty="0" smtClean="0">
                <a:solidFill>
                  <a:schemeClr val="accent1">
                    <a:lumMod val="75000"/>
                  </a:schemeClr>
                </a:solidFill>
              </a:rPr>
              <a:t>IKEA Marketing unit split. MHS split into </a:t>
            </a:r>
            <a:r>
              <a:rPr lang="sv-SE" sz="800" b="1" dirty="0" smtClean="0">
                <a:solidFill>
                  <a:schemeClr val="accent1">
                    <a:lumMod val="75000"/>
                  </a:schemeClr>
                </a:solidFill>
              </a:rPr>
              <a:t>3 versions</a:t>
            </a:r>
            <a:endParaRPr lang="en-GB" sz="800" b="1" dirty="0">
              <a:solidFill>
                <a:schemeClr val="accent1">
                  <a:lumMod val="75000"/>
                </a:schemeClr>
              </a:solidFill>
            </a:endParaRPr>
          </a:p>
        </p:txBody>
      </p:sp>
      <p:sp>
        <p:nvSpPr>
          <p:cNvPr id="86" name="Flowchart: Connector 85"/>
          <p:cNvSpPr/>
          <p:nvPr/>
        </p:nvSpPr>
        <p:spPr>
          <a:xfrm>
            <a:off x="2051720"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Straight Connector 86"/>
          <p:cNvCxnSpPr>
            <a:stCxn id="86" idx="7"/>
            <a:endCxn id="88" idx="2"/>
          </p:cNvCxnSpPr>
          <p:nvPr/>
        </p:nvCxnSpPr>
        <p:spPr>
          <a:xfrm flipV="1">
            <a:off x="2174645" y="5403994"/>
            <a:ext cx="57095" cy="237695"/>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907704" y="5188550"/>
            <a:ext cx="648072" cy="215444"/>
          </a:xfrm>
          <a:prstGeom prst="rect">
            <a:avLst/>
          </a:prstGeom>
          <a:noFill/>
        </p:spPr>
        <p:txBody>
          <a:bodyPr wrap="square" lIns="36000" rtlCol="0">
            <a:spAutoFit/>
          </a:bodyPr>
          <a:lstStyle/>
          <a:p>
            <a:pPr algn="ctr" defTabSz="360000"/>
            <a:r>
              <a:rPr lang="sv-SE" sz="800" dirty="0" smtClean="0">
                <a:solidFill>
                  <a:schemeClr val="accent1">
                    <a:lumMod val="75000"/>
                  </a:schemeClr>
                </a:solidFill>
              </a:rPr>
              <a:t>SRS Pilot</a:t>
            </a:r>
            <a:endParaRPr lang="en-GB" sz="800" dirty="0">
              <a:solidFill>
                <a:schemeClr val="accent1">
                  <a:lumMod val="75000"/>
                </a:schemeClr>
              </a:solidFill>
            </a:endParaRPr>
          </a:p>
        </p:txBody>
      </p:sp>
      <p:sp>
        <p:nvSpPr>
          <p:cNvPr id="89" name="Flowchart: Connector 88"/>
          <p:cNvSpPr/>
          <p:nvPr/>
        </p:nvSpPr>
        <p:spPr>
          <a:xfrm>
            <a:off x="5796136"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extBox 89"/>
          <p:cNvSpPr txBox="1"/>
          <p:nvPr/>
        </p:nvSpPr>
        <p:spPr>
          <a:xfrm>
            <a:off x="5364088" y="3770456"/>
            <a:ext cx="864096" cy="400110"/>
          </a:xfrm>
          <a:prstGeom prst="rect">
            <a:avLst/>
          </a:prstGeom>
          <a:noFill/>
        </p:spPr>
        <p:txBody>
          <a:bodyPr wrap="square" lIns="36000" rtlCol="0">
            <a:spAutoFit/>
          </a:bodyPr>
          <a:lstStyle/>
          <a:p>
            <a:pPr algn="ctr" defTabSz="360000"/>
            <a:r>
              <a:rPr lang="sv-SE" sz="1000" dirty="0" smtClean="0">
                <a:solidFill>
                  <a:srgbClr val="FF0000"/>
                </a:solidFill>
              </a:rPr>
              <a:t>New Retail Platform</a:t>
            </a:r>
            <a:endParaRPr lang="en-GB" sz="1000" dirty="0" smtClean="0">
              <a:solidFill>
                <a:srgbClr val="FF0000"/>
              </a:solidFill>
            </a:endParaRPr>
          </a:p>
        </p:txBody>
      </p:sp>
      <p:cxnSp>
        <p:nvCxnSpPr>
          <p:cNvPr id="91" name="Straight Connector 90"/>
          <p:cNvCxnSpPr>
            <a:stCxn id="89" idx="7"/>
            <a:endCxn id="90" idx="2"/>
          </p:cNvCxnSpPr>
          <p:nvPr/>
        </p:nvCxnSpPr>
        <p:spPr>
          <a:xfrm flipH="1" flipV="1">
            <a:off x="5796136" y="4170566"/>
            <a:ext cx="122925" cy="1471123"/>
          </a:xfrm>
          <a:prstGeom prst="line">
            <a:avLst/>
          </a:prstGeom>
        </p:spPr>
        <p:style>
          <a:lnRef idx="1">
            <a:schemeClr val="accent1"/>
          </a:lnRef>
          <a:fillRef idx="0">
            <a:schemeClr val="accent1"/>
          </a:fillRef>
          <a:effectRef idx="0">
            <a:schemeClr val="accent1"/>
          </a:effectRef>
          <a:fontRef idx="minor">
            <a:schemeClr val="tx1"/>
          </a:fontRef>
        </p:style>
      </p:cxnSp>
      <p:sp>
        <p:nvSpPr>
          <p:cNvPr id="92" name="Flowchart: Connector 91"/>
          <p:cNvSpPr/>
          <p:nvPr/>
        </p:nvSpPr>
        <p:spPr>
          <a:xfrm>
            <a:off x="4427984"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TextBox 92"/>
          <p:cNvSpPr txBox="1"/>
          <p:nvPr/>
        </p:nvSpPr>
        <p:spPr>
          <a:xfrm>
            <a:off x="4067944" y="3770456"/>
            <a:ext cx="864096" cy="400110"/>
          </a:xfrm>
          <a:prstGeom prst="rect">
            <a:avLst/>
          </a:prstGeom>
          <a:noFill/>
        </p:spPr>
        <p:txBody>
          <a:bodyPr wrap="square" lIns="36000" rtlCol="0">
            <a:spAutoFit/>
          </a:bodyPr>
          <a:lstStyle/>
          <a:p>
            <a:pPr algn="ctr" defTabSz="360000"/>
            <a:r>
              <a:rPr lang="sv-SE" sz="1000" dirty="0" smtClean="0">
                <a:solidFill>
                  <a:srgbClr val="FF0000"/>
                </a:solidFill>
              </a:rPr>
              <a:t>New IT Foundation</a:t>
            </a:r>
            <a:endParaRPr lang="en-GB" sz="1000" dirty="0" smtClean="0">
              <a:solidFill>
                <a:srgbClr val="FF0000"/>
              </a:solidFill>
            </a:endParaRPr>
          </a:p>
        </p:txBody>
      </p:sp>
      <p:cxnSp>
        <p:nvCxnSpPr>
          <p:cNvPr id="94" name="Straight Connector 93"/>
          <p:cNvCxnSpPr>
            <a:stCxn id="92" idx="7"/>
            <a:endCxn id="93" idx="2"/>
          </p:cNvCxnSpPr>
          <p:nvPr/>
        </p:nvCxnSpPr>
        <p:spPr>
          <a:xfrm flipH="1" flipV="1">
            <a:off x="4499992" y="4170566"/>
            <a:ext cx="50917" cy="1471123"/>
          </a:xfrm>
          <a:prstGeom prst="line">
            <a:avLst/>
          </a:prstGeom>
        </p:spPr>
        <p:style>
          <a:lnRef idx="1">
            <a:schemeClr val="accent1"/>
          </a:lnRef>
          <a:fillRef idx="0">
            <a:schemeClr val="accent1"/>
          </a:fillRef>
          <a:effectRef idx="0">
            <a:schemeClr val="accent1"/>
          </a:effectRef>
          <a:fontRef idx="minor">
            <a:schemeClr val="tx1"/>
          </a:fontRef>
        </p:style>
      </p:cxnSp>
      <p:sp>
        <p:nvSpPr>
          <p:cNvPr id="95" name="Flowchart: Connector 94"/>
          <p:cNvSpPr/>
          <p:nvPr/>
        </p:nvSpPr>
        <p:spPr>
          <a:xfrm>
            <a:off x="3779912"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p:cNvSpPr txBox="1"/>
          <p:nvPr/>
        </p:nvSpPr>
        <p:spPr>
          <a:xfrm>
            <a:off x="2915816" y="3770456"/>
            <a:ext cx="864096" cy="553998"/>
          </a:xfrm>
          <a:prstGeom prst="rect">
            <a:avLst/>
          </a:prstGeom>
          <a:noFill/>
        </p:spPr>
        <p:txBody>
          <a:bodyPr wrap="square" lIns="36000" rtlCol="0">
            <a:spAutoFit/>
          </a:bodyPr>
          <a:lstStyle/>
          <a:p>
            <a:pPr algn="ctr" defTabSz="360000"/>
            <a:r>
              <a:rPr lang="sv-SE" sz="1000" dirty="0" smtClean="0">
                <a:solidFill>
                  <a:srgbClr val="FF0000"/>
                </a:solidFill>
              </a:rPr>
              <a:t>Business driven supply</a:t>
            </a:r>
            <a:endParaRPr lang="en-GB" sz="1000" dirty="0" smtClean="0">
              <a:solidFill>
                <a:srgbClr val="FF0000"/>
              </a:solidFill>
            </a:endParaRPr>
          </a:p>
        </p:txBody>
      </p:sp>
      <p:cxnSp>
        <p:nvCxnSpPr>
          <p:cNvPr id="97" name="Straight Connector 96"/>
          <p:cNvCxnSpPr>
            <a:stCxn id="95" idx="7"/>
            <a:endCxn id="96" idx="2"/>
          </p:cNvCxnSpPr>
          <p:nvPr/>
        </p:nvCxnSpPr>
        <p:spPr>
          <a:xfrm flipH="1" flipV="1">
            <a:off x="3347864" y="4324454"/>
            <a:ext cx="554973" cy="1317235"/>
          </a:xfrm>
          <a:prstGeom prst="line">
            <a:avLst/>
          </a:prstGeom>
        </p:spPr>
        <p:style>
          <a:lnRef idx="1">
            <a:schemeClr val="accent1"/>
          </a:lnRef>
          <a:fillRef idx="0">
            <a:schemeClr val="accent1"/>
          </a:fillRef>
          <a:effectRef idx="0">
            <a:schemeClr val="accent1"/>
          </a:effectRef>
          <a:fontRef idx="minor">
            <a:schemeClr val="tx1"/>
          </a:fontRef>
        </p:style>
      </p:cxnSp>
      <p:sp>
        <p:nvSpPr>
          <p:cNvPr id="98" name="Flowchart: Connector 97"/>
          <p:cNvSpPr/>
          <p:nvPr/>
        </p:nvSpPr>
        <p:spPr>
          <a:xfrm>
            <a:off x="6462138" y="5616135"/>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p:cNvSpPr txBox="1"/>
          <p:nvPr/>
        </p:nvSpPr>
        <p:spPr>
          <a:xfrm>
            <a:off x="6228184" y="3770456"/>
            <a:ext cx="864096" cy="400110"/>
          </a:xfrm>
          <a:prstGeom prst="rect">
            <a:avLst/>
          </a:prstGeom>
          <a:noFill/>
        </p:spPr>
        <p:txBody>
          <a:bodyPr wrap="square" lIns="36000" rtlCol="0">
            <a:spAutoFit/>
          </a:bodyPr>
          <a:lstStyle/>
          <a:p>
            <a:pPr algn="ctr" defTabSz="360000"/>
            <a:r>
              <a:rPr lang="sv-SE" sz="1000" dirty="0" smtClean="0">
                <a:solidFill>
                  <a:srgbClr val="FF0000"/>
                </a:solidFill>
              </a:rPr>
              <a:t>SGF Dispatcher</a:t>
            </a:r>
            <a:endParaRPr lang="en-GB" sz="1000" dirty="0" smtClean="0">
              <a:solidFill>
                <a:srgbClr val="FF0000"/>
              </a:solidFill>
            </a:endParaRPr>
          </a:p>
        </p:txBody>
      </p:sp>
      <p:cxnSp>
        <p:nvCxnSpPr>
          <p:cNvPr id="100" name="Straight Connector 99"/>
          <p:cNvCxnSpPr>
            <a:stCxn id="98" idx="7"/>
            <a:endCxn id="99" idx="2"/>
          </p:cNvCxnSpPr>
          <p:nvPr/>
        </p:nvCxnSpPr>
        <p:spPr>
          <a:xfrm flipV="1">
            <a:off x="6585063" y="4170566"/>
            <a:ext cx="75169" cy="146666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Flowchart: Connector 100"/>
          <p:cNvSpPr/>
          <p:nvPr/>
        </p:nvSpPr>
        <p:spPr>
          <a:xfrm>
            <a:off x="7236296" y="562059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TextBox 101"/>
          <p:cNvSpPr txBox="1"/>
          <p:nvPr/>
        </p:nvSpPr>
        <p:spPr>
          <a:xfrm>
            <a:off x="6876256" y="3501008"/>
            <a:ext cx="1080120" cy="553998"/>
          </a:xfrm>
          <a:prstGeom prst="rect">
            <a:avLst/>
          </a:prstGeom>
          <a:noFill/>
        </p:spPr>
        <p:txBody>
          <a:bodyPr wrap="square" lIns="36000" rtlCol="0">
            <a:spAutoFit/>
          </a:bodyPr>
          <a:lstStyle/>
          <a:p>
            <a:pPr algn="ctr" defTabSz="360000"/>
            <a:r>
              <a:rPr lang="sv-SE" sz="1000" dirty="0" smtClean="0">
                <a:solidFill>
                  <a:srgbClr val="FF0000"/>
                </a:solidFill>
              </a:rPr>
              <a:t>Store Replenishment Planning</a:t>
            </a:r>
            <a:endParaRPr lang="en-GB" sz="1000" dirty="0" smtClean="0">
              <a:solidFill>
                <a:srgbClr val="FF0000"/>
              </a:solidFill>
            </a:endParaRPr>
          </a:p>
        </p:txBody>
      </p:sp>
      <p:cxnSp>
        <p:nvCxnSpPr>
          <p:cNvPr id="103" name="Straight Connector 102"/>
          <p:cNvCxnSpPr>
            <a:stCxn id="101" idx="7"/>
            <a:endCxn id="102" idx="2"/>
          </p:cNvCxnSpPr>
          <p:nvPr/>
        </p:nvCxnSpPr>
        <p:spPr>
          <a:xfrm flipV="1">
            <a:off x="7359221" y="4055006"/>
            <a:ext cx="57095" cy="1586683"/>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ular Callout 103"/>
          <p:cNvSpPr/>
          <p:nvPr/>
        </p:nvSpPr>
        <p:spPr>
          <a:xfrm>
            <a:off x="179512" y="1052736"/>
            <a:ext cx="8640960" cy="2376264"/>
          </a:xfrm>
          <a:prstGeom prst="wedgeRectCallout">
            <a:avLst>
              <a:gd name="adj1" fmla="val 20931"/>
              <a:gd name="adj2" fmla="val 498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dirty="0" smtClean="0"/>
              <a:t>Phasing out a large legacy system is not an easy task. On a regular basis IKEA has performed investigations that looks into the future for the MHS system, investigating technical and functional limitations as well as the alignment with the enterprise architecture plans. </a:t>
            </a:r>
            <a:br>
              <a:rPr lang="en-GB" sz="900" dirty="0" smtClean="0"/>
            </a:br>
            <a:r>
              <a:rPr lang="en-GB" sz="900" dirty="0" smtClean="0"/>
              <a:t>Examples of earlier initiatives:</a:t>
            </a:r>
          </a:p>
          <a:p>
            <a:pPr lvl="0">
              <a:spcBef>
                <a:spcPts val="400"/>
              </a:spcBef>
            </a:pPr>
            <a:r>
              <a:rPr lang="en-GB" sz="900" b="1" i="1" dirty="0" smtClean="0"/>
              <a:t>1998, Business Driven Supply (BDS)</a:t>
            </a:r>
            <a:r>
              <a:rPr lang="en-GB" sz="900" i="1" dirty="0" smtClean="0"/>
              <a:t>:</a:t>
            </a:r>
            <a:r>
              <a:rPr lang="en-GB" sz="900" dirty="0" smtClean="0"/>
              <a:t> Replace MHS with standard package as part of an overall SAP strategy</a:t>
            </a:r>
          </a:p>
          <a:p>
            <a:pPr lvl="0">
              <a:spcBef>
                <a:spcPts val="400"/>
              </a:spcBef>
            </a:pPr>
            <a:r>
              <a:rPr lang="en-GB" sz="900" b="1" i="1" dirty="0" smtClean="0"/>
              <a:t>2000, New IT Foundation (NITF):</a:t>
            </a:r>
            <a:r>
              <a:rPr lang="en-GB" sz="900" dirty="0" smtClean="0"/>
              <a:t> Replace MHS with new Store Warehouse Management standard package in combination with new NITF based SOA development for selected parts, did not succeed. By end of 2015 we will have replaced almost all of Selling functionality with iSell (still dependent on MHS) which was an outcome of this initiative</a:t>
            </a:r>
          </a:p>
          <a:p>
            <a:pPr lvl="0">
              <a:spcBef>
                <a:spcPts val="400"/>
              </a:spcBef>
            </a:pPr>
            <a:r>
              <a:rPr lang="en-GB" sz="900" b="1" i="1" dirty="0" smtClean="0"/>
              <a:t>2005, Store Retail Platform/New Retail Platform/Oracle Application Assessment:</a:t>
            </a:r>
            <a:r>
              <a:rPr lang="en-GB" sz="900" b="1" dirty="0" smtClean="0"/>
              <a:t> </a:t>
            </a:r>
            <a:r>
              <a:rPr lang="en-GB" sz="900" dirty="0" smtClean="0"/>
              <a:t>Replace MHS with best of breed or single standard package solution.</a:t>
            </a:r>
          </a:p>
          <a:p>
            <a:pPr>
              <a:spcBef>
                <a:spcPts val="400"/>
              </a:spcBef>
            </a:pPr>
            <a:r>
              <a:rPr lang="en-GB" sz="900" b="1" dirty="0" smtClean="0"/>
              <a:t>2000 – 2007, P3</a:t>
            </a:r>
            <a:r>
              <a:rPr lang="en-GB" sz="900" dirty="0" smtClean="0"/>
              <a:t>: M3/P3 SGF projects attempted to replace the store logistics parts of MHS with the Red Prairie Dispatcher standard package, but the project was closed down after an unsuccessful pilot. </a:t>
            </a:r>
          </a:p>
          <a:p>
            <a:pPr lvl="0">
              <a:spcBef>
                <a:spcPts val="400"/>
              </a:spcBef>
            </a:pPr>
            <a:r>
              <a:rPr lang="sv-SE" sz="900" b="1" dirty="0" smtClean="0"/>
              <a:t>2010, Store Replenishment Planning</a:t>
            </a:r>
            <a:r>
              <a:rPr lang="sv-SE" sz="900" dirty="0" smtClean="0"/>
              <a:t>: Replace the forecast and safety stock parts of MHS (SRS).</a:t>
            </a:r>
          </a:p>
        </p:txBody>
      </p:sp>
      <p:sp>
        <p:nvSpPr>
          <p:cNvPr id="105" name="Flowchart: Connector 104"/>
          <p:cNvSpPr/>
          <p:nvPr/>
        </p:nvSpPr>
        <p:spPr>
          <a:xfrm>
            <a:off x="7524328" y="562125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TextBox 105"/>
          <p:cNvSpPr txBox="1"/>
          <p:nvPr/>
        </p:nvSpPr>
        <p:spPr>
          <a:xfrm>
            <a:off x="7596336" y="3933056"/>
            <a:ext cx="864096" cy="584775"/>
          </a:xfrm>
          <a:prstGeom prst="rect">
            <a:avLst/>
          </a:prstGeom>
          <a:noFill/>
        </p:spPr>
        <p:txBody>
          <a:bodyPr wrap="square" lIns="36000" rtlCol="0">
            <a:spAutoFit/>
          </a:bodyPr>
          <a:lstStyle/>
          <a:p>
            <a:pPr algn="ctr" defTabSz="360000"/>
            <a:r>
              <a:rPr lang="sv-SE" sz="800" dirty="0" smtClean="0">
                <a:solidFill>
                  <a:schemeClr val="accent1">
                    <a:lumMod val="75000"/>
                  </a:schemeClr>
                </a:solidFill>
              </a:rPr>
              <a:t>Replace GADD for MHS with Cognos</a:t>
            </a:r>
            <a:endParaRPr lang="en-GB" sz="800" dirty="0" smtClean="0">
              <a:solidFill>
                <a:schemeClr val="accent1">
                  <a:lumMod val="75000"/>
                </a:schemeClr>
              </a:solidFill>
            </a:endParaRPr>
          </a:p>
        </p:txBody>
      </p:sp>
      <p:cxnSp>
        <p:nvCxnSpPr>
          <p:cNvPr id="107" name="Straight Connector 106"/>
          <p:cNvCxnSpPr>
            <a:stCxn id="105" idx="7"/>
            <a:endCxn id="106" idx="2"/>
          </p:cNvCxnSpPr>
          <p:nvPr/>
        </p:nvCxnSpPr>
        <p:spPr>
          <a:xfrm flipV="1">
            <a:off x="7647253" y="4517831"/>
            <a:ext cx="381131" cy="1124512"/>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236296" y="4653136"/>
            <a:ext cx="792088" cy="261610"/>
          </a:xfrm>
          <a:prstGeom prst="rect">
            <a:avLst/>
          </a:prstGeom>
          <a:noFill/>
        </p:spPr>
        <p:txBody>
          <a:bodyPr wrap="square" lIns="36000" rtlCol="0">
            <a:spAutoFit/>
          </a:bodyPr>
          <a:lstStyle/>
          <a:p>
            <a:pPr algn="ctr" defTabSz="360000"/>
            <a:r>
              <a:rPr lang="sv-SE" sz="1100" dirty="0" smtClean="0">
                <a:solidFill>
                  <a:schemeClr val="accent1">
                    <a:lumMod val="75000"/>
                  </a:schemeClr>
                </a:solidFill>
              </a:rPr>
              <a:t>SLM Pilot</a:t>
            </a:r>
            <a:endParaRPr lang="en-GB" sz="1100" dirty="0" smtClean="0">
              <a:solidFill>
                <a:schemeClr val="accent1">
                  <a:lumMod val="75000"/>
                </a:schemeClr>
              </a:solidFill>
            </a:endParaRPr>
          </a:p>
        </p:txBody>
      </p:sp>
    </p:spTree>
    <p:extLst>
      <p:ext uri="{BB962C8B-B14F-4D97-AF65-F5344CB8AC3E}">
        <p14:creationId xmlns:p14="http://schemas.microsoft.com/office/powerpoint/2010/main" xmlns="" val="3215270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cstate="print"/>
          <a:srcRect/>
          <a:stretch>
            <a:fillRect/>
          </a:stretch>
        </p:blipFill>
        <p:spPr bwMode="auto">
          <a:xfrm>
            <a:off x="1547664" y="1412776"/>
            <a:ext cx="4896544" cy="4896544"/>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Financial Management</a:t>
            </a:r>
            <a:endParaRPr lang="en-GB" sz="1400" dirty="0" smtClean="0">
              <a:latin typeface="+mj-lt"/>
            </a:endParaRPr>
          </a:p>
        </p:txBody>
      </p:sp>
      <p:sp>
        <p:nvSpPr>
          <p:cNvPr id="24" name="Oval 23"/>
          <p:cNvSpPr/>
          <p:nvPr/>
        </p:nvSpPr>
        <p:spPr>
          <a:xfrm>
            <a:off x="6084168" y="2564904"/>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6084168" y="206084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6084168" y="177281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4499992" y="177281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6084168" y="278092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1" name="Oval 10"/>
          <p:cNvSpPr/>
          <p:nvPr/>
        </p:nvSpPr>
        <p:spPr>
          <a:xfrm>
            <a:off x="2915816" y="3861048"/>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4499992" y="4365104"/>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Oval 12"/>
          <p:cNvSpPr/>
          <p:nvPr/>
        </p:nvSpPr>
        <p:spPr>
          <a:xfrm>
            <a:off x="2915816" y="501317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4" name="Oval 13"/>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48263" y="347172"/>
            <a:ext cx="2232249" cy="1323439"/>
          </a:xfrm>
          <a:prstGeom prst="rect">
            <a:avLst/>
          </a:prstGeom>
          <a:noFill/>
        </p:spPr>
        <p:txBody>
          <a:bodyPr wrap="square" rtlCol="0">
            <a:spAutoFit/>
          </a:bodyPr>
          <a:lstStyle/>
          <a:p>
            <a:pPr algn="ctr"/>
            <a:r>
              <a:rPr lang="sv-SE" sz="1600" b="1" dirty="0" smtClean="0">
                <a:solidFill>
                  <a:schemeClr val="bg1"/>
                </a:solidFill>
              </a:rPr>
              <a:t>Financial Mgmt</a:t>
            </a:r>
          </a:p>
          <a:p>
            <a:pPr algn="ctr"/>
            <a:r>
              <a:rPr lang="sv-SE" sz="1600" dirty="0" smtClean="0">
                <a:solidFill>
                  <a:schemeClr val="bg1"/>
                </a:solidFill>
              </a:rPr>
              <a:t>Many financial flows are dependent on MHS today</a:t>
            </a:r>
            <a:endParaRPr lang="en-GB" sz="1600" b="0" dirty="0">
              <a:solidFill>
                <a:schemeClr val="bg1"/>
              </a:solidFill>
            </a:endParaRPr>
          </a:p>
        </p:txBody>
      </p:sp>
      <p:sp>
        <p:nvSpPr>
          <p:cNvPr id="17"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Financial Management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1547664" y="1412776"/>
            <a:ext cx="4896544" cy="4896544"/>
          </a:xfrm>
          <a:prstGeom prst="rect">
            <a:avLst/>
          </a:prstGeom>
          <a:noFill/>
          <a:ln w="9525">
            <a:noFill/>
            <a:miter lim="800000"/>
            <a:headEnd/>
            <a:tailEnd/>
          </a:ln>
        </p:spPr>
      </p:pic>
      <p:sp>
        <p:nvSpPr>
          <p:cNvPr id="6" name="Content Placeholder 2"/>
          <p:cNvSpPr txBox="1">
            <a:spLocks/>
          </p:cNvSpPr>
          <p:nvPr/>
        </p:nvSpPr>
        <p:spPr>
          <a:xfrm>
            <a:off x="590872" y="908720"/>
            <a:ext cx="8013576" cy="576064"/>
          </a:xfrm>
          <a:prstGeom prst="rect">
            <a:avLst/>
          </a:prstGeom>
        </p:spPr>
        <p:txBody>
          <a:bodyPr/>
          <a:lstStyle/>
          <a:p>
            <a:pPr lvl="0"/>
            <a:r>
              <a:rPr lang="en-GB" sz="1600" dirty="0" smtClean="0">
                <a:latin typeface="+mj-lt"/>
              </a:rPr>
              <a:t>Information Technology</a:t>
            </a:r>
            <a:endParaRPr lang="en-GB" sz="1400" dirty="0" smtClean="0">
              <a:latin typeface="+mj-lt"/>
            </a:endParaRPr>
          </a:p>
        </p:txBody>
      </p:sp>
      <p:sp>
        <p:nvSpPr>
          <p:cNvPr id="11" name="Oval 10"/>
          <p:cNvSpPr/>
          <p:nvPr/>
        </p:nvSpPr>
        <p:spPr>
          <a:xfrm>
            <a:off x="4355976" y="1916832"/>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4355976" y="249289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Oval 12"/>
          <p:cNvSpPr/>
          <p:nvPr/>
        </p:nvSpPr>
        <p:spPr>
          <a:xfrm>
            <a:off x="4355976" y="2852936"/>
            <a:ext cx="251872" cy="243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4" name="Oval 13"/>
          <p:cNvSpPr/>
          <p:nvPr/>
        </p:nvSpPr>
        <p:spPr>
          <a:xfrm>
            <a:off x="6972013" y="-27384"/>
            <a:ext cx="2160240" cy="216023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48263" y="380155"/>
            <a:ext cx="2232249" cy="1323439"/>
          </a:xfrm>
          <a:prstGeom prst="rect">
            <a:avLst/>
          </a:prstGeom>
          <a:noFill/>
        </p:spPr>
        <p:txBody>
          <a:bodyPr wrap="square" rtlCol="0">
            <a:spAutoFit/>
          </a:bodyPr>
          <a:lstStyle/>
          <a:p>
            <a:pPr algn="ctr"/>
            <a:r>
              <a:rPr lang="sv-SE" sz="1600" b="1" dirty="0" smtClean="0">
                <a:solidFill>
                  <a:schemeClr val="bg1"/>
                </a:solidFill>
              </a:rPr>
              <a:t>Integration</a:t>
            </a:r>
          </a:p>
          <a:p>
            <a:pPr algn="ctr"/>
            <a:r>
              <a:rPr lang="sv-SE" sz="1600" dirty="0" smtClean="0">
                <a:solidFill>
                  <a:schemeClr val="bg1"/>
                </a:solidFill>
              </a:rPr>
              <a:t>MHS is acting as Local Integration Point today with its high availability</a:t>
            </a:r>
            <a:endParaRPr lang="en-GB" sz="1600" b="0" dirty="0">
              <a:solidFill>
                <a:schemeClr val="bg1"/>
              </a:solidFill>
            </a:endParaRPr>
          </a:p>
        </p:txBody>
      </p:sp>
      <p:sp>
        <p:nvSpPr>
          <p:cNvPr id="16"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Information Technology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090490" y="1484784"/>
            <a:ext cx="1946006" cy="1128539"/>
          </a:xfrm>
          <a:prstGeom prst="rect">
            <a:avLst/>
          </a:prstGeom>
          <a:noFill/>
          <a:ln w="9525">
            <a:noFill/>
            <a:miter lim="800000"/>
            <a:headEnd/>
            <a:tailEnd/>
          </a:ln>
        </p:spPr>
      </p:pic>
      <p:pic>
        <p:nvPicPr>
          <p:cNvPr id="32" name="Picture 31" descr="EA_Target Landscape_Flat PV1.5.0.png"/>
          <p:cNvPicPr>
            <a:picLocks noChangeAspect="1"/>
          </p:cNvPicPr>
          <p:nvPr/>
        </p:nvPicPr>
        <p:blipFill>
          <a:blip r:embed="rId3" cstate="print"/>
          <a:stretch>
            <a:fillRect/>
          </a:stretch>
        </p:blipFill>
        <p:spPr>
          <a:xfrm>
            <a:off x="107504" y="1537592"/>
            <a:ext cx="7093296" cy="4987752"/>
          </a:xfrm>
          <a:prstGeom prst="rect">
            <a:avLst/>
          </a:prstGeom>
        </p:spPr>
      </p:pic>
      <p:sp>
        <p:nvSpPr>
          <p:cNvPr id="40" name="Rounded Rectangular Callout 39"/>
          <p:cNvSpPr/>
          <p:nvPr/>
        </p:nvSpPr>
        <p:spPr>
          <a:xfrm>
            <a:off x="7380312" y="5661248"/>
            <a:ext cx="1224136" cy="288032"/>
          </a:xfrm>
          <a:prstGeom prst="wedgeRoundRectCallout">
            <a:avLst>
              <a:gd name="adj1" fmla="val -87614"/>
              <a:gd name="adj2" fmla="val 152298"/>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Integration</a:t>
            </a:r>
            <a:br>
              <a:rPr lang="sv-SE" sz="800" dirty="0" smtClean="0">
                <a:solidFill>
                  <a:srgbClr val="FFFFFF"/>
                </a:solidFill>
              </a:rPr>
            </a:br>
            <a:r>
              <a:rPr lang="sv-SE" sz="800" dirty="0" smtClean="0">
                <a:solidFill>
                  <a:srgbClr val="FFFFFF"/>
                </a:solidFill>
              </a:rPr>
              <a:t>Infrastructure</a:t>
            </a:r>
            <a:endParaRPr lang="en-GB" sz="800" dirty="0">
              <a:solidFill>
                <a:srgbClr val="FFFFFF"/>
              </a:solidFill>
            </a:endParaRPr>
          </a:p>
        </p:txBody>
      </p:sp>
      <p:sp>
        <p:nvSpPr>
          <p:cNvPr id="41" name="Rounded Rectangular Callout 40"/>
          <p:cNvSpPr/>
          <p:nvPr/>
        </p:nvSpPr>
        <p:spPr>
          <a:xfrm>
            <a:off x="3995936" y="1700808"/>
            <a:ext cx="1224136" cy="360040"/>
          </a:xfrm>
          <a:prstGeom prst="wedgeRoundRectCallout">
            <a:avLst>
              <a:gd name="adj1" fmla="val 11366"/>
              <a:gd name="adj2" fmla="val 211130"/>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SLM</a:t>
            </a:r>
            <a:br>
              <a:rPr lang="sv-SE" sz="800" dirty="0" smtClean="0">
                <a:solidFill>
                  <a:srgbClr val="FFFFFF"/>
                </a:solidFill>
              </a:rPr>
            </a:br>
            <a:r>
              <a:rPr lang="sv-SE" sz="800" dirty="0" smtClean="0">
                <a:solidFill>
                  <a:srgbClr val="FFFFFF"/>
                </a:solidFill>
              </a:rPr>
              <a:t>Range &amp; Pricing</a:t>
            </a:r>
            <a:endParaRPr lang="en-GB" sz="800" dirty="0" smtClean="0">
              <a:solidFill>
                <a:srgbClr val="FFFFFF"/>
              </a:solidFill>
            </a:endParaRPr>
          </a:p>
        </p:txBody>
      </p:sp>
      <p:sp>
        <p:nvSpPr>
          <p:cNvPr id="42" name="Rounded Rectangular Callout 41"/>
          <p:cNvSpPr/>
          <p:nvPr/>
        </p:nvSpPr>
        <p:spPr>
          <a:xfrm>
            <a:off x="5364088" y="1556792"/>
            <a:ext cx="1296144" cy="216024"/>
          </a:xfrm>
          <a:prstGeom prst="wedgeRoundRectCallout">
            <a:avLst>
              <a:gd name="adj1" fmla="val 38212"/>
              <a:gd name="adj2" fmla="val 449218"/>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Cash &amp; Credit mgmt</a:t>
            </a:r>
            <a:endParaRPr lang="en-GB" sz="800" dirty="0">
              <a:solidFill>
                <a:srgbClr val="FFFFFF"/>
              </a:solidFill>
            </a:endParaRPr>
          </a:p>
        </p:txBody>
      </p:sp>
      <p:sp>
        <p:nvSpPr>
          <p:cNvPr id="43" name="Rounded Rectangular Callout 42"/>
          <p:cNvSpPr/>
          <p:nvPr/>
        </p:nvSpPr>
        <p:spPr>
          <a:xfrm>
            <a:off x="6804248" y="3284984"/>
            <a:ext cx="971600" cy="432048"/>
          </a:xfrm>
          <a:prstGeom prst="wedgeRoundRectCallout">
            <a:avLst>
              <a:gd name="adj1" fmla="val -176229"/>
              <a:gd name="adj2" fmla="val 19506"/>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Return mgmt</a:t>
            </a:r>
            <a:br>
              <a:rPr lang="sv-SE" sz="800" dirty="0" smtClean="0">
                <a:solidFill>
                  <a:srgbClr val="FFFFFF"/>
                </a:solidFill>
              </a:rPr>
            </a:br>
            <a:r>
              <a:rPr lang="sv-SE" sz="800" dirty="0" smtClean="0">
                <a:solidFill>
                  <a:srgbClr val="FFFFFF"/>
                </a:solidFill>
              </a:rPr>
              <a:t>Selling</a:t>
            </a:r>
            <a:endParaRPr lang="en-GB" sz="800" dirty="0">
              <a:solidFill>
                <a:srgbClr val="FFFFFF"/>
              </a:solidFill>
            </a:endParaRPr>
          </a:p>
        </p:txBody>
      </p:sp>
      <p:sp>
        <p:nvSpPr>
          <p:cNvPr id="44" name="Rounded Rectangular Callout 43"/>
          <p:cNvSpPr/>
          <p:nvPr/>
        </p:nvSpPr>
        <p:spPr>
          <a:xfrm>
            <a:off x="6516216" y="4149081"/>
            <a:ext cx="1259632" cy="360040"/>
          </a:xfrm>
          <a:prstGeom prst="wedgeRoundRectCallout">
            <a:avLst>
              <a:gd name="adj1" fmla="val -172562"/>
              <a:gd name="adj2" fmla="val 60735"/>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Sales Order  Mgmt &amp; Reservations</a:t>
            </a:r>
            <a:endParaRPr lang="en-GB" sz="800" dirty="0">
              <a:solidFill>
                <a:srgbClr val="FFFFFF"/>
              </a:solidFill>
            </a:endParaRPr>
          </a:p>
        </p:txBody>
      </p:sp>
      <p:sp>
        <p:nvSpPr>
          <p:cNvPr id="45" name="Rounded Rectangular Callout 44"/>
          <p:cNvSpPr/>
          <p:nvPr/>
        </p:nvSpPr>
        <p:spPr>
          <a:xfrm>
            <a:off x="3059832" y="2708921"/>
            <a:ext cx="576064" cy="216024"/>
          </a:xfrm>
          <a:prstGeom prst="wedgeRoundRectCallout">
            <a:avLst>
              <a:gd name="adj1" fmla="val 3073"/>
              <a:gd name="adj2" fmla="val 167852"/>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SGF</a:t>
            </a:r>
            <a:endParaRPr lang="en-GB" sz="800" dirty="0">
              <a:solidFill>
                <a:srgbClr val="FFFFFF"/>
              </a:solidFill>
            </a:endParaRPr>
          </a:p>
        </p:txBody>
      </p:sp>
      <p:sp>
        <p:nvSpPr>
          <p:cNvPr id="46" name="Rounded Rectangular Callout 45"/>
          <p:cNvSpPr/>
          <p:nvPr/>
        </p:nvSpPr>
        <p:spPr>
          <a:xfrm>
            <a:off x="179512" y="2420889"/>
            <a:ext cx="1080120" cy="504056"/>
          </a:xfrm>
          <a:prstGeom prst="wedgeRoundRectCallout">
            <a:avLst>
              <a:gd name="adj1" fmla="val 113899"/>
              <a:gd name="adj2" fmla="val 136929"/>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Forecast &amp; Safety stock</a:t>
            </a:r>
            <a:endParaRPr lang="en-GB" sz="800" dirty="0">
              <a:solidFill>
                <a:srgbClr val="FFFFFF"/>
              </a:solidFill>
            </a:endParaRPr>
          </a:p>
        </p:txBody>
      </p:sp>
      <p:sp>
        <p:nvSpPr>
          <p:cNvPr id="47" name="Rounded Rectangular Callout 46"/>
          <p:cNvSpPr/>
          <p:nvPr/>
        </p:nvSpPr>
        <p:spPr>
          <a:xfrm>
            <a:off x="0" y="4581128"/>
            <a:ext cx="1440160" cy="432048"/>
          </a:xfrm>
          <a:prstGeom prst="wedgeRoundRectCallout">
            <a:avLst>
              <a:gd name="adj1" fmla="val 135591"/>
              <a:gd name="adj2" fmla="val 83160"/>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Finance Mgmt</a:t>
            </a:r>
            <a:br>
              <a:rPr lang="sv-SE" sz="800" dirty="0" smtClean="0">
                <a:solidFill>
                  <a:srgbClr val="FFFFFF"/>
                </a:solidFill>
              </a:rPr>
            </a:br>
            <a:r>
              <a:rPr lang="sv-SE" sz="800" dirty="0" smtClean="0">
                <a:solidFill>
                  <a:srgbClr val="FFFFFF"/>
                </a:solidFill>
              </a:rPr>
              <a:t>TAX Info &amp; Calculation</a:t>
            </a:r>
            <a:endParaRPr lang="en-GB" sz="800" dirty="0">
              <a:solidFill>
                <a:srgbClr val="FFFFFF"/>
              </a:solidFill>
            </a:endParaRPr>
          </a:p>
        </p:txBody>
      </p:sp>
      <p:sp>
        <p:nvSpPr>
          <p:cNvPr id="50" name="Rounded Rectangular Callout 49"/>
          <p:cNvSpPr/>
          <p:nvPr/>
        </p:nvSpPr>
        <p:spPr>
          <a:xfrm>
            <a:off x="4860032" y="5949280"/>
            <a:ext cx="971600" cy="288032"/>
          </a:xfrm>
          <a:prstGeom prst="wedgeRoundRectCallout">
            <a:avLst>
              <a:gd name="adj1" fmla="val -79672"/>
              <a:gd name="adj2" fmla="val -172897"/>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Reporting</a:t>
            </a:r>
            <a:endParaRPr lang="en-GB" sz="800" dirty="0">
              <a:solidFill>
                <a:srgbClr val="FFFFFF"/>
              </a:solidFill>
            </a:endParaRPr>
          </a:p>
        </p:txBody>
      </p:sp>
      <p:sp>
        <p:nvSpPr>
          <p:cNvPr id="53" name="Content Placeholder 2"/>
          <p:cNvSpPr txBox="1">
            <a:spLocks/>
          </p:cNvSpPr>
          <p:nvPr/>
        </p:nvSpPr>
        <p:spPr>
          <a:xfrm>
            <a:off x="323528" y="980728"/>
            <a:ext cx="8424936" cy="504056"/>
          </a:xfrm>
          <a:prstGeom prst="rect">
            <a:avLst/>
          </a:prstGeom>
        </p:spPr>
        <p:txBody>
          <a:bodyPr/>
          <a:lstStyle/>
          <a:p>
            <a:pPr fontAlgn="base">
              <a:spcBef>
                <a:spcPct val="0"/>
              </a:spcBef>
              <a:spcAft>
                <a:spcPct val="0"/>
              </a:spcAft>
              <a:tabLst>
                <a:tab pos="180975" algn="l"/>
                <a:tab pos="2657475" algn="l"/>
              </a:tabLst>
            </a:pPr>
            <a:r>
              <a:rPr lang="en-GB" sz="1600" dirty="0" smtClean="0">
                <a:solidFill>
                  <a:srgbClr val="000000"/>
                </a:solidFill>
                <a:ea typeface="Times New Roman" pitchFamily="18" charset="0"/>
                <a:cs typeface="Times New Roman" pitchFamily="18" charset="0"/>
              </a:rPr>
              <a:t>The functional areas of MHS are mapped the Platform areas defined by TL2020 </a:t>
            </a:r>
            <a:r>
              <a:rPr lang="en-GB" sz="1600" dirty="0" smtClean="0">
                <a:latin typeface="+mj-lt"/>
              </a:rPr>
              <a:t/>
            </a:r>
            <a:br>
              <a:rPr lang="en-GB" sz="1600" dirty="0" smtClean="0">
                <a:latin typeface="+mj-lt"/>
              </a:rPr>
            </a:br>
            <a:endParaRPr lang="en-GB" sz="1600" dirty="0" smtClean="0">
              <a:latin typeface="+mj-lt"/>
            </a:endParaRPr>
          </a:p>
        </p:txBody>
      </p:sp>
      <p:sp>
        <p:nvSpPr>
          <p:cNvPr id="54" name="Oval 53"/>
          <p:cNvSpPr/>
          <p:nvPr/>
        </p:nvSpPr>
        <p:spPr>
          <a:xfrm>
            <a:off x="3419872" y="3645024"/>
            <a:ext cx="432048" cy="42719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5" name="Oval 54"/>
          <p:cNvSpPr/>
          <p:nvPr/>
        </p:nvSpPr>
        <p:spPr>
          <a:xfrm>
            <a:off x="2195736" y="4653136"/>
            <a:ext cx="288032" cy="2880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6" name="Oval 55"/>
          <p:cNvSpPr/>
          <p:nvPr/>
        </p:nvSpPr>
        <p:spPr>
          <a:xfrm>
            <a:off x="5652120" y="2492896"/>
            <a:ext cx="432048" cy="4320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7" name="Oval 56"/>
          <p:cNvSpPr/>
          <p:nvPr/>
        </p:nvSpPr>
        <p:spPr>
          <a:xfrm>
            <a:off x="5889410" y="4119604"/>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8" name="Oval 57"/>
          <p:cNvSpPr/>
          <p:nvPr/>
        </p:nvSpPr>
        <p:spPr>
          <a:xfrm>
            <a:off x="5940152" y="479715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9" name="Oval 58"/>
          <p:cNvSpPr/>
          <p:nvPr/>
        </p:nvSpPr>
        <p:spPr>
          <a:xfrm>
            <a:off x="6566958" y="4807785"/>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60" name="Oval 59"/>
          <p:cNvSpPr/>
          <p:nvPr/>
        </p:nvSpPr>
        <p:spPr>
          <a:xfrm>
            <a:off x="6732240" y="6165304"/>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61" name="Oval 60"/>
          <p:cNvSpPr/>
          <p:nvPr/>
        </p:nvSpPr>
        <p:spPr>
          <a:xfrm>
            <a:off x="6569381" y="508518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62" name="Oval 61"/>
          <p:cNvSpPr/>
          <p:nvPr/>
        </p:nvSpPr>
        <p:spPr>
          <a:xfrm>
            <a:off x="5004048" y="551723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4" name="Rounded Rectangular Callout 23"/>
          <p:cNvSpPr/>
          <p:nvPr/>
        </p:nvSpPr>
        <p:spPr>
          <a:xfrm>
            <a:off x="7236296" y="5013176"/>
            <a:ext cx="1224136" cy="360040"/>
          </a:xfrm>
          <a:prstGeom prst="wedgeRoundRectCallout">
            <a:avLst>
              <a:gd name="adj1" fmla="val -49583"/>
              <a:gd name="adj2" fmla="val 18950"/>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Local Solutions </a:t>
            </a:r>
            <a:br>
              <a:rPr lang="sv-SE" sz="800" dirty="0" smtClean="0">
                <a:solidFill>
                  <a:srgbClr val="FFFFFF"/>
                </a:solidFill>
              </a:rPr>
            </a:br>
            <a:r>
              <a:rPr lang="sv-SE" sz="800" dirty="0" smtClean="0">
                <a:solidFill>
                  <a:srgbClr val="FFFFFF"/>
                </a:solidFill>
              </a:rPr>
              <a:t>(all areas)</a:t>
            </a:r>
            <a:endParaRPr lang="en-GB" sz="800" dirty="0">
              <a:solidFill>
                <a:srgbClr val="FFFFFF"/>
              </a:solidFill>
            </a:endParaRPr>
          </a:p>
        </p:txBody>
      </p:sp>
      <p:sp>
        <p:nvSpPr>
          <p:cNvPr id="25" name="Oval 24"/>
          <p:cNvSpPr/>
          <p:nvPr/>
        </p:nvSpPr>
        <p:spPr>
          <a:xfrm>
            <a:off x="3635896" y="4725144"/>
            <a:ext cx="216024" cy="2160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6" name="Rounded Rectangular Callout 25"/>
          <p:cNvSpPr/>
          <p:nvPr/>
        </p:nvSpPr>
        <p:spPr>
          <a:xfrm>
            <a:off x="4139952" y="4941168"/>
            <a:ext cx="720080" cy="288032"/>
          </a:xfrm>
          <a:prstGeom prst="wedgeRoundRectCallout">
            <a:avLst>
              <a:gd name="adj1" fmla="val -100404"/>
              <a:gd name="adj2" fmla="val -195573"/>
              <a:gd name="adj3" fmla="val 16667"/>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sv-SE" sz="800" dirty="0" smtClean="0">
                <a:solidFill>
                  <a:srgbClr val="FFFFFF"/>
                </a:solidFill>
              </a:rPr>
              <a:t>Ordering (SGF)</a:t>
            </a:r>
            <a:endParaRPr lang="en-GB" sz="800" dirty="0">
              <a:solidFill>
                <a:srgbClr val="FFFFFF"/>
              </a:solidFill>
            </a:endParaRPr>
          </a:p>
        </p:txBody>
      </p:sp>
      <p:cxnSp>
        <p:nvCxnSpPr>
          <p:cNvPr id="27" name="Elbow Connector 26"/>
          <p:cNvCxnSpPr/>
          <p:nvPr/>
        </p:nvCxnSpPr>
        <p:spPr>
          <a:xfrm rot="10800000" flipV="1">
            <a:off x="7380312" y="2636912"/>
            <a:ext cx="720080" cy="432048"/>
          </a:xfrm>
          <a:prstGeom prst="bentConnector3">
            <a:avLst>
              <a:gd name="adj1" fmla="val 525"/>
            </a:avLst>
          </a:prstGeom>
          <a:ln w="381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Technology Impact</a:t>
            </a:r>
          </a:p>
          <a:p>
            <a:r>
              <a:rPr lang="sv-SE" b="1" dirty="0" smtClean="0">
                <a:solidFill>
                  <a:schemeClr val="bg1"/>
                </a:solidFill>
              </a:rPr>
              <a:t>Platform Areas Mapping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0872" y="980728"/>
            <a:ext cx="8013576" cy="1152128"/>
          </a:xfrm>
          <a:prstGeom prst="rect">
            <a:avLst/>
          </a:prstGeom>
        </p:spPr>
        <p:txBody>
          <a:bodyPr/>
          <a:lstStyle/>
          <a:p>
            <a:pPr lvl="0"/>
            <a:r>
              <a:rPr lang="en-GB" sz="1400" dirty="0" smtClean="0">
                <a:latin typeface="+mj-lt"/>
              </a:rPr>
              <a:t>The information in MHS has also been mapped towards TL2020 after doing a thorough analysis of information used and managed in MHS</a:t>
            </a:r>
            <a:endParaRPr lang="en-GB" sz="1200" dirty="0" smtClean="0">
              <a:latin typeface="+mj-lt"/>
            </a:endParaRPr>
          </a:p>
        </p:txBody>
      </p:sp>
      <p:pic>
        <p:nvPicPr>
          <p:cNvPr id="2050" name="Picture 2"/>
          <p:cNvPicPr>
            <a:picLocks noChangeAspect="1" noChangeArrowheads="1"/>
          </p:cNvPicPr>
          <p:nvPr/>
        </p:nvPicPr>
        <p:blipFill>
          <a:blip r:embed="rId3" cstate="print"/>
          <a:srcRect/>
          <a:stretch>
            <a:fillRect/>
          </a:stretch>
        </p:blipFill>
        <p:spPr bwMode="auto">
          <a:xfrm>
            <a:off x="1187624" y="2348880"/>
            <a:ext cx="6624736" cy="2473881"/>
          </a:xfrm>
          <a:prstGeom prst="rect">
            <a:avLst/>
          </a:prstGeom>
          <a:noFill/>
          <a:ln w="9525">
            <a:noFill/>
            <a:miter lim="800000"/>
            <a:headEnd/>
            <a:tailEnd/>
          </a:ln>
        </p:spPr>
      </p:pic>
      <p:sp>
        <p:nvSpPr>
          <p:cNvPr id="5" name="Oval 4"/>
          <p:cNvSpPr/>
          <p:nvPr/>
        </p:nvSpPr>
        <p:spPr>
          <a:xfrm>
            <a:off x="7452320" y="2902382"/>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7" name="Oval 6"/>
          <p:cNvSpPr/>
          <p:nvPr/>
        </p:nvSpPr>
        <p:spPr>
          <a:xfrm>
            <a:off x="6156176" y="2902382"/>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4716016" y="2830374"/>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1" name="Oval 10"/>
          <p:cNvSpPr/>
          <p:nvPr/>
        </p:nvSpPr>
        <p:spPr>
          <a:xfrm>
            <a:off x="3491880" y="4558566"/>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6192336" y="4531542"/>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Oval 12"/>
          <p:cNvSpPr/>
          <p:nvPr/>
        </p:nvSpPr>
        <p:spPr>
          <a:xfrm>
            <a:off x="3491880" y="3694470"/>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4" name="Oval 13"/>
          <p:cNvSpPr/>
          <p:nvPr/>
        </p:nvSpPr>
        <p:spPr>
          <a:xfrm>
            <a:off x="2123728" y="2830374"/>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0" name="Oval 29"/>
          <p:cNvSpPr/>
          <p:nvPr/>
        </p:nvSpPr>
        <p:spPr>
          <a:xfrm>
            <a:off x="6156176" y="3694470"/>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Information Impact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264153" y="5013176"/>
            <a:ext cx="1440160" cy="1224136"/>
            <a:chOff x="395536" y="4581128"/>
            <a:chExt cx="1152128" cy="1224136"/>
          </a:xfrm>
        </p:grpSpPr>
        <p:sp>
          <p:nvSpPr>
            <p:cNvPr id="6" name="Rounded Rectangle 5"/>
            <p:cNvSpPr/>
            <p:nvPr/>
          </p:nvSpPr>
          <p:spPr bwMode="auto">
            <a:xfrm>
              <a:off x="395536" y="4581128"/>
              <a:ext cx="1152128" cy="1224136"/>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1050" dirty="0" smtClean="0">
                  <a:solidFill>
                    <a:schemeClr val="bg1"/>
                  </a:solidFill>
                  <a:latin typeface="+mj-lt"/>
                </a:rPr>
                <a:t>People</a:t>
              </a:r>
              <a:endParaRPr kumimoji="0" lang="en-GB" sz="1050" i="0" u="none" strike="noStrike" cap="none" normalizeH="0" baseline="0" dirty="0" smtClean="0">
                <a:ln>
                  <a:noFill/>
                </a:ln>
                <a:solidFill>
                  <a:schemeClr val="bg1"/>
                </a:solidFill>
                <a:effectLst/>
                <a:latin typeface="+mj-lt"/>
              </a:endParaRPr>
            </a:p>
          </p:txBody>
        </p:sp>
        <p:sp>
          <p:nvSpPr>
            <p:cNvPr id="7" name="Rectangle 6"/>
            <p:cNvSpPr/>
            <p:nvPr/>
          </p:nvSpPr>
          <p:spPr bwMode="auto">
            <a:xfrm>
              <a:off x="467544" y="5301208"/>
              <a:ext cx="100811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Customer info</a:t>
              </a:r>
              <a:endParaRPr lang="en-GB" sz="800" dirty="0" smtClean="0">
                <a:solidFill>
                  <a:schemeClr val="tx1">
                    <a:lumMod val="50000"/>
                    <a:lumOff val="50000"/>
                  </a:schemeClr>
                </a:solidFill>
                <a:latin typeface="+mj-lt"/>
              </a:endParaRPr>
            </a:p>
          </p:txBody>
        </p:sp>
        <p:sp>
          <p:nvSpPr>
            <p:cNvPr id="8" name="Rectangle 7"/>
            <p:cNvSpPr/>
            <p:nvPr/>
          </p:nvSpPr>
          <p:spPr bwMode="auto">
            <a:xfrm>
              <a:off x="467544" y="5517232"/>
              <a:ext cx="100811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Loyalty</a:t>
              </a:r>
              <a:endParaRPr lang="en-GB" sz="800" dirty="0" smtClean="0">
                <a:solidFill>
                  <a:schemeClr val="tx1">
                    <a:lumMod val="50000"/>
                    <a:lumOff val="50000"/>
                  </a:schemeClr>
                </a:solidFill>
                <a:latin typeface="+mj-lt"/>
              </a:endParaRPr>
            </a:p>
          </p:txBody>
        </p:sp>
        <p:sp>
          <p:nvSpPr>
            <p:cNvPr id="9" name="Rectangle 8"/>
            <p:cNvSpPr/>
            <p:nvPr/>
          </p:nvSpPr>
          <p:spPr bwMode="auto">
            <a:xfrm>
              <a:off x="467544" y="4869160"/>
              <a:ext cx="1008112" cy="1440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Users</a:t>
              </a:r>
              <a:endParaRPr lang="en-GB" sz="800" dirty="0" smtClean="0">
                <a:solidFill>
                  <a:schemeClr val="tx2">
                    <a:lumMod val="50000"/>
                  </a:schemeClr>
                </a:solidFill>
                <a:latin typeface="+mj-lt"/>
              </a:endParaRPr>
            </a:p>
          </p:txBody>
        </p:sp>
        <p:sp>
          <p:nvSpPr>
            <p:cNvPr id="105" name="Rectangle 104"/>
            <p:cNvSpPr/>
            <p:nvPr/>
          </p:nvSpPr>
          <p:spPr bwMode="auto">
            <a:xfrm>
              <a:off x="453142" y="5085184"/>
              <a:ext cx="100811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Visitors &amp; Customers </a:t>
              </a:r>
              <a:endParaRPr lang="en-GB" sz="800" dirty="0" smtClean="0">
                <a:solidFill>
                  <a:schemeClr val="tx2">
                    <a:lumMod val="50000"/>
                  </a:schemeClr>
                </a:solidFill>
                <a:latin typeface="+mj-lt"/>
              </a:endParaRPr>
            </a:p>
          </p:txBody>
        </p:sp>
      </p:grpSp>
      <p:grpSp>
        <p:nvGrpSpPr>
          <p:cNvPr id="3" name="Group 71"/>
          <p:cNvGrpSpPr/>
          <p:nvPr/>
        </p:nvGrpSpPr>
        <p:grpSpPr>
          <a:xfrm>
            <a:off x="251520" y="3284984"/>
            <a:ext cx="1440160" cy="1656184"/>
            <a:chOff x="443033" y="3501008"/>
            <a:chExt cx="1152128" cy="1656184"/>
          </a:xfrm>
        </p:grpSpPr>
        <p:sp>
          <p:nvSpPr>
            <p:cNvPr id="20" name="Rounded Rectangle 19"/>
            <p:cNvSpPr/>
            <p:nvPr/>
          </p:nvSpPr>
          <p:spPr bwMode="auto">
            <a:xfrm>
              <a:off x="443033" y="3501008"/>
              <a:ext cx="1152128" cy="1656184"/>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sv-SE" sz="1050" dirty="0" smtClean="0">
                  <a:solidFill>
                    <a:schemeClr val="bg1"/>
                  </a:solidFill>
                  <a:latin typeface="+mj-lt"/>
                </a:rPr>
                <a:t>Sales Order</a:t>
              </a:r>
              <a:endParaRPr kumimoji="0" lang="en-GB" sz="1050" i="0" u="none" strike="noStrike" cap="none" normalizeH="0" baseline="0" dirty="0" smtClean="0">
                <a:ln>
                  <a:noFill/>
                </a:ln>
                <a:solidFill>
                  <a:schemeClr val="bg1"/>
                </a:solidFill>
                <a:effectLst/>
                <a:latin typeface="+mj-lt"/>
              </a:endParaRPr>
            </a:p>
          </p:txBody>
        </p:sp>
        <p:sp>
          <p:nvSpPr>
            <p:cNvPr id="21" name="Rectangle 20"/>
            <p:cNvSpPr/>
            <p:nvPr/>
          </p:nvSpPr>
          <p:spPr bwMode="auto">
            <a:xfrm>
              <a:off x="481943" y="4005064"/>
              <a:ext cx="106571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Store Order</a:t>
              </a:r>
              <a:endParaRPr lang="en-GB" sz="800" dirty="0" smtClean="0">
                <a:solidFill>
                  <a:schemeClr val="tx1">
                    <a:lumMod val="50000"/>
                    <a:lumOff val="50000"/>
                  </a:schemeClr>
                </a:solidFill>
                <a:latin typeface="+mj-lt"/>
              </a:endParaRPr>
            </a:p>
          </p:txBody>
        </p:sp>
        <p:sp>
          <p:nvSpPr>
            <p:cNvPr id="22" name="Rectangle 21"/>
            <p:cNvSpPr/>
            <p:nvPr/>
          </p:nvSpPr>
          <p:spPr bwMode="auto">
            <a:xfrm>
              <a:off x="481943" y="4221088"/>
              <a:ext cx="106571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Zip Codes</a:t>
              </a:r>
              <a:endParaRPr lang="en-GB" sz="800" dirty="0" smtClean="0">
                <a:solidFill>
                  <a:schemeClr val="tx1">
                    <a:lumMod val="50000"/>
                    <a:lumOff val="50000"/>
                  </a:schemeClr>
                </a:solidFill>
                <a:latin typeface="+mj-lt"/>
              </a:endParaRPr>
            </a:p>
          </p:txBody>
        </p:sp>
        <p:sp>
          <p:nvSpPr>
            <p:cNvPr id="94" name="Rectangle 93"/>
            <p:cNvSpPr/>
            <p:nvPr/>
          </p:nvSpPr>
          <p:spPr bwMode="auto">
            <a:xfrm>
              <a:off x="481943" y="4437112"/>
              <a:ext cx="106571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Delivery  parameters</a:t>
              </a:r>
              <a:endParaRPr lang="en-GB" sz="800" dirty="0" smtClean="0">
                <a:solidFill>
                  <a:schemeClr val="tx1">
                    <a:lumMod val="50000"/>
                    <a:lumOff val="50000"/>
                  </a:schemeClr>
                </a:solidFill>
                <a:latin typeface="+mj-lt"/>
              </a:endParaRPr>
            </a:p>
          </p:txBody>
        </p:sp>
        <p:sp>
          <p:nvSpPr>
            <p:cNvPr id="95" name="Rectangle 94"/>
            <p:cNvSpPr/>
            <p:nvPr/>
          </p:nvSpPr>
          <p:spPr bwMode="auto">
            <a:xfrm>
              <a:off x="481943" y="3789040"/>
              <a:ext cx="106571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Reservations</a:t>
              </a:r>
              <a:endParaRPr lang="en-GB" sz="800" dirty="0" smtClean="0">
                <a:solidFill>
                  <a:schemeClr val="tx2">
                    <a:lumMod val="50000"/>
                  </a:schemeClr>
                </a:solidFill>
                <a:latin typeface="+mj-lt"/>
              </a:endParaRPr>
            </a:p>
          </p:txBody>
        </p:sp>
      </p:grpSp>
      <p:grpSp>
        <p:nvGrpSpPr>
          <p:cNvPr id="18" name="Group 74"/>
          <p:cNvGrpSpPr/>
          <p:nvPr/>
        </p:nvGrpSpPr>
        <p:grpSpPr>
          <a:xfrm>
            <a:off x="3288489" y="980728"/>
            <a:ext cx="1440160" cy="2232248"/>
            <a:chOff x="3059832" y="3429000"/>
            <a:chExt cx="1368152" cy="2232248"/>
          </a:xfrm>
        </p:grpSpPr>
        <p:sp>
          <p:nvSpPr>
            <p:cNvPr id="4" name="Rounded Rectangle 3"/>
            <p:cNvSpPr/>
            <p:nvPr/>
          </p:nvSpPr>
          <p:spPr bwMode="auto">
            <a:xfrm>
              <a:off x="3059832" y="3429000"/>
              <a:ext cx="1368152" cy="2232248"/>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1050" dirty="0" smtClean="0">
                  <a:solidFill>
                    <a:schemeClr val="bg1"/>
                  </a:solidFill>
                  <a:latin typeface="+mj-lt"/>
                </a:rPr>
                <a:t>Sales Planning</a:t>
              </a:r>
              <a:endParaRPr kumimoji="0" lang="en-GB" sz="1050" i="0" u="none" strike="noStrike" cap="none" normalizeH="0" baseline="0" dirty="0" smtClean="0">
                <a:ln>
                  <a:noFill/>
                </a:ln>
                <a:solidFill>
                  <a:schemeClr val="bg1"/>
                </a:solidFill>
                <a:effectLst/>
                <a:latin typeface="+mj-lt"/>
              </a:endParaRPr>
            </a:p>
          </p:txBody>
        </p:sp>
        <p:sp>
          <p:nvSpPr>
            <p:cNvPr id="10" name="Rectangle 9"/>
            <p:cNvSpPr/>
            <p:nvPr/>
          </p:nvSpPr>
          <p:spPr bwMode="auto">
            <a:xfrm>
              <a:off x="3131840" y="4581128"/>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Comm Efficiency</a:t>
              </a:r>
              <a:endParaRPr lang="en-GB" sz="800" dirty="0" smtClean="0">
                <a:solidFill>
                  <a:schemeClr val="tx2">
                    <a:lumMod val="50000"/>
                  </a:schemeClr>
                </a:solidFill>
                <a:latin typeface="+mj-lt"/>
              </a:endParaRPr>
            </a:p>
          </p:txBody>
        </p:sp>
        <p:sp>
          <p:nvSpPr>
            <p:cNvPr id="11" name="Rectangle 10"/>
            <p:cNvSpPr/>
            <p:nvPr/>
          </p:nvSpPr>
          <p:spPr bwMode="auto">
            <a:xfrm>
              <a:off x="3131840" y="3717032"/>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 Sales Locations</a:t>
              </a:r>
              <a:endParaRPr lang="en-GB" sz="800" dirty="0" smtClean="0">
                <a:solidFill>
                  <a:schemeClr val="tx2">
                    <a:lumMod val="50000"/>
                  </a:schemeClr>
                </a:solidFill>
                <a:latin typeface="+mj-lt"/>
              </a:endParaRPr>
            </a:p>
          </p:txBody>
        </p:sp>
        <p:sp>
          <p:nvSpPr>
            <p:cNvPr id="12" name="Rectangle 11"/>
            <p:cNvSpPr/>
            <p:nvPr/>
          </p:nvSpPr>
          <p:spPr bwMode="auto">
            <a:xfrm>
              <a:off x="3131840" y="4365104"/>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Areas</a:t>
              </a:r>
              <a:endParaRPr lang="en-GB" sz="800" dirty="0" smtClean="0">
                <a:solidFill>
                  <a:schemeClr val="tx2">
                    <a:lumMod val="50000"/>
                  </a:schemeClr>
                </a:solidFill>
                <a:latin typeface="+mj-lt"/>
              </a:endParaRPr>
            </a:p>
          </p:txBody>
        </p:sp>
        <p:sp>
          <p:nvSpPr>
            <p:cNvPr id="13" name="Rectangle 12"/>
            <p:cNvSpPr/>
            <p:nvPr/>
          </p:nvSpPr>
          <p:spPr bwMode="auto">
            <a:xfrm>
              <a:off x="3131840" y="4149080"/>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Departments</a:t>
              </a:r>
              <a:endParaRPr lang="en-GB" sz="800" dirty="0" smtClean="0">
                <a:solidFill>
                  <a:schemeClr val="tx2">
                    <a:lumMod val="50000"/>
                  </a:schemeClr>
                </a:solidFill>
                <a:latin typeface="+mj-lt"/>
              </a:endParaRPr>
            </a:p>
          </p:txBody>
        </p:sp>
        <p:sp>
          <p:nvSpPr>
            <p:cNvPr id="14" name="Rectangle 13"/>
            <p:cNvSpPr/>
            <p:nvPr/>
          </p:nvSpPr>
          <p:spPr bwMode="auto">
            <a:xfrm>
              <a:off x="3131840" y="3933056"/>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Sales space</a:t>
              </a:r>
              <a:endParaRPr lang="en-GB" sz="800" dirty="0" smtClean="0">
                <a:solidFill>
                  <a:schemeClr val="tx2">
                    <a:lumMod val="50000"/>
                  </a:schemeClr>
                </a:solidFill>
                <a:latin typeface="+mj-lt"/>
              </a:endParaRPr>
            </a:p>
          </p:txBody>
        </p:sp>
        <p:sp>
          <p:nvSpPr>
            <p:cNvPr id="23" name="Rectangle 22"/>
            <p:cNvSpPr/>
            <p:nvPr/>
          </p:nvSpPr>
          <p:spPr bwMode="auto">
            <a:xfrm>
              <a:off x="3131840" y="5013176"/>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Sales steering info</a:t>
              </a:r>
              <a:endParaRPr lang="en-GB" sz="800" dirty="0" smtClean="0">
                <a:solidFill>
                  <a:schemeClr val="tx1">
                    <a:lumMod val="50000"/>
                    <a:lumOff val="50000"/>
                  </a:schemeClr>
                </a:solidFill>
                <a:latin typeface="+mj-lt"/>
              </a:endParaRPr>
            </a:p>
          </p:txBody>
        </p:sp>
        <p:sp>
          <p:nvSpPr>
            <p:cNvPr id="26" name="Rectangle 25"/>
            <p:cNvSpPr/>
            <p:nvPr/>
          </p:nvSpPr>
          <p:spPr bwMode="auto">
            <a:xfrm>
              <a:off x="3131840" y="5229200"/>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HFB</a:t>
              </a:r>
              <a:endParaRPr lang="en-GB" sz="800" dirty="0" smtClean="0">
                <a:solidFill>
                  <a:schemeClr val="tx1">
                    <a:lumMod val="50000"/>
                    <a:lumOff val="50000"/>
                  </a:schemeClr>
                </a:solidFill>
                <a:latin typeface="+mj-lt"/>
              </a:endParaRPr>
            </a:p>
          </p:txBody>
        </p:sp>
        <p:sp>
          <p:nvSpPr>
            <p:cNvPr id="101" name="Rectangle 100"/>
            <p:cNvSpPr/>
            <p:nvPr/>
          </p:nvSpPr>
          <p:spPr bwMode="auto">
            <a:xfrm>
              <a:off x="3128240" y="4797152"/>
              <a:ext cx="1224136"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Order point</a:t>
              </a:r>
              <a:endParaRPr lang="en-GB" sz="800" dirty="0" smtClean="0">
                <a:solidFill>
                  <a:schemeClr val="tx2">
                    <a:lumMod val="50000"/>
                  </a:schemeClr>
                </a:solidFill>
                <a:latin typeface="+mj-lt"/>
              </a:endParaRPr>
            </a:p>
          </p:txBody>
        </p:sp>
      </p:grpSp>
      <p:grpSp>
        <p:nvGrpSpPr>
          <p:cNvPr id="19" name="Group 69"/>
          <p:cNvGrpSpPr/>
          <p:nvPr/>
        </p:nvGrpSpPr>
        <p:grpSpPr>
          <a:xfrm>
            <a:off x="3288489" y="3284984"/>
            <a:ext cx="1440160" cy="1656184"/>
            <a:chOff x="4860032" y="1844824"/>
            <a:chExt cx="1224136" cy="1656184"/>
          </a:xfrm>
        </p:grpSpPr>
        <p:sp>
          <p:nvSpPr>
            <p:cNvPr id="33" name="Rounded Rectangle 32"/>
            <p:cNvSpPr/>
            <p:nvPr/>
          </p:nvSpPr>
          <p:spPr bwMode="auto">
            <a:xfrm>
              <a:off x="4860032" y="1844824"/>
              <a:ext cx="1224136" cy="1656184"/>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1050" dirty="0" smtClean="0">
                  <a:solidFill>
                    <a:schemeClr val="bg1"/>
                  </a:solidFill>
                  <a:latin typeface="+mj-lt"/>
                </a:rPr>
                <a:t>Forecast</a:t>
              </a:r>
              <a:endParaRPr lang="en-GB" sz="1050" dirty="0" smtClean="0">
                <a:solidFill>
                  <a:schemeClr val="bg1"/>
                </a:solidFill>
                <a:latin typeface="+mj-lt"/>
              </a:endParaRPr>
            </a:p>
          </p:txBody>
        </p:sp>
        <p:sp>
          <p:nvSpPr>
            <p:cNvPr id="34" name="Rectangle 33"/>
            <p:cNvSpPr/>
            <p:nvPr/>
          </p:nvSpPr>
          <p:spPr bwMode="auto">
            <a:xfrm>
              <a:off x="4943306" y="2996952"/>
              <a:ext cx="106885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Sales Index</a:t>
              </a:r>
              <a:endParaRPr lang="en-GB" sz="800" dirty="0" smtClean="0">
                <a:solidFill>
                  <a:schemeClr val="tx2">
                    <a:lumMod val="50000"/>
                  </a:schemeClr>
                </a:solidFill>
                <a:latin typeface="+mj-lt"/>
              </a:endParaRPr>
            </a:p>
          </p:txBody>
        </p:sp>
        <p:sp>
          <p:nvSpPr>
            <p:cNvPr id="35" name="Rectangle 34"/>
            <p:cNvSpPr/>
            <p:nvPr/>
          </p:nvSpPr>
          <p:spPr bwMode="auto">
            <a:xfrm>
              <a:off x="4943306" y="2780928"/>
              <a:ext cx="106885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Activities</a:t>
              </a:r>
              <a:endParaRPr lang="en-GB" sz="800" dirty="0" smtClean="0">
                <a:solidFill>
                  <a:schemeClr val="tx2">
                    <a:lumMod val="50000"/>
                  </a:schemeClr>
                </a:solidFill>
                <a:latin typeface="+mj-lt"/>
              </a:endParaRPr>
            </a:p>
          </p:txBody>
        </p:sp>
        <p:sp>
          <p:nvSpPr>
            <p:cNvPr id="36" name="Rectangle 35"/>
            <p:cNvSpPr/>
            <p:nvPr/>
          </p:nvSpPr>
          <p:spPr bwMode="auto">
            <a:xfrm>
              <a:off x="4943306" y="2564904"/>
              <a:ext cx="106885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Shortage</a:t>
              </a:r>
              <a:endParaRPr lang="en-GB" sz="800" dirty="0" smtClean="0">
                <a:solidFill>
                  <a:schemeClr val="tx2">
                    <a:lumMod val="50000"/>
                  </a:schemeClr>
                </a:solidFill>
                <a:latin typeface="+mj-lt"/>
              </a:endParaRPr>
            </a:p>
          </p:txBody>
        </p:sp>
        <p:sp>
          <p:nvSpPr>
            <p:cNvPr id="37" name="Rectangle 36"/>
            <p:cNvSpPr/>
            <p:nvPr/>
          </p:nvSpPr>
          <p:spPr bwMode="auto">
            <a:xfrm>
              <a:off x="4943306" y="2132856"/>
              <a:ext cx="106885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Sales jumps</a:t>
              </a:r>
              <a:endParaRPr lang="en-GB" sz="800" dirty="0" smtClean="0">
                <a:solidFill>
                  <a:schemeClr val="tx2">
                    <a:lumMod val="50000"/>
                  </a:schemeClr>
                </a:solidFill>
                <a:latin typeface="+mj-lt"/>
              </a:endParaRPr>
            </a:p>
          </p:txBody>
        </p:sp>
        <p:sp>
          <p:nvSpPr>
            <p:cNvPr id="38" name="Rectangle 37"/>
            <p:cNvSpPr/>
            <p:nvPr/>
          </p:nvSpPr>
          <p:spPr bwMode="auto">
            <a:xfrm>
              <a:off x="4943306" y="2348880"/>
              <a:ext cx="106885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Safety Stock</a:t>
              </a:r>
              <a:endParaRPr lang="en-GB" sz="800" dirty="0" smtClean="0">
                <a:solidFill>
                  <a:schemeClr val="tx2">
                    <a:lumMod val="50000"/>
                  </a:schemeClr>
                </a:solidFill>
                <a:latin typeface="+mj-lt"/>
              </a:endParaRPr>
            </a:p>
          </p:txBody>
        </p:sp>
      </p:grpSp>
      <p:grpSp>
        <p:nvGrpSpPr>
          <p:cNvPr id="39" name="Group 76"/>
          <p:cNvGrpSpPr/>
          <p:nvPr/>
        </p:nvGrpSpPr>
        <p:grpSpPr>
          <a:xfrm>
            <a:off x="4800657" y="5013176"/>
            <a:ext cx="1440160" cy="1224136"/>
            <a:chOff x="6156176" y="3501008"/>
            <a:chExt cx="1224136" cy="1224136"/>
          </a:xfrm>
        </p:grpSpPr>
        <p:sp>
          <p:nvSpPr>
            <p:cNvPr id="47" name="Rectangle 46"/>
            <p:cNvSpPr/>
            <p:nvPr/>
          </p:nvSpPr>
          <p:spPr bwMode="auto">
            <a:xfrm>
              <a:off x="6156176" y="3501008"/>
              <a:ext cx="1224136" cy="1224136"/>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1050" dirty="0" smtClean="0">
                  <a:solidFill>
                    <a:schemeClr val="bg1"/>
                  </a:solidFill>
                  <a:latin typeface="+mj-lt"/>
                </a:rPr>
                <a:t>Returns </a:t>
              </a:r>
              <a:endParaRPr kumimoji="0" lang="en-GB" sz="1050" i="0" u="none" strike="noStrike" cap="none" normalizeH="0" baseline="0" dirty="0" smtClean="0">
                <a:ln>
                  <a:noFill/>
                </a:ln>
                <a:solidFill>
                  <a:schemeClr val="bg1"/>
                </a:solidFill>
                <a:effectLst/>
                <a:latin typeface="+mj-lt"/>
              </a:endParaRPr>
            </a:p>
          </p:txBody>
        </p:sp>
        <p:sp>
          <p:nvSpPr>
            <p:cNvPr id="45" name="Rectangle 44"/>
            <p:cNvSpPr/>
            <p:nvPr/>
          </p:nvSpPr>
          <p:spPr bwMode="auto">
            <a:xfrm>
              <a:off x="6239450" y="3789040"/>
              <a:ext cx="1068854" cy="144016"/>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Return tickets</a:t>
              </a:r>
              <a:endParaRPr lang="en-GB" sz="800" dirty="0" smtClean="0">
                <a:solidFill>
                  <a:schemeClr val="tx2">
                    <a:lumMod val="50000"/>
                  </a:schemeClr>
                </a:solidFill>
                <a:latin typeface="+mj-lt"/>
              </a:endParaRPr>
            </a:p>
          </p:txBody>
        </p:sp>
        <p:sp>
          <p:nvSpPr>
            <p:cNvPr id="48" name="Rectangle 47"/>
            <p:cNvSpPr/>
            <p:nvPr/>
          </p:nvSpPr>
          <p:spPr bwMode="auto">
            <a:xfrm>
              <a:off x="6239450" y="4005064"/>
              <a:ext cx="1068854" cy="144016"/>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Return tenders</a:t>
              </a:r>
              <a:endParaRPr lang="en-GB" sz="800" dirty="0" smtClean="0">
                <a:solidFill>
                  <a:schemeClr val="tx2">
                    <a:lumMod val="50000"/>
                  </a:schemeClr>
                </a:solidFill>
                <a:latin typeface="+mj-lt"/>
              </a:endParaRPr>
            </a:p>
          </p:txBody>
        </p:sp>
      </p:grpSp>
      <p:grpSp>
        <p:nvGrpSpPr>
          <p:cNvPr id="44" name="Group 67"/>
          <p:cNvGrpSpPr/>
          <p:nvPr/>
        </p:nvGrpSpPr>
        <p:grpSpPr>
          <a:xfrm>
            <a:off x="1776321" y="5013176"/>
            <a:ext cx="1440160" cy="1224136"/>
            <a:chOff x="2195736" y="1844824"/>
            <a:chExt cx="1296144" cy="1224136"/>
          </a:xfrm>
        </p:grpSpPr>
        <p:sp>
          <p:nvSpPr>
            <p:cNvPr id="63" name="Rounded Rectangle 62"/>
            <p:cNvSpPr/>
            <p:nvPr/>
          </p:nvSpPr>
          <p:spPr bwMode="auto">
            <a:xfrm>
              <a:off x="2195736" y="1844824"/>
              <a:ext cx="1296144" cy="1224136"/>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1050" dirty="0" smtClean="0">
                  <a:solidFill>
                    <a:schemeClr val="bg1"/>
                  </a:solidFill>
                  <a:latin typeface="+mj-lt"/>
                </a:rPr>
                <a:t>Property</a:t>
              </a:r>
              <a:endParaRPr lang="en-GB" sz="1200" dirty="0" smtClean="0">
                <a:solidFill>
                  <a:schemeClr val="bg1"/>
                </a:solidFill>
                <a:latin typeface="+mj-lt"/>
              </a:endParaRPr>
            </a:p>
          </p:txBody>
        </p:sp>
        <p:sp>
          <p:nvSpPr>
            <p:cNvPr id="64" name="Rectangle 63"/>
            <p:cNvSpPr/>
            <p:nvPr/>
          </p:nvSpPr>
          <p:spPr bwMode="auto">
            <a:xfrm>
              <a:off x="2279010" y="2132857"/>
              <a:ext cx="1140862" cy="1440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Store info</a:t>
              </a:r>
              <a:endParaRPr lang="en-GB" sz="800" dirty="0" smtClean="0">
                <a:solidFill>
                  <a:schemeClr val="tx2">
                    <a:lumMod val="50000"/>
                  </a:schemeClr>
                </a:solidFill>
                <a:latin typeface="+mj-lt"/>
              </a:endParaRPr>
            </a:p>
          </p:txBody>
        </p:sp>
        <p:sp>
          <p:nvSpPr>
            <p:cNvPr id="65" name="Rectangle 64"/>
            <p:cNvSpPr/>
            <p:nvPr/>
          </p:nvSpPr>
          <p:spPr bwMode="auto">
            <a:xfrm>
              <a:off x="2267744" y="2348880"/>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Service Office</a:t>
              </a:r>
              <a:endParaRPr lang="en-GB" sz="800" dirty="0" smtClean="0">
                <a:solidFill>
                  <a:schemeClr val="tx2">
                    <a:lumMod val="50000"/>
                  </a:schemeClr>
                </a:solidFill>
                <a:latin typeface="+mj-lt"/>
              </a:endParaRPr>
            </a:p>
          </p:txBody>
        </p:sp>
        <p:sp>
          <p:nvSpPr>
            <p:cNvPr id="66" name="Rectangle 65"/>
            <p:cNvSpPr/>
            <p:nvPr/>
          </p:nvSpPr>
          <p:spPr bwMode="auto">
            <a:xfrm>
              <a:off x="2267744" y="2564904"/>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Sales Department</a:t>
              </a:r>
              <a:endParaRPr lang="en-GB" sz="800" dirty="0" smtClean="0">
                <a:solidFill>
                  <a:schemeClr val="tx2">
                    <a:lumMod val="50000"/>
                  </a:schemeClr>
                </a:solidFill>
                <a:latin typeface="+mj-lt"/>
              </a:endParaRPr>
            </a:p>
          </p:txBody>
        </p:sp>
      </p:grpSp>
      <p:grpSp>
        <p:nvGrpSpPr>
          <p:cNvPr id="112" name="Group 111"/>
          <p:cNvGrpSpPr/>
          <p:nvPr/>
        </p:nvGrpSpPr>
        <p:grpSpPr>
          <a:xfrm>
            <a:off x="3288489" y="5013176"/>
            <a:ext cx="1440160" cy="1224136"/>
            <a:chOff x="3635896" y="5013176"/>
            <a:chExt cx="1440160" cy="1224136"/>
          </a:xfrm>
        </p:grpSpPr>
        <p:sp>
          <p:nvSpPr>
            <p:cNvPr id="84" name="Rounded Rectangle 83"/>
            <p:cNvSpPr/>
            <p:nvPr/>
          </p:nvSpPr>
          <p:spPr bwMode="auto">
            <a:xfrm>
              <a:off x="3635896" y="5013176"/>
              <a:ext cx="1440160" cy="1224136"/>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1050" dirty="0" smtClean="0">
                  <a:solidFill>
                    <a:schemeClr val="bg1"/>
                  </a:solidFill>
                  <a:latin typeface="+mj-lt"/>
                </a:rPr>
                <a:t>Selling</a:t>
              </a:r>
              <a:endParaRPr kumimoji="0" lang="en-GB" sz="1050" i="0" u="none" strike="noStrike" cap="none" normalizeH="0" baseline="0" dirty="0" smtClean="0">
                <a:ln>
                  <a:noFill/>
                </a:ln>
                <a:solidFill>
                  <a:schemeClr val="bg1"/>
                </a:solidFill>
                <a:effectLst/>
                <a:latin typeface="+mj-lt"/>
              </a:endParaRPr>
            </a:p>
          </p:txBody>
        </p:sp>
        <p:sp>
          <p:nvSpPr>
            <p:cNvPr id="96" name="Rectangle 95"/>
            <p:cNvSpPr/>
            <p:nvPr/>
          </p:nvSpPr>
          <p:spPr bwMode="auto">
            <a:xfrm>
              <a:off x="3707904" y="5301208"/>
              <a:ext cx="1260140"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Sales stops</a:t>
              </a:r>
              <a:endParaRPr lang="en-GB" sz="800" dirty="0" smtClean="0">
                <a:solidFill>
                  <a:schemeClr val="tx2">
                    <a:lumMod val="50000"/>
                  </a:schemeClr>
                </a:solidFill>
                <a:latin typeface="+mj-lt"/>
              </a:endParaRPr>
            </a:p>
          </p:txBody>
        </p:sp>
        <p:sp>
          <p:nvSpPr>
            <p:cNvPr id="103" name="Rectangle 102"/>
            <p:cNvSpPr/>
            <p:nvPr/>
          </p:nvSpPr>
          <p:spPr bwMode="auto">
            <a:xfrm>
              <a:off x="3707904" y="5517232"/>
              <a:ext cx="1260140"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Availability message</a:t>
              </a:r>
              <a:endParaRPr lang="en-GB" sz="800" dirty="0" smtClean="0">
                <a:solidFill>
                  <a:schemeClr val="tx2">
                    <a:lumMod val="50000"/>
                  </a:schemeClr>
                </a:solidFill>
                <a:latin typeface="+mj-lt"/>
              </a:endParaRPr>
            </a:p>
          </p:txBody>
        </p:sp>
      </p:grpSp>
      <p:grpSp>
        <p:nvGrpSpPr>
          <p:cNvPr id="113" name="Group 112"/>
          <p:cNvGrpSpPr/>
          <p:nvPr/>
        </p:nvGrpSpPr>
        <p:grpSpPr>
          <a:xfrm>
            <a:off x="4800657" y="980728"/>
            <a:ext cx="1440160" cy="2232248"/>
            <a:chOff x="5148064" y="980728"/>
            <a:chExt cx="1440160" cy="2232248"/>
          </a:xfrm>
        </p:grpSpPr>
        <p:grpSp>
          <p:nvGrpSpPr>
            <p:cNvPr id="24" name="Group 75"/>
            <p:cNvGrpSpPr/>
            <p:nvPr/>
          </p:nvGrpSpPr>
          <p:grpSpPr>
            <a:xfrm>
              <a:off x="5148064" y="980728"/>
              <a:ext cx="1440160" cy="2232248"/>
              <a:chOff x="4572000" y="3501008"/>
              <a:chExt cx="1440160" cy="2088232"/>
            </a:xfrm>
          </p:grpSpPr>
          <p:sp>
            <p:nvSpPr>
              <p:cNvPr id="27" name="Rounded Rectangle 26"/>
              <p:cNvSpPr/>
              <p:nvPr/>
            </p:nvSpPr>
            <p:spPr bwMode="auto">
              <a:xfrm>
                <a:off x="4572000" y="3501008"/>
                <a:ext cx="1440160" cy="2088232"/>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1050" i="0" u="none" strike="noStrike" cap="none" normalizeH="0" baseline="0" dirty="0" smtClean="0">
                    <a:ln>
                      <a:noFill/>
                    </a:ln>
                    <a:solidFill>
                      <a:schemeClr val="bg1"/>
                    </a:solidFill>
                    <a:effectLst/>
                    <a:latin typeface="+mj-lt"/>
                  </a:rPr>
                  <a:t>Finance</a:t>
                </a:r>
                <a:endParaRPr kumimoji="0" lang="en-GB" sz="1050" i="0" u="none" strike="noStrike" cap="none" normalizeH="0" baseline="0" dirty="0" smtClean="0">
                  <a:ln>
                    <a:noFill/>
                  </a:ln>
                  <a:solidFill>
                    <a:schemeClr val="bg1"/>
                  </a:solidFill>
                  <a:effectLst/>
                  <a:latin typeface="+mj-lt"/>
                </a:endParaRPr>
              </a:p>
            </p:txBody>
          </p:sp>
          <p:sp>
            <p:nvSpPr>
              <p:cNvPr id="28" name="Rectangle 27"/>
              <p:cNvSpPr/>
              <p:nvPr/>
            </p:nvSpPr>
            <p:spPr bwMode="auto">
              <a:xfrm>
                <a:off x="4644008" y="3789040"/>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Monetary Sales</a:t>
                </a:r>
                <a:endParaRPr lang="en-GB" sz="800" dirty="0" smtClean="0">
                  <a:solidFill>
                    <a:schemeClr val="tx2">
                      <a:lumMod val="50000"/>
                    </a:schemeClr>
                  </a:solidFill>
                  <a:latin typeface="+mj-lt"/>
                </a:endParaRPr>
              </a:p>
            </p:txBody>
          </p:sp>
          <p:sp>
            <p:nvSpPr>
              <p:cNvPr id="29" name="Rectangle 28"/>
              <p:cNvSpPr/>
              <p:nvPr/>
            </p:nvSpPr>
            <p:spPr bwMode="auto">
              <a:xfrm>
                <a:off x="4644008" y="4174631"/>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Stamp Duty</a:t>
                </a:r>
                <a:endParaRPr lang="en-GB" sz="800" dirty="0" smtClean="0">
                  <a:solidFill>
                    <a:schemeClr val="tx2">
                      <a:lumMod val="50000"/>
                    </a:schemeClr>
                  </a:solidFill>
                  <a:latin typeface="+mj-lt"/>
                </a:endParaRPr>
              </a:p>
            </p:txBody>
          </p:sp>
          <p:sp>
            <p:nvSpPr>
              <p:cNvPr id="30" name="Rectangle 29"/>
              <p:cNvSpPr/>
              <p:nvPr/>
            </p:nvSpPr>
            <p:spPr bwMode="auto">
              <a:xfrm>
                <a:off x="4644008" y="4376718"/>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TAX</a:t>
                </a:r>
                <a:endParaRPr lang="en-GB" sz="800" dirty="0" smtClean="0">
                  <a:solidFill>
                    <a:schemeClr val="tx2">
                      <a:lumMod val="50000"/>
                    </a:schemeClr>
                  </a:solidFill>
                  <a:latin typeface="+mj-lt"/>
                </a:endParaRPr>
              </a:p>
            </p:txBody>
          </p:sp>
          <p:sp>
            <p:nvSpPr>
              <p:cNvPr id="31" name="Rectangle 30"/>
              <p:cNvSpPr/>
              <p:nvPr/>
            </p:nvSpPr>
            <p:spPr bwMode="auto">
              <a:xfrm>
                <a:off x="4644008" y="4578805"/>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Accounting</a:t>
                </a:r>
                <a:endParaRPr lang="en-GB" sz="800" dirty="0" smtClean="0">
                  <a:solidFill>
                    <a:schemeClr val="tx2">
                      <a:lumMod val="50000"/>
                    </a:schemeClr>
                  </a:solidFill>
                  <a:latin typeface="+mj-lt"/>
                </a:endParaRPr>
              </a:p>
            </p:txBody>
          </p:sp>
          <p:sp>
            <p:nvSpPr>
              <p:cNvPr id="32" name="Rectangle 31"/>
              <p:cNvSpPr/>
              <p:nvPr/>
            </p:nvSpPr>
            <p:spPr bwMode="auto">
              <a:xfrm>
                <a:off x="4644008" y="3972544"/>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Quantitative sales</a:t>
                </a:r>
                <a:endParaRPr lang="en-GB" sz="800" dirty="0" smtClean="0">
                  <a:solidFill>
                    <a:schemeClr val="tx2">
                      <a:lumMod val="50000"/>
                    </a:schemeClr>
                  </a:solidFill>
                  <a:latin typeface="+mj-lt"/>
                </a:endParaRPr>
              </a:p>
            </p:txBody>
          </p:sp>
          <p:sp>
            <p:nvSpPr>
              <p:cNvPr id="89" name="Rectangle 88"/>
              <p:cNvSpPr/>
              <p:nvPr/>
            </p:nvSpPr>
            <p:spPr bwMode="auto">
              <a:xfrm>
                <a:off x="4644008" y="4982979"/>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Purchase price</a:t>
                </a:r>
                <a:endParaRPr lang="en-GB" sz="800" dirty="0" smtClean="0">
                  <a:solidFill>
                    <a:schemeClr val="tx1">
                      <a:lumMod val="50000"/>
                      <a:lumOff val="50000"/>
                    </a:schemeClr>
                  </a:solidFill>
                  <a:latin typeface="+mj-lt"/>
                </a:endParaRPr>
              </a:p>
            </p:txBody>
          </p:sp>
        </p:grpSp>
        <p:sp>
          <p:nvSpPr>
            <p:cNvPr id="104" name="Rectangle 103"/>
            <p:cNvSpPr/>
            <p:nvPr/>
          </p:nvSpPr>
          <p:spPr bwMode="auto">
            <a:xfrm>
              <a:off x="5220070" y="2348880"/>
              <a:ext cx="129614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Staff purchase</a:t>
              </a:r>
              <a:endParaRPr lang="en-GB" sz="800" dirty="0" smtClean="0">
                <a:solidFill>
                  <a:schemeClr val="tx2">
                    <a:lumMod val="50000"/>
                  </a:schemeClr>
                </a:solidFill>
                <a:latin typeface="+mj-lt"/>
              </a:endParaRPr>
            </a:p>
          </p:txBody>
        </p:sp>
      </p:grpSp>
      <p:grpSp>
        <p:nvGrpSpPr>
          <p:cNvPr id="49" name="Group 87"/>
          <p:cNvGrpSpPr/>
          <p:nvPr/>
        </p:nvGrpSpPr>
        <p:grpSpPr>
          <a:xfrm>
            <a:off x="4800657" y="3284984"/>
            <a:ext cx="1440160" cy="1656184"/>
            <a:chOff x="5076056" y="3140968"/>
            <a:chExt cx="1440160" cy="1656184"/>
          </a:xfrm>
        </p:grpSpPr>
        <p:sp>
          <p:nvSpPr>
            <p:cNvPr id="57" name="Rounded Rectangle 56"/>
            <p:cNvSpPr/>
            <p:nvPr/>
          </p:nvSpPr>
          <p:spPr bwMode="auto">
            <a:xfrm>
              <a:off x="5076056" y="3140968"/>
              <a:ext cx="1440160" cy="1656184"/>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1050" dirty="0" smtClean="0">
                  <a:solidFill>
                    <a:schemeClr val="bg1"/>
                  </a:solidFill>
                  <a:latin typeface="+mj-lt"/>
                </a:rPr>
                <a:t>Payment</a:t>
              </a:r>
              <a:endParaRPr lang="en-GB" sz="1050" dirty="0" smtClean="0">
                <a:solidFill>
                  <a:schemeClr val="bg1"/>
                </a:solidFill>
                <a:latin typeface="+mj-lt"/>
              </a:endParaRPr>
            </a:p>
          </p:txBody>
        </p:sp>
        <p:sp>
          <p:nvSpPr>
            <p:cNvPr id="58" name="Rectangle 57"/>
            <p:cNvSpPr/>
            <p:nvPr/>
          </p:nvSpPr>
          <p:spPr bwMode="auto">
            <a:xfrm>
              <a:off x="5186733" y="4509120"/>
              <a:ext cx="125747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Receipt</a:t>
              </a:r>
              <a:endParaRPr lang="en-GB" sz="800" dirty="0" smtClean="0">
                <a:solidFill>
                  <a:schemeClr val="tx1">
                    <a:lumMod val="50000"/>
                    <a:lumOff val="50000"/>
                  </a:schemeClr>
                </a:solidFill>
                <a:latin typeface="+mj-lt"/>
              </a:endParaRPr>
            </a:p>
          </p:txBody>
        </p:sp>
        <p:sp>
          <p:nvSpPr>
            <p:cNvPr id="59" name="Rectangle 58"/>
            <p:cNvSpPr/>
            <p:nvPr/>
          </p:nvSpPr>
          <p:spPr bwMode="auto">
            <a:xfrm>
              <a:off x="5186733" y="4077072"/>
              <a:ext cx="125747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Payment code</a:t>
              </a:r>
              <a:endParaRPr lang="en-GB" sz="800" dirty="0" smtClean="0">
                <a:solidFill>
                  <a:schemeClr val="tx2">
                    <a:lumMod val="50000"/>
                  </a:schemeClr>
                </a:solidFill>
                <a:latin typeface="+mj-lt"/>
              </a:endParaRPr>
            </a:p>
          </p:txBody>
        </p:sp>
        <p:sp>
          <p:nvSpPr>
            <p:cNvPr id="60" name="Rectangle 59"/>
            <p:cNvSpPr/>
            <p:nvPr/>
          </p:nvSpPr>
          <p:spPr bwMode="auto">
            <a:xfrm>
              <a:off x="5186733" y="3429000"/>
              <a:ext cx="125747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Credit card</a:t>
              </a:r>
              <a:endParaRPr lang="en-GB" sz="800" dirty="0" smtClean="0">
                <a:solidFill>
                  <a:schemeClr val="tx2">
                    <a:lumMod val="50000"/>
                  </a:schemeClr>
                </a:solidFill>
                <a:latin typeface="+mj-lt"/>
              </a:endParaRPr>
            </a:p>
          </p:txBody>
        </p:sp>
        <p:sp>
          <p:nvSpPr>
            <p:cNvPr id="61" name="Rectangle 60"/>
            <p:cNvSpPr/>
            <p:nvPr/>
          </p:nvSpPr>
          <p:spPr bwMode="auto">
            <a:xfrm>
              <a:off x="5186733" y="3645024"/>
              <a:ext cx="125747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Currency</a:t>
              </a:r>
              <a:endParaRPr lang="en-GB" sz="800" dirty="0" smtClean="0">
                <a:solidFill>
                  <a:schemeClr val="tx2">
                    <a:lumMod val="50000"/>
                  </a:schemeClr>
                </a:solidFill>
                <a:latin typeface="+mj-lt"/>
              </a:endParaRPr>
            </a:p>
          </p:txBody>
        </p:sp>
        <p:sp>
          <p:nvSpPr>
            <p:cNvPr id="62" name="Rectangle 61"/>
            <p:cNvSpPr/>
            <p:nvPr/>
          </p:nvSpPr>
          <p:spPr bwMode="auto">
            <a:xfrm>
              <a:off x="5186733" y="3861048"/>
              <a:ext cx="125747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Bank deposit</a:t>
              </a:r>
              <a:endParaRPr lang="en-GB" sz="800" dirty="0" smtClean="0">
                <a:solidFill>
                  <a:schemeClr val="tx2">
                    <a:lumMod val="50000"/>
                  </a:schemeClr>
                </a:solidFill>
                <a:latin typeface="+mj-lt"/>
              </a:endParaRPr>
            </a:p>
          </p:txBody>
        </p:sp>
        <p:sp>
          <p:nvSpPr>
            <p:cNvPr id="87" name="Rectangle 86"/>
            <p:cNvSpPr/>
            <p:nvPr/>
          </p:nvSpPr>
          <p:spPr bwMode="auto">
            <a:xfrm>
              <a:off x="5186733" y="4293096"/>
              <a:ext cx="1257475"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Sales day</a:t>
              </a:r>
              <a:endParaRPr lang="en-GB" sz="800" dirty="0" smtClean="0">
                <a:solidFill>
                  <a:schemeClr val="tx2">
                    <a:lumMod val="50000"/>
                  </a:schemeClr>
                </a:solidFill>
                <a:latin typeface="+mj-lt"/>
              </a:endParaRPr>
            </a:p>
          </p:txBody>
        </p:sp>
      </p:grpSp>
      <p:grpSp>
        <p:nvGrpSpPr>
          <p:cNvPr id="54" name="Group 110"/>
          <p:cNvGrpSpPr/>
          <p:nvPr/>
        </p:nvGrpSpPr>
        <p:grpSpPr>
          <a:xfrm>
            <a:off x="264153" y="980728"/>
            <a:ext cx="1440160" cy="2232248"/>
            <a:chOff x="611560" y="980728"/>
            <a:chExt cx="1440160" cy="2232248"/>
          </a:xfrm>
        </p:grpSpPr>
        <p:grpSp>
          <p:nvGrpSpPr>
            <p:cNvPr id="55" name="Group 77"/>
            <p:cNvGrpSpPr/>
            <p:nvPr/>
          </p:nvGrpSpPr>
          <p:grpSpPr>
            <a:xfrm>
              <a:off x="611560" y="980728"/>
              <a:ext cx="1440160" cy="2232248"/>
              <a:chOff x="395536" y="332656"/>
              <a:chExt cx="1440160" cy="2232248"/>
            </a:xfrm>
          </p:grpSpPr>
          <p:sp>
            <p:nvSpPr>
              <p:cNvPr id="50" name="Rounded Rectangle 49"/>
              <p:cNvSpPr/>
              <p:nvPr/>
            </p:nvSpPr>
            <p:spPr bwMode="auto">
              <a:xfrm>
                <a:off x="395536" y="332656"/>
                <a:ext cx="1440160" cy="2232248"/>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1050" dirty="0" smtClean="0">
                    <a:solidFill>
                      <a:schemeClr val="bg1"/>
                    </a:solidFill>
                    <a:latin typeface="+mj-lt"/>
                  </a:rPr>
                  <a:t>Range</a:t>
                </a:r>
                <a:endParaRPr lang="en-GB" sz="1050" dirty="0" smtClean="0">
                  <a:solidFill>
                    <a:schemeClr val="bg1"/>
                  </a:solidFill>
                  <a:latin typeface="+mj-lt"/>
                </a:endParaRPr>
              </a:p>
            </p:txBody>
          </p:sp>
          <p:sp>
            <p:nvSpPr>
              <p:cNvPr id="51" name="Rectangle 50"/>
              <p:cNvSpPr/>
              <p:nvPr/>
            </p:nvSpPr>
            <p:spPr bwMode="auto">
              <a:xfrm>
                <a:off x="467544" y="1052736"/>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Item base data</a:t>
                </a:r>
                <a:endParaRPr lang="en-GB" sz="800" dirty="0" smtClean="0">
                  <a:solidFill>
                    <a:schemeClr val="tx2">
                      <a:lumMod val="50000"/>
                    </a:schemeClr>
                  </a:solidFill>
                  <a:latin typeface="+mj-lt"/>
                </a:endParaRPr>
              </a:p>
            </p:txBody>
          </p:sp>
          <p:sp>
            <p:nvSpPr>
              <p:cNvPr id="52" name="Rectangle 51"/>
              <p:cNvSpPr/>
              <p:nvPr/>
            </p:nvSpPr>
            <p:spPr bwMode="auto">
              <a:xfrm>
                <a:off x="478810" y="1700808"/>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DWP</a:t>
                </a:r>
                <a:endParaRPr lang="en-GB" sz="800" dirty="0" smtClean="0">
                  <a:solidFill>
                    <a:schemeClr val="tx1">
                      <a:lumMod val="50000"/>
                      <a:lumOff val="50000"/>
                    </a:schemeClr>
                  </a:solidFill>
                  <a:latin typeface="+mj-lt"/>
                </a:endParaRPr>
              </a:p>
            </p:txBody>
          </p:sp>
          <p:sp>
            <p:nvSpPr>
              <p:cNvPr id="53" name="Rectangle 52"/>
              <p:cNvSpPr/>
              <p:nvPr/>
            </p:nvSpPr>
            <p:spPr bwMode="auto">
              <a:xfrm>
                <a:off x="478810" y="1268760"/>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Price</a:t>
                </a:r>
                <a:endParaRPr lang="en-GB" sz="800" dirty="0" smtClean="0">
                  <a:solidFill>
                    <a:schemeClr val="tx2">
                      <a:lumMod val="50000"/>
                    </a:schemeClr>
                  </a:solidFill>
                  <a:latin typeface="+mj-lt"/>
                </a:endParaRPr>
              </a:p>
            </p:txBody>
          </p:sp>
          <p:sp>
            <p:nvSpPr>
              <p:cNvPr id="56" name="Rectangle 55"/>
              <p:cNvSpPr/>
              <p:nvPr/>
            </p:nvSpPr>
            <p:spPr bwMode="auto">
              <a:xfrm>
                <a:off x="467544" y="1484784"/>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Discounts</a:t>
                </a:r>
                <a:endParaRPr lang="en-GB" sz="800" dirty="0" smtClean="0">
                  <a:solidFill>
                    <a:schemeClr val="tx2">
                      <a:lumMod val="50000"/>
                    </a:schemeClr>
                  </a:solidFill>
                  <a:latin typeface="+mj-lt"/>
                </a:endParaRPr>
              </a:p>
            </p:txBody>
          </p:sp>
          <p:sp>
            <p:nvSpPr>
              <p:cNvPr id="67" name="Rectangle 66"/>
              <p:cNvSpPr/>
              <p:nvPr/>
            </p:nvSpPr>
            <p:spPr bwMode="auto">
              <a:xfrm>
                <a:off x="467544" y="836712"/>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Availability</a:t>
                </a:r>
                <a:endParaRPr lang="en-GB" sz="800" dirty="0" smtClean="0">
                  <a:solidFill>
                    <a:schemeClr val="tx2">
                      <a:lumMod val="50000"/>
                    </a:schemeClr>
                  </a:solidFill>
                  <a:latin typeface="+mj-lt"/>
                </a:endParaRPr>
              </a:p>
            </p:txBody>
          </p:sp>
          <p:sp>
            <p:nvSpPr>
              <p:cNvPr id="90" name="Rectangle 89"/>
              <p:cNvSpPr/>
              <p:nvPr/>
            </p:nvSpPr>
            <p:spPr bwMode="auto">
              <a:xfrm>
                <a:off x="467544" y="1916832"/>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Media</a:t>
                </a:r>
                <a:endParaRPr lang="en-GB" sz="800" dirty="0" smtClean="0">
                  <a:solidFill>
                    <a:schemeClr val="tx1">
                      <a:lumMod val="50000"/>
                      <a:lumOff val="50000"/>
                    </a:schemeClr>
                  </a:solidFill>
                  <a:latin typeface="+mj-lt"/>
                </a:endParaRPr>
              </a:p>
            </p:txBody>
          </p:sp>
        </p:grpSp>
        <p:sp>
          <p:nvSpPr>
            <p:cNvPr id="91" name="Rectangle 90"/>
            <p:cNvSpPr/>
            <p:nvPr/>
          </p:nvSpPr>
          <p:spPr bwMode="auto">
            <a:xfrm>
              <a:off x="683568" y="1268760"/>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Store range</a:t>
              </a:r>
              <a:endParaRPr lang="en-GB" sz="800" dirty="0" smtClean="0">
                <a:solidFill>
                  <a:schemeClr val="tx2">
                    <a:lumMod val="50000"/>
                  </a:schemeClr>
                </a:solidFill>
                <a:latin typeface="+mj-lt"/>
              </a:endParaRPr>
            </a:p>
          </p:txBody>
        </p:sp>
      </p:grpSp>
      <p:grpSp>
        <p:nvGrpSpPr>
          <p:cNvPr id="68" name="Group 112"/>
          <p:cNvGrpSpPr/>
          <p:nvPr/>
        </p:nvGrpSpPr>
        <p:grpSpPr>
          <a:xfrm>
            <a:off x="1776321" y="3284984"/>
            <a:ext cx="1440160" cy="1656184"/>
            <a:chOff x="2123728" y="3140968"/>
            <a:chExt cx="1440160" cy="1656184"/>
          </a:xfrm>
        </p:grpSpPr>
        <p:grpSp>
          <p:nvGrpSpPr>
            <p:cNvPr id="69" name="Group 70"/>
            <p:cNvGrpSpPr/>
            <p:nvPr/>
          </p:nvGrpSpPr>
          <p:grpSpPr>
            <a:xfrm>
              <a:off x="2123728" y="3140968"/>
              <a:ext cx="1440160" cy="1656184"/>
              <a:chOff x="6228184" y="1844824"/>
              <a:chExt cx="1296144" cy="1656184"/>
            </a:xfrm>
          </p:grpSpPr>
          <p:sp>
            <p:nvSpPr>
              <p:cNvPr id="42" name="Rounded Rectangle 41"/>
              <p:cNvSpPr/>
              <p:nvPr/>
            </p:nvSpPr>
            <p:spPr bwMode="auto">
              <a:xfrm>
                <a:off x="6228184" y="1844824"/>
                <a:ext cx="1296144" cy="1656184"/>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sv-SE" sz="1050" dirty="0" smtClean="0">
                    <a:solidFill>
                      <a:schemeClr val="bg1"/>
                    </a:solidFill>
                    <a:latin typeface="+mj-lt"/>
                  </a:rPr>
                  <a:t>Delivery</a:t>
                </a:r>
                <a:endParaRPr lang="en-GB" sz="1050" dirty="0" smtClean="0">
                  <a:solidFill>
                    <a:schemeClr val="bg1"/>
                  </a:solidFill>
                  <a:latin typeface="+mj-lt"/>
                </a:endParaRPr>
              </a:p>
            </p:txBody>
          </p:sp>
          <p:sp>
            <p:nvSpPr>
              <p:cNvPr id="40" name="Rectangle 39"/>
              <p:cNvSpPr/>
              <p:nvPr/>
            </p:nvSpPr>
            <p:spPr bwMode="auto">
              <a:xfrm>
                <a:off x="6311458" y="2132856"/>
                <a:ext cx="114086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Consignment</a:t>
                </a:r>
                <a:endParaRPr lang="en-GB" sz="800" dirty="0" smtClean="0">
                  <a:solidFill>
                    <a:schemeClr val="tx2">
                      <a:lumMod val="50000"/>
                    </a:schemeClr>
                  </a:solidFill>
                  <a:latin typeface="+mj-lt"/>
                </a:endParaRPr>
              </a:p>
            </p:txBody>
          </p:sp>
          <p:sp>
            <p:nvSpPr>
              <p:cNvPr id="41" name="Rectangle 40"/>
              <p:cNvSpPr/>
              <p:nvPr/>
            </p:nvSpPr>
            <p:spPr bwMode="auto">
              <a:xfrm>
                <a:off x="6300192" y="2348880"/>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Order parameters</a:t>
                </a:r>
                <a:endParaRPr lang="en-GB" sz="800" dirty="0" smtClean="0">
                  <a:solidFill>
                    <a:schemeClr val="tx2">
                      <a:lumMod val="50000"/>
                    </a:schemeClr>
                  </a:solidFill>
                  <a:latin typeface="+mj-lt"/>
                </a:endParaRPr>
              </a:p>
            </p:txBody>
          </p:sp>
          <p:sp>
            <p:nvSpPr>
              <p:cNvPr id="43" name="Rectangle 42"/>
              <p:cNvSpPr/>
              <p:nvPr/>
            </p:nvSpPr>
            <p:spPr bwMode="auto">
              <a:xfrm>
                <a:off x="6300192" y="2996952"/>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Supplier matrix</a:t>
                </a:r>
                <a:endParaRPr lang="en-GB" sz="800" dirty="0" smtClean="0">
                  <a:solidFill>
                    <a:schemeClr val="tx1">
                      <a:lumMod val="50000"/>
                      <a:lumOff val="50000"/>
                    </a:schemeClr>
                  </a:solidFill>
                  <a:latin typeface="+mj-lt"/>
                </a:endParaRPr>
              </a:p>
            </p:txBody>
          </p:sp>
        </p:grpSp>
        <p:sp>
          <p:nvSpPr>
            <p:cNvPr id="92" name="Rectangle 91"/>
            <p:cNvSpPr/>
            <p:nvPr/>
          </p:nvSpPr>
          <p:spPr bwMode="auto">
            <a:xfrm>
              <a:off x="2195736" y="4077072"/>
              <a:ext cx="129614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Lead time</a:t>
              </a:r>
              <a:endParaRPr lang="en-GB" sz="800" dirty="0" smtClean="0">
                <a:solidFill>
                  <a:schemeClr val="tx1">
                    <a:lumMod val="50000"/>
                    <a:lumOff val="50000"/>
                  </a:schemeClr>
                </a:solidFill>
                <a:latin typeface="+mj-lt"/>
              </a:endParaRPr>
            </a:p>
          </p:txBody>
        </p:sp>
        <p:sp>
          <p:nvSpPr>
            <p:cNvPr id="93" name="Rectangle 92"/>
            <p:cNvSpPr/>
            <p:nvPr/>
          </p:nvSpPr>
          <p:spPr bwMode="auto">
            <a:xfrm>
              <a:off x="2195736" y="3861048"/>
              <a:ext cx="128014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2">
                      <a:lumMod val="50000"/>
                    </a:schemeClr>
                  </a:solidFill>
                  <a:latin typeface="+mj-lt"/>
                </a:rPr>
                <a:t>Replenishment order</a:t>
              </a:r>
              <a:endParaRPr lang="en-GB" sz="800" dirty="0" smtClean="0">
                <a:solidFill>
                  <a:schemeClr val="tx2">
                    <a:lumMod val="50000"/>
                  </a:schemeClr>
                </a:solidFill>
                <a:latin typeface="+mj-lt"/>
              </a:endParaRPr>
            </a:p>
          </p:txBody>
        </p:sp>
      </p:grpSp>
      <p:sp>
        <p:nvSpPr>
          <p:cNvPr id="106" name="TextBox 105"/>
          <p:cNvSpPr txBox="1"/>
          <p:nvPr/>
        </p:nvSpPr>
        <p:spPr>
          <a:xfrm>
            <a:off x="6408712" y="4870321"/>
            <a:ext cx="2483768" cy="600164"/>
          </a:xfrm>
          <a:prstGeom prst="rect">
            <a:avLst/>
          </a:prstGeom>
          <a:noFill/>
        </p:spPr>
        <p:txBody>
          <a:bodyPr wrap="square" rtlCol="0">
            <a:spAutoFit/>
          </a:bodyPr>
          <a:lstStyle/>
          <a:p>
            <a:r>
              <a:rPr lang="sv-SE" sz="1100" b="1" dirty="0" smtClean="0">
                <a:solidFill>
                  <a:schemeClr val="tx2">
                    <a:lumMod val="50000"/>
                  </a:schemeClr>
                </a:solidFill>
              </a:rPr>
              <a:t>Blue text</a:t>
            </a:r>
            <a:r>
              <a:rPr lang="sv-SE" sz="1100" dirty="0" smtClean="0">
                <a:solidFill>
                  <a:schemeClr val="tx2">
                    <a:lumMod val="50000"/>
                  </a:schemeClr>
                </a:solidFill>
              </a:rPr>
              <a:t>: MHS modifies or owns parts of the information objects</a:t>
            </a:r>
            <a:endParaRPr lang="en-GB" sz="1100" dirty="0">
              <a:solidFill>
                <a:schemeClr val="tx2">
                  <a:lumMod val="50000"/>
                </a:schemeClr>
              </a:solidFill>
            </a:endParaRPr>
          </a:p>
        </p:txBody>
      </p:sp>
      <p:sp>
        <p:nvSpPr>
          <p:cNvPr id="107" name="TextBox 106"/>
          <p:cNvSpPr txBox="1"/>
          <p:nvPr/>
        </p:nvSpPr>
        <p:spPr>
          <a:xfrm>
            <a:off x="6408711" y="5590401"/>
            <a:ext cx="2483768" cy="430887"/>
          </a:xfrm>
          <a:prstGeom prst="rect">
            <a:avLst/>
          </a:prstGeom>
          <a:noFill/>
        </p:spPr>
        <p:txBody>
          <a:bodyPr wrap="square" rtlCol="0">
            <a:spAutoFit/>
          </a:bodyPr>
          <a:lstStyle/>
          <a:p>
            <a:r>
              <a:rPr lang="sv-SE" sz="1100" b="1" dirty="0" smtClean="0">
                <a:solidFill>
                  <a:schemeClr val="tx1">
                    <a:lumMod val="50000"/>
                    <a:lumOff val="50000"/>
                  </a:schemeClr>
                </a:solidFill>
              </a:rPr>
              <a:t>Grey text</a:t>
            </a:r>
            <a:r>
              <a:rPr lang="sv-SE" sz="1100" dirty="0" smtClean="0">
                <a:solidFill>
                  <a:schemeClr val="tx2">
                    <a:lumMod val="50000"/>
                  </a:schemeClr>
                </a:solidFill>
              </a:rPr>
              <a:t>: MHS only consumes the information</a:t>
            </a:r>
            <a:endParaRPr lang="en-GB" sz="1100" dirty="0">
              <a:solidFill>
                <a:schemeClr val="tx2">
                  <a:lumMod val="50000"/>
                </a:schemeClr>
              </a:solidFill>
            </a:endParaRPr>
          </a:p>
        </p:txBody>
      </p:sp>
      <p:grpSp>
        <p:nvGrpSpPr>
          <p:cNvPr id="111" name="Group 110"/>
          <p:cNvGrpSpPr/>
          <p:nvPr/>
        </p:nvGrpSpPr>
        <p:grpSpPr>
          <a:xfrm>
            <a:off x="1776321" y="980728"/>
            <a:ext cx="1440160" cy="2232248"/>
            <a:chOff x="2123728" y="980728"/>
            <a:chExt cx="1440160" cy="2232248"/>
          </a:xfrm>
        </p:grpSpPr>
        <p:grpSp>
          <p:nvGrpSpPr>
            <p:cNvPr id="70" name="Group 111"/>
            <p:cNvGrpSpPr/>
            <p:nvPr/>
          </p:nvGrpSpPr>
          <p:grpSpPr>
            <a:xfrm>
              <a:off x="2123728" y="980728"/>
              <a:ext cx="1440160" cy="2232248"/>
              <a:chOff x="2123728" y="980728"/>
              <a:chExt cx="1440160" cy="2232248"/>
            </a:xfrm>
          </p:grpSpPr>
          <p:grpSp>
            <p:nvGrpSpPr>
              <p:cNvPr id="71" name="Group 73"/>
              <p:cNvGrpSpPr/>
              <p:nvPr/>
            </p:nvGrpSpPr>
            <p:grpSpPr>
              <a:xfrm>
                <a:off x="2123728" y="980728"/>
                <a:ext cx="1440160" cy="2232248"/>
                <a:chOff x="1619672" y="3501008"/>
                <a:chExt cx="1296144" cy="2232248"/>
              </a:xfrm>
            </p:grpSpPr>
            <p:sp>
              <p:nvSpPr>
                <p:cNvPr id="5" name="Rounded Rectangle 4"/>
                <p:cNvSpPr/>
                <p:nvPr/>
              </p:nvSpPr>
              <p:spPr bwMode="auto">
                <a:xfrm>
                  <a:off x="1619672" y="3501008"/>
                  <a:ext cx="1296144" cy="2232248"/>
                </a:xfrm>
                <a:prstGeom prst="roundRect">
                  <a:avLst/>
                </a:prstGeom>
                <a:solidFill>
                  <a:srgbClr val="276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1050" dirty="0" smtClean="0">
                      <a:solidFill>
                        <a:schemeClr val="bg1"/>
                      </a:solidFill>
                      <a:latin typeface="+mj-lt"/>
                    </a:rPr>
                    <a:t>Logistics</a:t>
                  </a:r>
                  <a:endParaRPr kumimoji="0" lang="en-GB" sz="1050" i="0" u="none" strike="noStrike" cap="none" normalizeH="0" baseline="0" dirty="0" smtClean="0">
                    <a:ln>
                      <a:noFill/>
                    </a:ln>
                    <a:solidFill>
                      <a:schemeClr val="bg1"/>
                    </a:solidFill>
                    <a:effectLst/>
                    <a:latin typeface="+mj-lt"/>
                  </a:endParaRPr>
                </a:p>
              </p:txBody>
            </p:sp>
            <p:sp>
              <p:nvSpPr>
                <p:cNvPr id="15" name="Rectangle 14"/>
                <p:cNvSpPr/>
                <p:nvPr/>
              </p:nvSpPr>
              <p:spPr bwMode="auto">
                <a:xfrm>
                  <a:off x="1705171" y="3789040"/>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800" dirty="0" smtClean="0">
                      <a:solidFill>
                        <a:schemeClr val="tx2">
                          <a:lumMod val="50000"/>
                        </a:schemeClr>
                      </a:solidFill>
                      <a:latin typeface="+mj-lt"/>
                    </a:rPr>
                    <a:t>Storage Locations</a:t>
                  </a:r>
                  <a:endParaRPr kumimoji="0" lang="en-GB" sz="800" i="0" u="none" strike="noStrike" cap="none" normalizeH="0" baseline="0" dirty="0" smtClean="0">
                    <a:ln>
                      <a:noFill/>
                    </a:ln>
                    <a:solidFill>
                      <a:schemeClr val="tx2">
                        <a:lumMod val="50000"/>
                      </a:schemeClr>
                    </a:solidFill>
                    <a:effectLst/>
                    <a:latin typeface="+mj-lt"/>
                  </a:endParaRPr>
                </a:p>
              </p:txBody>
            </p:sp>
            <p:sp>
              <p:nvSpPr>
                <p:cNvPr id="16" name="Rectangle 15"/>
                <p:cNvSpPr/>
                <p:nvPr/>
              </p:nvSpPr>
              <p:spPr bwMode="auto">
                <a:xfrm>
                  <a:off x="1705171" y="4005064"/>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800" dirty="0" smtClean="0">
                      <a:solidFill>
                        <a:schemeClr val="tx2">
                          <a:lumMod val="50000"/>
                        </a:schemeClr>
                      </a:solidFill>
                      <a:latin typeface="+mj-lt"/>
                    </a:rPr>
                    <a:t>Pallets</a:t>
                  </a:r>
                  <a:endParaRPr kumimoji="0" lang="en-GB" sz="800" i="0" u="none" strike="noStrike" cap="none" normalizeH="0" baseline="0" dirty="0" smtClean="0">
                    <a:ln>
                      <a:noFill/>
                    </a:ln>
                    <a:solidFill>
                      <a:schemeClr val="tx2">
                        <a:lumMod val="50000"/>
                      </a:schemeClr>
                    </a:solidFill>
                    <a:effectLst/>
                    <a:latin typeface="+mj-lt"/>
                  </a:endParaRPr>
                </a:p>
              </p:txBody>
            </p:sp>
            <p:sp>
              <p:nvSpPr>
                <p:cNvPr id="17" name="Rectangle 16"/>
                <p:cNvSpPr/>
                <p:nvPr/>
              </p:nvSpPr>
              <p:spPr bwMode="auto">
                <a:xfrm>
                  <a:off x="1705171" y="4221088"/>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800" dirty="0" smtClean="0">
                      <a:solidFill>
                        <a:schemeClr val="tx2">
                          <a:lumMod val="50000"/>
                        </a:schemeClr>
                      </a:solidFill>
                      <a:latin typeface="+mj-lt"/>
                    </a:rPr>
                    <a:t>Picking order</a:t>
                  </a:r>
                  <a:endParaRPr kumimoji="0" lang="en-GB" sz="800" i="0" u="none" strike="noStrike" cap="none" normalizeH="0" baseline="0" dirty="0" smtClean="0">
                    <a:ln>
                      <a:noFill/>
                    </a:ln>
                    <a:solidFill>
                      <a:schemeClr val="tx2">
                        <a:lumMod val="50000"/>
                      </a:schemeClr>
                    </a:solidFill>
                    <a:effectLst/>
                    <a:latin typeface="+mj-lt"/>
                  </a:endParaRPr>
                </a:p>
              </p:txBody>
            </p:sp>
            <p:sp>
              <p:nvSpPr>
                <p:cNvPr id="25" name="Rectangle 24"/>
                <p:cNvSpPr/>
                <p:nvPr/>
              </p:nvSpPr>
              <p:spPr bwMode="auto">
                <a:xfrm>
                  <a:off x="1705171" y="4437112"/>
                  <a:ext cx="1152128"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800" i="0" u="none" strike="noStrike" cap="none" normalizeH="0" baseline="0" dirty="0" smtClean="0">
                      <a:ln>
                        <a:noFill/>
                      </a:ln>
                      <a:solidFill>
                        <a:schemeClr val="tx2">
                          <a:lumMod val="50000"/>
                        </a:schemeClr>
                      </a:solidFill>
                      <a:effectLst/>
                      <a:latin typeface="+mj-lt"/>
                    </a:rPr>
                    <a:t>Stock movements</a:t>
                  </a:r>
                  <a:endParaRPr kumimoji="0" lang="en-GB" sz="800" i="0" u="none" strike="noStrike" cap="none" normalizeH="0" baseline="0" dirty="0" smtClean="0">
                    <a:ln>
                      <a:noFill/>
                    </a:ln>
                    <a:solidFill>
                      <a:schemeClr val="tx2">
                        <a:lumMod val="50000"/>
                      </a:schemeClr>
                    </a:solidFill>
                    <a:effectLst/>
                    <a:latin typeface="+mj-lt"/>
                  </a:endParaRPr>
                </a:p>
              </p:txBody>
            </p:sp>
          </p:grpSp>
          <p:sp>
            <p:nvSpPr>
              <p:cNvPr id="97" name="Rectangle 96"/>
              <p:cNvSpPr/>
              <p:nvPr/>
            </p:nvSpPr>
            <p:spPr bwMode="auto">
              <a:xfrm>
                <a:off x="2210726" y="2132856"/>
                <a:ext cx="128014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800" dirty="0" smtClean="0">
                    <a:solidFill>
                      <a:schemeClr val="tx2">
                        <a:lumMod val="50000"/>
                      </a:schemeClr>
                    </a:solidFill>
                    <a:latin typeface="+mj-lt"/>
                  </a:rPr>
                  <a:t>Internal orders</a:t>
                </a:r>
                <a:endParaRPr kumimoji="0" lang="en-GB" sz="800" i="0" u="none" strike="noStrike" cap="none" normalizeH="0" baseline="0" dirty="0" smtClean="0">
                  <a:ln>
                    <a:noFill/>
                  </a:ln>
                  <a:solidFill>
                    <a:schemeClr val="tx2">
                      <a:lumMod val="50000"/>
                    </a:schemeClr>
                  </a:solidFill>
                  <a:effectLst/>
                  <a:latin typeface="+mj-lt"/>
                </a:endParaRPr>
              </a:p>
            </p:txBody>
          </p:sp>
          <p:sp>
            <p:nvSpPr>
              <p:cNvPr id="98" name="Rectangle 97"/>
              <p:cNvSpPr/>
              <p:nvPr/>
            </p:nvSpPr>
            <p:spPr bwMode="auto">
              <a:xfrm>
                <a:off x="2210726" y="2348880"/>
                <a:ext cx="128014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800" i="0" u="none" strike="noStrike" cap="none" normalizeH="0" baseline="0" dirty="0" smtClean="0">
                    <a:ln>
                      <a:noFill/>
                    </a:ln>
                    <a:solidFill>
                      <a:schemeClr val="tx2">
                        <a:lumMod val="50000"/>
                      </a:schemeClr>
                    </a:solidFill>
                    <a:effectLst/>
                    <a:latin typeface="+mj-lt"/>
                  </a:rPr>
                  <a:t>Inventory tasks</a:t>
                </a:r>
                <a:endParaRPr kumimoji="0" lang="en-GB" sz="800" i="0" u="none" strike="noStrike" cap="none" normalizeH="0" baseline="0" dirty="0" smtClean="0">
                  <a:ln>
                    <a:noFill/>
                  </a:ln>
                  <a:solidFill>
                    <a:schemeClr val="tx2">
                      <a:lumMod val="50000"/>
                    </a:schemeClr>
                  </a:solidFill>
                  <a:effectLst/>
                  <a:latin typeface="+mj-lt"/>
                </a:endParaRPr>
              </a:p>
            </p:txBody>
          </p:sp>
          <p:sp>
            <p:nvSpPr>
              <p:cNvPr id="99" name="Rectangle 98"/>
              <p:cNvSpPr/>
              <p:nvPr/>
            </p:nvSpPr>
            <p:spPr bwMode="auto">
              <a:xfrm>
                <a:off x="2210726" y="2765938"/>
                <a:ext cx="128014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1">
                        <a:lumMod val="50000"/>
                        <a:lumOff val="50000"/>
                      </a:schemeClr>
                    </a:solidFill>
                    <a:latin typeface="+mj-lt"/>
                  </a:rPr>
                  <a:t>Suppliers</a:t>
                </a:r>
                <a:endParaRPr lang="en-GB" sz="800" dirty="0" smtClean="0">
                  <a:solidFill>
                    <a:schemeClr val="tx1">
                      <a:lumMod val="50000"/>
                      <a:lumOff val="50000"/>
                    </a:schemeClr>
                  </a:solidFill>
                  <a:latin typeface="+mj-lt"/>
                </a:endParaRPr>
              </a:p>
            </p:txBody>
          </p:sp>
          <p:sp>
            <p:nvSpPr>
              <p:cNvPr id="100" name="Rectangle 99"/>
              <p:cNvSpPr/>
              <p:nvPr/>
            </p:nvSpPr>
            <p:spPr bwMode="auto">
              <a:xfrm>
                <a:off x="2210726" y="2966972"/>
                <a:ext cx="1280142"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800" dirty="0" smtClean="0">
                    <a:solidFill>
                      <a:schemeClr val="tx1">
                        <a:lumMod val="50000"/>
                        <a:lumOff val="50000"/>
                      </a:schemeClr>
                    </a:solidFill>
                    <a:latin typeface="+mj-lt"/>
                  </a:rPr>
                  <a:t>Indeliveries</a:t>
                </a:r>
                <a:endParaRPr lang="en-GB" sz="800" dirty="0" smtClean="0">
                  <a:solidFill>
                    <a:schemeClr val="tx1">
                      <a:lumMod val="50000"/>
                      <a:lumOff val="50000"/>
                    </a:schemeClr>
                  </a:solidFill>
                  <a:latin typeface="+mj-lt"/>
                </a:endParaRPr>
              </a:p>
            </p:txBody>
          </p:sp>
        </p:grpSp>
        <p:sp>
          <p:nvSpPr>
            <p:cNvPr id="110" name="Rectangle 47"/>
            <p:cNvSpPr/>
            <p:nvPr/>
          </p:nvSpPr>
          <p:spPr bwMode="auto">
            <a:xfrm>
              <a:off x="2210726" y="2564904"/>
              <a:ext cx="1257475" cy="144016"/>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800" dirty="0" smtClean="0">
                  <a:solidFill>
                    <a:schemeClr val="tx2">
                      <a:lumMod val="50000"/>
                    </a:schemeClr>
                  </a:solidFill>
                  <a:latin typeface="+mj-lt"/>
                </a:rPr>
                <a:t>Recovery data</a:t>
              </a:r>
              <a:endParaRPr lang="en-GB" sz="800" dirty="0" smtClean="0">
                <a:solidFill>
                  <a:schemeClr val="tx2">
                    <a:lumMod val="50000"/>
                  </a:schemeClr>
                </a:solidFill>
                <a:latin typeface="+mj-lt"/>
              </a:endParaRPr>
            </a:p>
          </p:txBody>
        </p:sp>
      </p:grpSp>
      <p:sp>
        <p:nvSpPr>
          <p:cNvPr id="102" name="TextBox 101"/>
          <p:cNvSpPr txBox="1"/>
          <p:nvPr/>
        </p:nvSpPr>
        <p:spPr>
          <a:xfrm>
            <a:off x="6300192" y="980728"/>
            <a:ext cx="2952328" cy="2246769"/>
          </a:xfrm>
          <a:prstGeom prst="rect">
            <a:avLst/>
          </a:prstGeom>
          <a:noFill/>
        </p:spPr>
        <p:txBody>
          <a:bodyPr wrap="square" rtlCol="0">
            <a:spAutoFit/>
          </a:bodyPr>
          <a:lstStyle/>
          <a:p>
            <a:r>
              <a:rPr lang="sv-SE" sz="1400" dirty="0" smtClean="0">
                <a:solidFill>
                  <a:schemeClr val="tx2">
                    <a:lumMod val="50000"/>
                  </a:schemeClr>
                </a:solidFill>
              </a:rPr>
              <a:t>An inventory of all information in MHS has been made to understand the impact and secure that all information objects are covered by the move out projects. </a:t>
            </a:r>
            <a:br>
              <a:rPr lang="sv-SE" sz="1400" dirty="0" smtClean="0">
                <a:solidFill>
                  <a:schemeClr val="tx2">
                    <a:lumMod val="50000"/>
                  </a:schemeClr>
                </a:solidFill>
              </a:rPr>
            </a:br>
            <a:r>
              <a:rPr lang="sv-SE" sz="1400" dirty="0" smtClean="0">
                <a:solidFill>
                  <a:schemeClr val="tx2">
                    <a:lumMod val="50000"/>
                  </a:schemeClr>
                </a:solidFill>
              </a:rPr>
              <a:t/>
            </a:r>
            <a:br>
              <a:rPr lang="sv-SE" sz="1400" dirty="0" smtClean="0">
                <a:solidFill>
                  <a:schemeClr val="tx2">
                    <a:lumMod val="50000"/>
                  </a:schemeClr>
                </a:solidFill>
              </a:rPr>
            </a:br>
            <a:r>
              <a:rPr lang="sv-SE" sz="1400" dirty="0" smtClean="0">
                <a:solidFill>
                  <a:schemeClr val="tx2">
                    <a:lumMod val="50000"/>
                  </a:schemeClr>
                </a:solidFill>
              </a:rPr>
              <a:t>In this representation the first two levels of abstraction is presented.</a:t>
            </a:r>
            <a:endParaRPr lang="en-GB" sz="1400" dirty="0">
              <a:solidFill>
                <a:schemeClr val="tx2">
                  <a:lumMod val="50000"/>
                </a:schemeClr>
              </a:solidFill>
            </a:endParaRPr>
          </a:p>
        </p:txBody>
      </p:sp>
      <p:sp>
        <p:nvSpPr>
          <p:cNvPr id="108"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Information Impact</a:t>
            </a:r>
          </a:p>
          <a:p>
            <a:r>
              <a:rPr lang="sv-SE" b="1" dirty="0" smtClean="0">
                <a:solidFill>
                  <a:schemeClr val="bg1"/>
                </a:solidFill>
              </a:rPr>
              <a:t>MHS Information Mapping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l="328" t="1610" r="1187" b="1816"/>
          <a:stretch>
            <a:fillRect/>
          </a:stretch>
        </p:blipFill>
        <p:spPr bwMode="auto">
          <a:xfrm>
            <a:off x="7092280" y="1844824"/>
            <a:ext cx="2051720" cy="1798691"/>
          </a:xfrm>
          <a:prstGeom prst="rect">
            <a:avLst/>
          </a:prstGeom>
          <a:noFill/>
          <a:ln w="9525">
            <a:noFill/>
            <a:miter lim="800000"/>
            <a:headEnd/>
            <a:tailEnd/>
          </a:ln>
        </p:spPr>
      </p:pic>
      <p:sp>
        <p:nvSpPr>
          <p:cNvPr id="6" name="Content Placeholder 2"/>
          <p:cNvSpPr txBox="1">
            <a:spLocks/>
          </p:cNvSpPr>
          <p:nvPr/>
        </p:nvSpPr>
        <p:spPr>
          <a:xfrm>
            <a:off x="590872" y="980728"/>
            <a:ext cx="8013576" cy="1152128"/>
          </a:xfrm>
          <a:prstGeom prst="rect">
            <a:avLst/>
          </a:prstGeom>
        </p:spPr>
        <p:txBody>
          <a:bodyPr/>
          <a:lstStyle/>
          <a:p>
            <a:pPr lvl="0"/>
            <a:r>
              <a:rPr lang="en-GB" sz="1400" dirty="0" smtClean="0">
                <a:latin typeface="+mj-lt"/>
              </a:rPr>
              <a:t>The information in MHS has also been mapped towards the main information domains in TL2020. Projects moving information to other solution will have to follow the existing requirements for projects</a:t>
            </a:r>
            <a:endParaRPr lang="en-GB" sz="1200" dirty="0" smtClean="0">
              <a:latin typeface="+mj-lt"/>
            </a:endParaRPr>
          </a:p>
        </p:txBody>
      </p:sp>
      <p:pic>
        <p:nvPicPr>
          <p:cNvPr id="2050" name="Picture 2"/>
          <p:cNvPicPr>
            <a:picLocks noChangeAspect="1" noChangeArrowheads="1"/>
          </p:cNvPicPr>
          <p:nvPr/>
        </p:nvPicPr>
        <p:blipFill>
          <a:blip r:embed="rId4" cstate="print"/>
          <a:srcRect/>
          <a:stretch>
            <a:fillRect/>
          </a:stretch>
        </p:blipFill>
        <p:spPr bwMode="auto">
          <a:xfrm>
            <a:off x="395536" y="2731482"/>
            <a:ext cx="6624736" cy="2473881"/>
          </a:xfrm>
          <a:prstGeom prst="rect">
            <a:avLst/>
          </a:prstGeom>
          <a:noFill/>
          <a:ln w="9525">
            <a:noFill/>
            <a:miter lim="800000"/>
            <a:headEnd/>
            <a:tailEnd/>
          </a:ln>
        </p:spPr>
      </p:pic>
      <p:sp>
        <p:nvSpPr>
          <p:cNvPr id="5" name="Oval 4"/>
          <p:cNvSpPr/>
          <p:nvPr/>
        </p:nvSpPr>
        <p:spPr>
          <a:xfrm>
            <a:off x="6660232" y="3284984"/>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7" name="Oval 6"/>
          <p:cNvSpPr/>
          <p:nvPr/>
        </p:nvSpPr>
        <p:spPr>
          <a:xfrm>
            <a:off x="5364088" y="3284984"/>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3923928" y="3212976"/>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1" name="Oval 10"/>
          <p:cNvSpPr/>
          <p:nvPr/>
        </p:nvSpPr>
        <p:spPr>
          <a:xfrm>
            <a:off x="2699792" y="4941168"/>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5400248" y="4914144"/>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Oval 12"/>
          <p:cNvSpPr/>
          <p:nvPr/>
        </p:nvSpPr>
        <p:spPr>
          <a:xfrm>
            <a:off x="2699792" y="4077072"/>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4" name="Oval 13"/>
          <p:cNvSpPr/>
          <p:nvPr/>
        </p:nvSpPr>
        <p:spPr>
          <a:xfrm>
            <a:off x="1331640" y="3212976"/>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cxnSp>
        <p:nvCxnSpPr>
          <p:cNvPr id="18" name="Elbow Connector 17"/>
          <p:cNvCxnSpPr/>
          <p:nvPr/>
        </p:nvCxnSpPr>
        <p:spPr>
          <a:xfrm rot="10800000" flipV="1">
            <a:off x="7380312" y="3789040"/>
            <a:ext cx="720080" cy="432048"/>
          </a:xfrm>
          <a:prstGeom prst="bentConnector3">
            <a:avLst>
              <a:gd name="adj1" fmla="val 525"/>
            </a:avLst>
          </a:prstGeom>
          <a:ln w="381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Line Callout 1 23"/>
          <p:cNvSpPr/>
          <p:nvPr/>
        </p:nvSpPr>
        <p:spPr>
          <a:xfrm>
            <a:off x="2699792" y="1844824"/>
            <a:ext cx="1728192" cy="504056"/>
          </a:xfrm>
          <a:prstGeom prst="borderCallout1">
            <a:avLst>
              <a:gd name="adj1" fmla="val 106706"/>
              <a:gd name="adj2" fmla="val 47739"/>
              <a:gd name="adj3" fmla="val 286645"/>
              <a:gd name="adj4" fmla="val 79034"/>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Range, Selling, Logistics, Forecast</a:t>
            </a:r>
            <a:endParaRPr lang="en-GB" sz="1200" dirty="0">
              <a:solidFill>
                <a:schemeClr val="tx2"/>
              </a:solidFill>
            </a:endParaRPr>
          </a:p>
        </p:txBody>
      </p:sp>
      <p:sp>
        <p:nvSpPr>
          <p:cNvPr id="26" name="Line Callout 1 25"/>
          <p:cNvSpPr/>
          <p:nvPr/>
        </p:nvSpPr>
        <p:spPr>
          <a:xfrm>
            <a:off x="1475656" y="5373216"/>
            <a:ext cx="1080120" cy="288032"/>
          </a:xfrm>
          <a:prstGeom prst="borderCallout1">
            <a:avLst>
              <a:gd name="adj1" fmla="val -490"/>
              <a:gd name="adj2" fmla="val 49938"/>
              <a:gd name="adj3" fmla="val -400116"/>
              <a:gd name="adj4" fmla="val 122187"/>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People</a:t>
            </a:r>
            <a:endParaRPr lang="en-GB" sz="1200" dirty="0">
              <a:solidFill>
                <a:schemeClr val="tx2"/>
              </a:solidFill>
            </a:endParaRPr>
          </a:p>
        </p:txBody>
      </p:sp>
      <p:sp>
        <p:nvSpPr>
          <p:cNvPr id="27" name="Line Callout 1 26"/>
          <p:cNvSpPr/>
          <p:nvPr/>
        </p:nvSpPr>
        <p:spPr>
          <a:xfrm>
            <a:off x="4139952" y="5661248"/>
            <a:ext cx="1080120" cy="288032"/>
          </a:xfrm>
          <a:prstGeom prst="borderCallout1">
            <a:avLst>
              <a:gd name="adj1" fmla="val -490"/>
              <a:gd name="adj2" fmla="val 49938"/>
              <a:gd name="adj3" fmla="val -210462"/>
              <a:gd name="adj4" fmla="val 128784"/>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Property</a:t>
            </a:r>
            <a:endParaRPr lang="en-GB" sz="1200" dirty="0">
              <a:solidFill>
                <a:schemeClr val="tx2"/>
              </a:solidFill>
            </a:endParaRPr>
          </a:p>
        </p:txBody>
      </p:sp>
      <p:sp>
        <p:nvSpPr>
          <p:cNvPr id="28" name="Line Callout 1 27"/>
          <p:cNvSpPr/>
          <p:nvPr/>
        </p:nvSpPr>
        <p:spPr>
          <a:xfrm>
            <a:off x="2699792" y="5373216"/>
            <a:ext cx="1080120" cy="288032"/>
          </a:xfrm>
          <a:prstGeom prst="borderCallout1">
            <a:avLst>
              <a:gd name="adj1" fmla="val -490"/>
              <a:gd name="adj2" fmla="val 54336"/>
              <a:gd name="adj3" fmla="val -103266"/>
              <a:gd name="adj4" fmla="val 14442"/>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Finance</a:t>
            </a:r>
            <a:endParaRPr lang="en-GB" sz="1200" dirty="0">
              <a:solidFill>
                <a:schemeClr val="tx2"/>
              </a:solidFill>
            </a:endParaRPr>
          </a:p>
        </p:txBody>
      </p:sp>
      <p:sp>
        <p:nvSpPr>
          <p:cNvPr id="29" name="Line Callout 1 28"/>
          <p:cNvSpPr/>
          <p:nvPr/>
        </p:nvSpPr>
        <p:spPr>
          <a:xfrm>
            <a:off x="5652120" y="2060848"/>
            <a:ext cx="1368152" cy="360040"/>
          </a:xfrm>
          <a:prstGeom prst="borderCallout1">
            <a:avLst>
              <a:gd name="adj1" fmla="val 106706"/>
              <a:gd name="adj2" fmla="val 47739"/>
              <a:gd name="adj3" fmla="val 383238"/>
              <a:gd name="adj4" fmla="val 80735"/>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Sales planning, People</a:t>
            </a:r>
            <a:endParaRPr lang="en-GB" sz="1200" dirty="0">
              <a:solidFill>
                <a:schemeClr val="tx2"/>
              </a:solidFill>
            </a:endParaRPr>
          </a:p>
        </p:txBody>
      </p:sp>
      <p:sp>
        <p:nvSpPr>
          <p:cNvPr id="30" name="Oval 29"/>
          <p:cNvSpPr/>
          <p:nvPr/>
        </p:nvSpPr>
        <p:spPr>
          <a:xfrm>
            <a:off x="5364088" y="4077072"/>
            <a:ext cx="251872" cy="243048"/>
          </a:xfrm>
          <a:prstGeom prst="ellipse">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1" name="Line Callout 1 30"/>
          <p:cNvSpPr/>
          <p:nvPr/>
        </p:nvSpPr>
        <p:spPr>
          <a:xfrm>
            <a:off x="5652120" y="5301208"/>
            <a:ext cx="1224136" cy="288032"/>
          </a:xfrm>
          <a:prstGeom prst="borderCallout1">
            <a:avLst>
              <a:gd name="adj1" fmla="val 3633"/>
              <a:gd name="adj2" fmla="val 48838"/>
              <a:gd name="adj3" fmla="val -367133"/>
              <a:gd name="adj4" fmla="val -17442"/>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Sales Order</a:t>
            </a:r>
            <a:endParaRPr lang="en-GB" sz="1200" dirty="0">
              <a:solidFill>
                <a:schemeClr val="tx2"/>
              </a:solidFill>
            </a:endParaRPr>
          </a:p>
        </p:txBody>
      </p:sp>
      <p:sp>
        <p:nvSpPr>
          <p:cNvPr id="32" name="Line Callout 1 31"/>
          <p:cNvSpPr/>
          <p:nvPr/>
        </p:nvSpPr>
        <p:spPr>
          <a:xfrm>
            <a:off x="4499992" y="2132856"/>
            <a:ext cx="1080120" cy="360040"/>
          </a:xfrm>
          <a:prstGeom prst="borderCallout1">
            <a:avLst>
              <a:gd name="adj1" fmla="val 106706"/>
              <a:gd name="adj2" fmla="val 47739"/>
              <a:gd name="adj3" fmla="val 357677"/>
              <a:gd name="adj4" fmla="val 89204"/>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Payment, Returns</a:t>
            </a:r>
            <a:endParaRPr lang="en-GB" sz="1200" dirty="0">
              <a:solidFill>
                <a:schemeClr val="tx2"/>
              </a:solidFill>
            </a:endParaRPr>
          </a:p>
        </p:txBody>
      </p:sp>
      <p:sp>
        <p:nvSpPr>
          <p:cNvPr id="33" name="Line Callout 1 32"/>
          <p:cNvSpPr/>
          <p:nvPr/>
        </p:nvSpPr>
        <p:spPr>
          <a:xfrm>
            <a:off x="539552" y="1844824"/>
            <a:ext cx="1080120" cy="360040"/>
          </a:xfrm>
          <a:prstGeom prst="borderCallout1">
            <a:avLst>
              <a:gd name="adj1" fmla="val 106706"/>
              <a:gd name="adj2" fmla="val 47739"/>
              <a:gd name="adj3" fmla="val 420345"/>
              <a:gd name="adj4" fmla="val 89204"/>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2"/>
                </a:solidFill>
              </a:rPr>
              <a:t>Logistics, Delivery</a:t>
            </a:r>
            <a:endParaRPr lang="en-GB" sz="1200" dirty="0">
              <a:solidFill>
                <a:schemeClr val="tx2"/>
              </a:solidFill>
            </a:endParaRPr>
          </a:p>
        </p:txBody>
      </p:sp>
      <p:sp>
        <p:nvSpPr>
          <p:cNvPr id="23" name="Platshållare för text 3"/>
          <p:cNvSpPr>
            <a:spLocks noGrp="1"/>
          </p:cNvSpPr>
          <p:nvPr>
            <p:ph type="body" sz="quarter" idx="4294967295"/>
          </p:nvPr>
        </p:nvSpPr>
        <p:spPr>
          <a:xfrm>
            <a:off x="1403648" y="35660"/>
            <a:ext cx="7200800" cy="648072"/>
          </a:xfrm>
          <a:prstGeom prst="rect">
            <a:avLst/>
          </a:prstGeom>
        </p:spPr>
        <p:txBody>
          <a:bodyPr/>
          <a:lstStyle/>
          <a:p>
            <a:r>
              <a:rPr lang="sv-SE" sz="1200" b="1" dirty="0" smtClean="0">
                <a:solidFill>
                  <a:schemeClr val="bg1"/>
                </a:solidFill>
              </a:rPr>
              <a:t>Information Impact</a:t>
            </a:r>
          </a:p>
          <a:p>
            <a:r>
              <a:rPr lang="sv-SE" b="1" dirty="0" smtClean="0">
                <a:solidFill>
                  <a:schemeClr val="bg1"/>
                </a:solidFill>
              </a:rPr>
              <a:t>Mapping towards TL2020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271804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600" b="1" dirty="0" smtClean="0">
                <a:solidFill>
                  <a:schemeClr val="bg1"/>
                </a:solidFill>
                <a:latin typeface="+mj-lt"/>
                <a:ea typeface="+mj-ea"/>
                <a:cs typeface="+mj-cs"/>
              </a:rPr>
              <a:t>ROADMAP</a:t>
            </a:r>
            <a:endParaRPr kumimoji="0" lang="en-US" sz="66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Rectangle 5"/>
          <p:cNvSpPr/>
          <p:nvPr/>
        </p:nvSpPr>
        <p:spPr>
          <a:xfrm>
            <a:off x="504056" y="4361036"/>
            <a:ext cx="4572000" cy="1200329"/>
          </a:xfrm>
          <a:prstGeom prst="rect">
            <a:avLst/>
          </a:prstGeom>
        </p:spPr>
        <p:txBody>
          <a:bodyPr wrap="square">
            <a:spAutoFit/>
          </a:bodyPr>
          <a:lstStyle/>
          <a:p>
            <a:pPr>
              <a:lnSpc>
                <a:spcPct val="150000"/>
              </a:lnSpc>
            </a:pPr>
            <a:r>
              <a:rPr lang="en-US" sz="1600" dirty="0" smtClean="0">
                <a:solidFill>
                  <a:schemeClr val="bg1"/>
                </a:solidFill>
              </a:rPr>
              <a:t>Roadmap Approach</a:t>
            </a:r>
            <a:br>
              <a:rPr lang="en-US" sz="1600" dirty="0" smtClean="0">
                <a:solidFill>
                  <a:schemeClr val="bg1"/>
                </a:solidFill>
              </a:rPr>
            </a:br>
            <a:r>
              <a:rPr lang="en-US" sz="1600" dirty="0" smtClean="0">
                <a:solidFill>
                  <a:schemeClr val="bg1"/>
                </a:solidFill>
              </a:rPr>
              <a:t>An architectural roadmap for each area of MHS with connection to TAL2020</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590872" y="836712"/>
            <a:ext cx="8013576" cy="648072"/>
          </a:xfrm>
          <a:prstGeom prst="rect">
            <a:avLst/>
          </a:prstGeom>
        </p:spPr>
        <p:txBody>
          <a:bodyPr/>
          <a:lstStyle/>
          <a:p>
            <a:pPr fontAlgn="base">
              <a:spcBef>
                <a:spcPct val="0"/>
              </a:spcBef>
              <a:spcAft>
                <a:spcPct val="0"/>
              </a:spcAft>
              <a:tabLst>
                <a:tab pos="180975" algn="l"/>
                <a:tab pos="2657475" algn="l"/>
              </a:tabLst>
            </a:pPr>
            <a:r>
              <a:rPr lang="en-GB" sz="1600" dirty="0" smtClean="0">
                <a:solidFill>
                  <a:srgbClr val="000000"/>
                </a:solidFill>
                <a:ea typeface="Times New Roman" pitchFamily="18" charset="0"/>
                <a:cs typeface="Times New Roman" pitchFamily="18" charset="0"/>
              </a:rPr>
              <a:t>MHS Transformation programme will impact all retail countries and stores inside the IKEA group (RIIG) as well as the Delft store in several occasions</a:t>
            </a:r>
            <a:endParaRPr lang="en-GB" sz="1600" dirty="0" smtClean="0">
              <a:latin typeface="+mj-lt"/>
            </a:endParaRPr>
          </a:p>
        </p:txBody>
      </p:sp>
      <p:pic>
        <p:nvPicPr>
          <p:cNvPr id="5" name="Picture 4" descr="IKEA Wolrd Map_Retail.jpg"/>
          <p:cNvPicPr>
            <a:picLocks noChangeAspect="1"/>
          </p:cNvPicPr>
          <p:nvPr/>
        </p:nvPicPr>
        <p:blipFill>
          <a:blip r:embed="rId2" cstate="print"/>
          <a:stretch>
            <a:fillRect/>
          </a:stretch>
        </p:blipFill>
        <p:spPr>
          <a:xfrm>
            <a:off x="467544" y="1479387"/>
            <a:ext cx="7992888" cy="4613909"/>
          </a:xfrm>
          <a:prstGeom prst="rect">
            <a:avLst/>
          </a:prstGeom>
        </p:spPr>
      </p:pic>
      <p:sp>
        <p:nvSpPr>
          <p:cNvPr id="6" name="Oval 5"/>
          <p:cNvSpPr/>
          <p:nvPr/>
        </p:nvSpPr>
        <p:spPr>
          <a:xfrm>
            <a:off x="4067944" y="263691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7" name="Oval 6"/>
          <p:cNvSpPr/>
          <p:nvPr/>
        </p:nvSpPr>
        <p:spPr>
          <a:xfrm>
            <a:off x="3995936" y="314096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8" name="Oval 7"/>
          <p:cNvSpPr/>
          <p:nvPr/>
        </p:nvSpPr>
        <p:spPr>
          <a:xfrm>
            <a:off x="4355976" y="292494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9" name="Oval 8"/>
          <p:cNvSpPr/>
          <p:nvPr/>
        </p:nvSpPr>
        <p:spPr>
          <a:xfrm>
            <a:off x="4499992" y="2348880"/>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0" name="Oval 9"/>
          <p:cNvSpPr/>
          <p:nvPr/>
        </p:nvSpPr>
        <p:spPr>
          <a:xfrm>
            <a:off x="5148064" y="256490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1" name="Oval 10"/>
          <p:cNvSpPr/>
          <p:nvPr/>
        </p:nvSpPr>
        <p:spPr>
          <a:xfrm>
            <a:off x="4355976" y="242088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2" name="Oval 11"/>
          <p:cNvSpPr/>
          <p:nvPr/>
        </p:nvSpPr>
        <p:spPr>
          <a:xfrm>
            <a:off x="4139952" y="278092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3" name="Oval 12"/>
          <p:cNvSpPr/>
          <p:nvPr/>
        </p:nvSpPr>
        <p:spPr>
          <a:xfrm>
            <a:off x="4427984" y="263691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4" name="Oval 13"/>
          <p:cNvSpPr/>
          <p:nvPr/>
        </p:nvSpPr>
        <p:spPr>
          <a:xfrm>
            <a:off x="4644008" y="2708920"/>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7" name="Oval 16"/>
          <p:cNvSpPr/>
          <p:nvPr/>
        </p:nvSpPr>
        <p:spPr>
          <a:xfrm>
            <a:off x="4572000" y="2852936"/>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8" name="Oval 17"/>
          <p:cNvSpPr/>
          <p:nvPr/>
        </p:nvSpPr>
        <p:spPr>
          <a:xfrm>
            <a:off x="4716016" y="2852936"/>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19" name="Oval 18"/>
          <p:cNvSpPr/>
          <p:nvPr/>
        </p:nvSpPr>
        <p:spPr>
          <a:xfrm>
            <a:off x="4499992" y="299695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0" name="Oval 19"/>
          <p:cNvSpPr/>
          <p:nvPr/>
        </p:nvSpPr>
        <p:spPr>
          <a:xfrm>
            <a:off x="4427984" y="278092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1" name="Oval 20"/>
          <p:cNvSpPr/>
          <p:nvPr/>
        </p:nvSpPr>
        <p:spPr>
          <a:xfrm>
            <a:off x="4283968" y="2780928"/>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2" name="Oval 21"/>
          <p:cNvSpPr/>
          <p:nvPr/>
        </p:nvSpPr>
        <p:spPr>
          <a:xfrm>
            <a:off x="4211960" y="292494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3" name="Oval 22"/>
          <p:cNvSpPr/>
          <p:nvPr/>
        </p:nvSpPr>
        <p:spPr>
          <a:xfrm>
            <a:off x="4860032" y="227687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4" name="Oval 23"/>
          <p:cNvSpPr/>
          <p:nvPr/>
        </p:nvSpPr>
        <p:spPr>
          <a:xfrm>
            <a:off x="6372200" y="328498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5" name="Oval 24"/>
          <p:cNvSpPr/>
          <p:nvPr/>
        </p:nvSpPr>
        <p:spPr>
          <a:xfrm>
            <a:off x="6012160" y="3717032"/>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6" name="Oval 25"/>
          <p:cNvSpPr/>
          <p:nvPr/>
        </p:nvSpPr>
        <p:spPr>
          <a:xfrm>
            <a:off x="7164288" y="328498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7" name="Oval 26"/>
          <p:cNvSpPr/>
          <p:nvPr/>
        </p:nvSpPr>
        <p:spPr>
          <a:xfrm>
            <a:off x="7524328" y="3212976"/>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8" name="Oval 27"/>
          <p:cNvSpPr/>
          <p:nvPr/>
        </p:nvSpPr>
        <p:spPr>
          <a:xfrm>
            <a:off x="7380312" y="5013176"/>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29" name="Oval 28"/>
          <p:cNvSpPr/>
          <p:nvPr/>
        </p:nvSpPr>
        <p:spPr>
          <a:xfrm>
            <a:off x="1907704" y="3212976"/>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0" name="Oval 29"/>
          <p:cNvSpPr/>
          <p:nvPr/>
        </p:nvSpPr>
        <p:spPr>
          <a:xfrm>
            <a:off x="1691680" y="2564904"/>
            <a:ext cx="144016" cy="14401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31"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Geographical impact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objekt 4" descr="logga.png"/>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a:ext>
            </a:extLst>
          </a:blip>
          <a:stretch>
            <a:fillRect/>
          </a:stretch>
        </p:blipFill>
        <p:spPr>
          <a:xfrm>
            <a:off x="7740352" y="6237312"/>
            <a:ext cx="1008112" cy="344560"/>
          </a:xfrm>
          <a:prstGeom prst="rect">
            <a:avLst/>
          </a:prstGeom>
        </p:spPr>
      </p:pic>
      <p:pic>
        <p:nvPicPr>
          <p:cNvPr id="7" name="Picture 6" descr="worldmap.gif"/>
          <p:cNvPicPr>
            <a:picLocks noChangeAspect="1"/>
          </p:cNvPicPr>
          <p:nvPr/>
        </p:nvPicPr>
        <p:blipFill>
          <a:blip r:embed="rId3" cstate="print"/>
          <a:stretch>
            <a:fillRect/>
          </a:stretch>
        </p:blipFill>
        <p:spPr>
          <a:xfrm>
            <a:off x="467544" y="980728"/>
            <a:ext cx="8295322" cy="5184576"/>
          </a:xfrm>
          <a:prstGeom prst="rect">
            <a:avLst/>
          </a:prstGeom>
        </p:spPr>
      </p:pic>
      <p:sp>
        <p:nvSpPr>
          <p:cNvPr id="151" name="Rectangular Callout 150"/>
          <p:cNvSpPr/>
          <p:nvPr/>
        </p:nvSpPr>
        <p:spPr>
          <a:xfrm>
            <a:off x="251520" y="1124744"/>
            <a:ext cx="7272808" cy="2592288"/>
          </a:xfrm>
          <a:prstGeom prst="wedgeRectCallout">
            <a:avLst>
              <a:gd name="adj1" fmla="val 20931"/>
              <a:gd name="adj2" fmla="val 49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900" dirty="0" smtClean="0">
                <a:solidFill>
                  <a:prstClr val="white"/>
                </a:solidFill>
              </a:rPr>
              <a:t>With the history and learnings from many previous attempts to move out of MHS, it is decided to decommission MHS in form of a programme to secure that the scope and roadmap of move out projects will take us out of MHS in time. The programmes recipe for success is to ’cut the cheese’ instead of trying to find a platform that can replace MHS 1-to-1. We must enable this disassembly of MHS by removing functionality, information, integrations and user interfaces from MHS piece by piece. This is to reduce complexity from MHS and not take it as one big chunk and not leaving code that needs to be considered in all following move outs. One of the main planning principles agreed in the programme is to always clean up MHS TP to a minimum to reduce complexity and dependencies!</a:t>
            </a:r>
          </a:p>
          <a:p>
            <a:endParaRPr lang="sv-SE" sz="900" dirty="0" smtClean="0">
              <a:solidFill>
                <a:prstClr val="white"/>
              </a:solidFill>
            </a:endParaRPr>
          </a:p>
          <a:p>
            <a:r>
              <a:rPr lang="sv-SE" sz="900" dirty="0" smtClean="0">
                <a:solidFill>
                  <a:prstClr val="white"/>
                </a:solidFill>
              </a:rPr>
              <a:t>In the spring 2014 we had a workshop with HP to get their recommendations on approach and they adressed two important parts based on their experience of other customer in similar situations. </a:t>
            </a:r>
            <a:r>
              <a:rPr lang="sv-SE" sz="900" b="1" dirty="0" smtClean="0">
                <a:solidFill>
                  <a:prstClr val="white"/>
                </a:solidFill>
              </a:rPr>
              <a:t>HPs recomendation was:  Don’t underestimate testing effort and start with cleanup and refactoring early to minimize complexity and dependencies in the programme!</a:t>
            </a:r>
          </a:p>
          <a:p>
            <a:r>
              <a:rPr lang="sv-SE" sz="900" dirty="0" smtClean="0">
                <a:solidFill>
                  <a:prstClr val="white"/>
                </a:solidFill>
              </a:rPr>
              <a:t/>
            </a:r>
            <a:br>
              <a:rPr lang="sv-SE" sz="900" dirty="0" smtClean="0">
                <a:solidFill>
                  <a:prstClr val="white"/>
                </a:solidFill>
              </a:rPr>
            </a:br>
            <a:r>
              <a:rPr lang="sv-SE" sz="900" dirty="0" smtClean="0">
                <a:solidFill>
                  <a:prstClr val="white"/>
                </a:solidFill>
              </a:rPr>
              <a:t>By mapping everything in MHS (capabilities, information, reports, screens, etc) towards move out projects,  MHS TP will be able to secure that move out projects are scoped to reach MHS TP needs. It is also for the programme to minimize the risk of having things ’falling between the chairs’. </a:t>
            </a:r>
          </a:p>
          <a:p>
            <a:endParaRPr lang="en-GB" sz="900" dirty="0">
              <a:solidFill>
                <a:prstClr val="white"/>
              </a:solidFill>
            </a:endParaRPr>
          </a:p>
        </p:txBody>
      </p:sp>
      <p:sp>
        <p:nvSpPr>
          <p:cNvPr id="120" name="Oval 119"/>
          <p:cNvSpPr/>
          <p:nvPr/>
        </p:nvSpPr>
        <p:spPr>
          <a:xfrm>
            <a:off x="7164288" y="-171400"/>
            <a:ext cx="1979712" cy="19442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164288" y="332656"/>
            <a:ext cx="2016224" cy="938719"/>
          </a:xfrm>
          <a:prstGeom prst="rect">
            <a:avLst/>
          </a:prstGeom>
        </p:spPr>
        <p:txBody>
          <a:bodyPr wrap="square">
            <a:spAutoFit/>
          </a:bodyPr>
          <a:lstStyle/>
          <a:p>
            <a:pPr algn="ctr"/>
            <a:r>
              <a:rPr lang="en-US" sz="1100" dirty="0" smtClean="0">
                <a:solidFill>
                  <a:prstClr val="white"/>
                </a:solidFill>
              </a:rPr>
              <a:t>It is highly recommended to start refactoring the code, before doing any type of migration</a:t>
            </a:r>
            <a:br>
              <a:rPr lang="en-US" sz="1100" dirty="0" smtClean="0">
                <a:solidFill>
                  <a:prstClr val="white"/>
                </a:solidFill>
              </a:rPr>
            </a:br>
            <a:r>
              <a:rPr lang="en-US" sz="1100" dirty="0" smtClean="0">
                <a:solidFill>
                  <a:prstClr val="white"/>
                </a:solidFill>
              </a:rPr>
              <a:t> -Brett Cameron, HP</a:t>
            </a:r>
            <a:endParaRPr lang="en-GB" sz="1100" dirty="0">
              <a:solidFill>
                <a:prstClr val="white"/>
              </a:solidFill>
            </a:endParaRPr>
          </a:p>
        </p:txBody>
      </p:sp>
      <p:sp>
        <p:nvSpPr>
          <p:cNvPr id="122" name="Pentagon 121"/>
          <p:cNvSpPr/>
          <p:nvPr/>
        </p:nvSpPr>
        <p:spPr>
          <a:xfrm>
            <a:off x="6084168" y="4365104"/>
            <a:ext cx="2520280" cy="576064"/>
          </a:xfrm>
          <a:prstGeom prst="homePlate">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prstClr val="white"/>
                </a:solidFill>
              </a:rPr>
              <a:t>      Close down </a:t>
            </a:r>
            <a:br>
              <a:rPr lang="sv-SE" sz="1200" dirty="0" smtClean="0">
                <a:solidFill>
                  <a:prstClr val="white"/>
                </a:solidFill>
              </a:rPr>
            </a:br>
            <a:r>
              <a:rPr lang="sv-SE" sz="1200" dirty="0" smtClean="0">
                <a:solidFill>
                  <a:prstClr val="white"/>
                </a:solidFill>
              </a:rPr>
              <a:t>of MHS</a:t>
            </a:r>
            <a:endParaRPr lang="en-GB" sz="1200" dirty="0">
              <a:solidFill>
                <a:prstClr val="white"/>
              </a:solidFill>
            </a:endParaRPr>
          </a:p>
        </p:txBody>
      </p:sp>
      <p:sp>
        <p:nvSpPr>
          <p:cNvPr id="125" name="Pentagon 124"/>
          <p:cNvSpPr/>
          <p:nvPr/>
        </p:nvSpPr>
        <p:spPr>
          <a:xfrm>
            <a:off x="3635896" y="4365104"/>
            <a:ext cx="2952328" cy="576064"/>
          </a:xfrm>
          <a:prstGeom prst="homePlate">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prstClr val="white"/>
                </a:solidFill>
              </a:rPr>
              <a:t> Move out of MHS </a:t>
            </a:r>
            <a:br>
              <a:rPr lang="sv-SE" sz="1200" dirty="0" smtClean="0">
                <a:solidFill>
                  <a:prstClr val="white"/>
                </a:solidFill>
              </a:rPr>
            </a:br>
            <a:r>
              <a:rPr lang="sv-SE" sz="1200" dirty="0" smtClean="0">
                <a:solidFill>
                  <a:prstClr val="white"/>
                </a:solidFill>
              </a:rPr>
              <a:t>core functionality</a:t>
            </a:r>
            <a:endParaRPr lang="en-GB" sz="1200" dirty="0">
              <a:solidFill>
                <a:prstClr val="white"/>
              </a:solidFill>
            </a:endParaRPr>
          </a:p>
        </p:txBody>
      </p:sp>
      <p:sp>
        <p:nvSpPr>
          <p:cNvPr id="126" name="Pentagon 125"/>
          <p:cNvSpPr/>
          <p:nvPr/>
        </p:nvSpPr>
        <p:spPr>
          <a:xfrm>
            <a:off x="1619672" y="4365104"/>
            <a:ext cx="2520280" cy="576064"/>
          </a:xfrm>
          <a:prstGeom prst="homePlate">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prstClr val="white"/>
                </a:solidFill>
              </a:rPr>
              <a:t>Move out of MHS </a:t>
            </a:r>
            <a:r>
              <a:rPr lang="sv-SE" sz="1200" b="1" dirty="0" smtClean="0">
                <a:solidFill>
                  <a:prstClr val="white"/>
                </a:solidFill>
              </a:rPr>
              <a:t>non</a:t>
            </a:r>
            <a:r>
              <a:rPr lang="sv-SE" sz="1200" dirty="0" smtClean="0">
                <a:solidFill>
                  <a:prstClr val="white"/>
                </a:solidFill>
              </a:rPr>
              <a:t> core functionality</a:t>
            </a:r>
            <a:endParaRPr lang="en-GB" sz="1200" dirty="0">
              <a:solidFill>
                <a:prstClr val="white"/>
              </a:solidFill>
            </a:endParaRPr>
          </a:p>
        </p:txBody>
      </p:sp>
      <p:sp>
        <p:nvSpPr>
          <p:cNvPr id="127" name="Pentagon 126"/>
          <p:cNvSpPr/>
          <p:nvPr/>
        </p:nvSpPr>
        <p:spPr>
          <a:xfrm>
            <a:off x="323528" y="4941168"/>
            <a:ext cx="6624736" cy="432048"/>
          </a:xfrm>
          <a:prstGeom prst="homePlate">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prstClr val="white"/>
                </a:solidFill>
              </a:rPr>
              <a:t>Cleanup &amp; Refactor</a:t>
            </a:r>
            <a:endParaRPr lang="en-GB" sz="1200" dirty="0">
              <a:solidFill>
                <a:prstClr val="white"/>
              </a:solidFill>
            </a:endParaRPr>
          </a:p>
        </p:txBody>
      </p: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MHS TP Approach</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0872" y="764704"/>
            <a:ext cx="8013576" cy="720080"/>
          </a:xfrm>
          <a:prstGeom prst="rect">
            <a:avLst/>
          </a:prstGeom>
        </p:spPr>
        <p:txBody>
          <a:bodyPr/>
          <a:lstStyle/>
          <a:p>
            <a:r>
              <a:rPr lang="en-GB" sz="1600" dirty="0" smtClean="0">
                <a:solidFill>
                  <a:prstClr val="black"/>
                </a:solidFill>
              </a:rPr>
              <a:t>We will transfer all business needs in MHS. </a:t>
            </a:r>
            <a:br>
              <a:rPr lang="en-GB" sz="1600" dirty="0" smtClean="0">
                <a:solidFill>
                  <a:prstClr val="black"/>
                </a:solidFill>
              </a:rPr>
            </a:br>
            <a:r>
              <a:rPr lang="en-GB" sz="1600" dirty="0" smtClean="0">
                <a:solidFill>
                  <a:prstClr val="black"/>
                </a:solidFill>
                <a:ea typeface="Times New Roman" pitchFamily="18" charset="0"/>
                <a:cs typeface="Times New Roman" pitchFamily="18" charset="0"/>
              </a:rPr>
              <a:t>The main areas to transfer out of MHS has been identified.</a:t>
            </a:r>
            <a:endParaRPr lang="en-GB" sz="1600" i="1" dirty="0" smtClean="0">
              <a:solidFill>
                <a:prstClr val="black"/>
              </a:solidFill>
              <a:cs typeface="Arial" pitchFamily="34" charset="0"/>
            </a:endParaRPr>
          </a:p>
          <a:p>
            <a:r>
              <a:rPr lang="en-GB" sz="1400" dirty="0" smtClean="0">
                <a:solidFill>
                  <a:prstClr val="black"/>
                </a:solidFill>
              </a:rPr>
              <a:t> </a:t>
            </a:r>
            <a:br>
              <a:rPr lang="en-GB" sz="1400" dirty="0" smtClean="0">
                <a:solidFill>
                  <a:prstClr val="black"/>
                </a:solidFill>
              </a:rPr>
            </a:br>
            <a:endParaRPr lang="en-GB" sz="1400" dirty="0" smtClean="0">
              <a:solidFill>
                <a:prstClr val="black"/>
              </a:solidFill>
            </a:endParaRPr>
          </a:p>
        </p:txBody>
      </p:sp>
      <p:sp>
        <p:nvSpPr>
          <p:cNvPr id="7" name="Rectangle 6"/>
          <p:cNvSpPr/>
          <p:nvPr/>
        </p:nvSpPr>
        <p:spPr bwMode="auto">
          <a:xfrm>
            <a:off x="179512" y="1484784"/>
            <a:ext cx="7429118" cy="439248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GB" sz="1600" b="1" smtClean="0">
              <a:solidFill>
                <a:prstClr val="black"/>
              </a:solidFill>
              <a:latin typeface="Arial" charset="0"/>
            </a:endParaRPr>
          </a:p>
        </p:txBody>
      </p:sp>
      <p:sp>
        <p:nvSpPr>
          <p:cNvPr id="23" name="Oval 22"/>
          <p:cNvSpPr/>
          <p:nvPr/>
        </p:nvSpPr>
        <p:spPr>
          <a:xfrm>
            <a:off x="107504" y="6050316"/>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4" name="Oval 23"/>
          <p:cNvSpPr/>
          <p:nvPr/>
        </p:nvSpPr>
        <p:spPr>
          <a:xfrm>
            <a:off x="2051720" y="6050316"/>
            <a:ext cx="216024" cy="216024"/>
          </a:xfrm>
          <a:prstGeom prst="ellipse">
            <a:avLst/>
          </a:prstGeom>
          <a:solidFill>
            <a:srgbClr val="FFC000"/>
          </a:solidFill>
          <a:ln>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Oval 24"/>
          <p:cNvSpPr/>
          <p:nvPr/>
        </p:nvSpPr>
        <p:spPr>
          <a:xfrm>
            <a:off x="6048672" y="6050316"/>
            <a:ext cx="216024" cy="216024"/>
          </a:xfrm>
          <a:prstGeom prst="ellipse">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8" name="Rectangle 27"/>
          <p:cNvSpPr/>
          <p:nvPr/>
        </p:nvSpPr>
        <p:spPr>
          <a:xfrm>
            <a:off x="360040" y="5949280"/>
            <a:ext cx="1619672" cy="400110"/>
          </a:xfrm>
          <a:prstGeom prst="rect">
            <a:avLst/>
          </a:prstGeom>
        </p:spPr>
        <p:txBody>
          <a:bodyPr wrap="square">
            <a:spAutoFit/>
          </a:bodyPr>
          <a:lstStyle/>
          <a:p>
            <a:r>
              <a:rPr lang="sv-SE" sz="1000" dirty="0" smtClean="0">
                <a:solidFill>
                  <a:prstClr val="black"/>
                </a:solidFill>
              </a:rPr>
              <a:t>MHS Logic planned to be moved to target</a:t>
            </a:r>
            <a:endParaRPr lang="en-GB" sz="1000" dirty="0">
              <a:solidFill>
                <a:prstClr val="black"/>
              </a:solidFill>
            </a:endParaRPr>
          </a:p>
        </p:txBody>
      </p:sp>
      <p:sp>
        <p:nvSpPr>
          <p:cNvPr id="29" name="Rectangle 28"/>
          <p:cNvSpPr/>
          <p:nvPr/>
        </p:nvSpPr>
        <p:spPr>
          <a:xfrm>
            <a:off x="2267744" y="5949280"/>
            <a:ext cx="1907704" cy="400110"/>
          </a:xfrm>
          <a:prstGeom prst="rect">
            <a:avLst/>
          </a:prstGeom>
        </p:spPr>
        <p:txBody>
          <a:bodyPr wrap="square">
            <a:spAutoFit/>
          </a:bodyPr>
          <a:lstStyle/>
          <a:p>
            <a:r>
              <a:rPr lang="sv-SE" sz="1000" dirty="0" smtClean="0">
                <a:solidFill>
                  <a:prstClr val="black"/>
                </a:solidFill>
              </a:rPr>
              <a:t>MHS Logic to be moved to intermediate solution</a:t>
            </a:r>
            <a:endParaRPr lang="en-GB" sz="1000" dirty="0">
              <a:solidFill>
                <a:prstClr val="black"/>
              </a:solidFill>
            </a:endParaRPr>
          </a:p>
        </p:txBody>
      </p:sp>
      <p:grpSp>
        <p:nvGrpSpPr>
          <p:cNvPr id="2" name="Group 49"/>
          <p:cNvGrpSpPr/>
          <p:nvPr/>
        </p:nvGrpSpPr>
        <p:grpSpPr>
          <a:xfrm>
            <a:off x="251520" y="1582670"/>
            <a:ext cx="7266511" cy="4168003"/>
            <a:chOff x="251520" y="1582670"/>
            <a:chExt cx="7266511" cy="4168003"/>
          </a:xfrm>
        </p:grpSpPr>
        <p:grpSp>
          <p:nvGrpSpPr>
            <p:cNvPr id="3" name="Group 146"/>
            <p:cNvGrpSpPr/>
            <p:nvPr/>
          </p:nvGrpSpPr>
          <p:grpSpPr>
            <a:xfrm>
              <a:off x="251520" y="1582670"/>
              <a:ext cx="7266511" cy="4168003"/>
              <a:chOff x="683568" y="2014719"/>
              <a:chExt cx="7266511" cy="4168003"/>
            </a:xfrm>
          </p:grpSpPr>
          <p:sp>
            <p:nvSpPr>
              <p:cNvPr id="8" name="Rectangle 7"/>
              <p:cNvSpPr/>
              <p:nvPr/>
            </p:nvSpPr>
            <p:spPr bwMode="auto">
              <a:xfrm>
                <a:off x="683569" y="3140970"/>
                <a:ext cx="1921170"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SGF</a:t>
                </a:r>
                <a:endParaRPr lang="en-GB" sz="1200" dirty="0" smtClean="0">
                  <a:solidFill>
                    <a:prstClr val="black"/>
                  </a:solidFill>
                </a:endParaRPr>
              </a:p>
            </p:txBody>
          </p:sp>
          <p:sp>
            <p:nvSpPr>
              <p:cNvPr id="9" name="Rectangle 8"/>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SLM</a:t>
                </a:r>
                <a:endParaRPr lang="en-GB" sz="1200" dirty="0" smtClean="0">
                  <a:solidFill>
                    <a:prstClr val="black"/>
                  </a:solidFill>
                </a:endParaRPr>
              </a:p>
            </p:txBody>
          </p:sp>
          <p:sp>
            <p:nvSpPr>
              <p:cNvPr id="10" name="Rectangle 9"/>
              <p:cNvSpPr/>
              <p:nvPr/>
            </p:nvSpPr>
            <p:spPr bwMode="auto">
              <a:xfrm>
                <a:off x="683568" y="2014719"/>
                <a:ext cx="7266511"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Range and pricing</a:t>
                </a:r>
                <a:endParaRPr lang="en-GB" sz="1200" b="1" dirty="0" smtClean="0">
                  <a:solidFill>
                    <a:prstClr val="black"/>
                  </a:solidFill>
                </a:endParaRPr>
              </a:p>
            </p:txBody>
          </p:sp>
          <p:sp>
            <p:nvSpPr>
              <p:cNvPr id="11" name="Rectangle 10"/>
              <p:cNvSpPr/>
              <p:nvPr/>
            </p:nvSpPr>
            <p:spPr bwMode="auto">
              <a:xfrm>
                <a:off x="6548176" y="3140969"/>
                <a:ext cx="1401903"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Cash &amp; credit management </a:t>
                </a:r>
                <a:endParaRPr lang="en-GB" sz="1200" b="1" dirty="0" smtClean="0">
                  <a:solidFill>
                    <a:prstClr val="black"/>
                  </a:solidFill>
                </a:endParaRPr>
              </a:p>
            </p:txBody>
          </p:sp>
          <p:sp>
            <p:nvSpPr>
              <p:cNvPr id="12" name="Rectangle 11"/>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Finance management</a:t>
                </a:r>
                <a:endParaRPr lang="en-GB" sz="1200" b="1" dirty="0" smtClean="0">
                  <a:solidFill>
                    <a:prstClr val="black"/>
                  </a:solidFill>
                </a:endParaRPr>
              </a:p>
            </p:txBody>
          </p:sp>
          <p:sp>
            <p:nvSpPr>
              <p:cNvPr id="13" name="Rectangle 12"/>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Sales order management </a:t>
                </a:r>
                <a:br>
                  <a:rPr lang="sv-SE" sz="1200" dirty="0" smtClean="0">
                    <a:solidFill>
                      <a:prstClr val="black"/>
                    </a:solidFill>
                  </a:rPr>
                </a:br>
                <a:r>
                  <a:rPr lang="sv-SE" sz="1200" dirty="0" smtClean="0">
                    <a:solidFill>
                      <a:prstClr val="black"/>
                    </a:solidFill>
                  </a:rPr>
                  <a:t>&amp; reservations</a:t>
                </a:r>
                <a:endParaRPr lang="en-GB" sz="1200" dirty="0" smtClean="0">
                  <a:solidFill>
                    <a:prstClr val="black"/>
                  </a:solidFill>
                </a:endParaRPr>
              </a:p>
            </p:txBody>
          </p:sp>
          <p:sp>
            <p:nvSpPr>
              <p:cNvPr id="14" name="Rectangle 13"/>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Return management</a:t>
                </a:r>
                <a:endParaRPr lang="en-GB" sz="1200" dirty="0" smtClean="0">
                  <a:solidFill>
                    <a:prstClr val="black"/>
                  </a:solidFill>
                </a:endParaRPr>
              </a:p>
            </p:txBody>
          </p:sp>
          <p:sp>
            <p:nvSpPr>
              <p:cNvPr id="15" name="Rectangle 14"/>
              <p:cNvSpPr/>
              <p:nvPr/>
            </p:nvSpPr>
            <p:spPr bwMode="auto">
              <a:xfrm>
                <a:off x="683569" y="2492896"/>
                <a:ext cx="3733150"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Forecast &amp; safety stock</a:t>
                </a:r>
                <a:endParaRPr lang="en-GB" sz="1200" b="1" dirty="0" smtClean="0">
                  <a:solidFill>
                    <a:prstClr val="black"/>
                  </a:solidFill>
                </a:endParaRPr>
              </a:p>
            </p:txBody>
          </p:sp>
          <p:sp>
            <p:nvSpPr>
              <p:cNvPr id="16" name="Rectangle 15"/>
              <p:cNvSpPr/>
              <p:nvPr/>
            </p:nvSpPr>
            <p:spPr bwMode="auto">
              <a:xfrm>
                <a:off x="683569" y="5623745"/>
                <a:ext cx="1739972"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Reporting</a:t>
                </a:r>
                <a:endParaRPr lang="en-GB" sz="1200" b="1" dirty="0" smtClean="0">
                  <a:solidFill>
                    <a:prstClr val="black"/>
                  </a:solidFill>
                </a:endParaRPr>
              </a:p>
            </p:txBody>
          </p:sp>
          <p:sp>
            <p:nvSpPr>
              <p:cNvPr id="17" name="Rectangle 16"/>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Integration</a:t>
                </a:r>
                <a:endParaRPr lang="en-GB" sz="1200" b="1" dirty="0" smtClean="0">
                  <a:solidFill>
                    <a:prstClr val="black"/>
                  </a:solidFill>
                </a:endParaRPr>
              </a:p>
            </p:txBody>
          </p:sp>
          <p:sp>
            <p:nvSpPr>
              <p:cNvPr id="18" name="Rectangle 17"/>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Local solutions</a:t>
                </a:r>
                <a:endParaRPr lang="en-GB" sz="1200" b="1" dirty="0" smtClean="0">
                  <a:solidFill>
                    <a:prstClr val="black"/>
                  </a:solidFill>
                </a:endParaRPr>
              </a:p>
            </p:txBody>
          </p:sp>
          <p:sp>
            <p:nvSpPr>
              <p:cNvPr id="19" name="Rectangle 18"/>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Infrastructure</a:t>
                </a:r>
                <a:endParaRPr lang="en-GB" sz="1200" b="1" dirty="0" smtClean="0">
                  <a:solidFill>
                    <a:prstClr val="black"/>
                  </a:solidFill>
                </a:endParaRPr>
              </a:p>
            </p:txBody>
          </p:sp>
          <p:sp>
            <p:nvSpPr>
              <p:cNvPr id="20" name="Rectangle 19"/>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TAX information &amp; calculation</a:t>
                </a:r>
                <a:endParaRPr lang="en-GB" sz="1200" dirty="0" smtClean="0">
                  <a:solidFill>
                    <a:prstClr val="black"/>
                  </a:solidFill>
                </a:endParaRPr>
              </a:p>
            </p:txBody>
          </p:sp>
          <p:sp>
            <p:nvSpPr>
              <p:cNvPr id="21" name="Rectangle 20"/>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Selling</a:t>
                </a:r>
                <a:endParaRPr lang="en-GB" sz="1200" b="1" dirty="0" smtClean="0">
                  <a:solidFill>
                    <a:prstClr val="black"/>
                  </a:solidFill>
                </a:endParaRPr>
              </a:p>
            </p:txBody>
          </p:sp>
        </p:grpSp>
        <p:sp>
          <p:nvSpPr>
            <p:cNvPr id="47" name="Rectangle 46"/>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Ordering</a:t>
              </a:r>
              <a:endParaRPr lang="en-GB" sz="1200" dirty="0" smtClean="0">
                <a:solidFill>
                  <a:prstClr val="black"/>
                </a:solidFill>
              </a:endParaRPr>
            </a:p>
          </p:txBody>
        </p:sp>
      </p:grpSp>
      <p:sp>
        <p:nvSpPr>
          <p:cNvPr id="48"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Programme targets</a:t>
            </a:r>
          </a:p>
        </p:txBody>
      </p:sp>
      <p:sp>
        <p:nvSpPr>
          <p:cNvPr id="51" name="Oval 50"/>
          <p:cNvSpPr/>
          <p:nvPr/>
        </p:nvSpPr>
        <p:spPr>
          <a:xfrm>
            <a:off x="7236296" y="1628800"/>
            <a:ext cx="216024" cy="216024"/>
          </a:xfrm>
          <a:prstGeom prst="ellipse">
            <a:avLst/>
          </a:prstGeom>
          <a:solidFill>
            <a:srgbClr val="FFC000"/>
          </a:solidFill>
          <a:ln>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2" name="Oval 51"/>
          <p:cNvSpPr/>
          <p:nvPr/>
        </p:nvSpPr>
        <p:spPr>
          <a:xfrm>
            <a:off x="6948264" y="1628800"/>
            <a:ext cx="216024" cy="216024"/>
          </a:xfrm>
          <a:prstGeom prst="ellipse">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3" name="Oval 52"/>
          <p:cNvSpPr/>
          <p:nvPr/>
        </p:nvSpPr>
        <p:spPr>
          <a:xfrm>
            <a:off x="3707904" y="2780928"/>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4" name="Oval 53"/>
          <p:cNvSpPr/>
          <p:nvPr/>
        </p:nvSpPr>
        <p:spPr>
          <a:xfrm>
            <a:off x="1907704" y="2780928"/>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6" name="Oval 55"/>
          <p:cNvSpPr/>
          <p:nvPr/>
        </p:nvSpPr>
        <p:spPr>
          <a:xfrm>
            <a:off x="6948264" y="2132856"/>
            <a:ext cx="216024" cy="216024"/>
          </a:xfrm>
          <a:prstGeom prst="ellipse">
            <a:avLst/>
          </a:prstGeom>
          <a:solidFill>
            <a:srgbClr val="FFC000"/>
          </a:solidFill>
          <a:ln>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8" name="Oval 57"/>
          <p:cNvSpPr/>
          <p:nvPr/>
        </p:nvSpPr>
        <p:spPr>
          <a:xfrm>
            <a:off x="6948264" y="2780928"/>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9" name="Oval 58"/>
          <p:cNvSpPr/>
          <p:nvPr/>
        </p:nvSpPr>
        <p:spPr>
          <a:xfrm>
            <a:off x="5813388" y="3601894"/>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0" name="Oval 59"/>
          <p:cNvSpPr/>
          <p:nvPr/>
        </p:nvSpPr>
        <p:spPr>
          <a:xfrm>
            <a:off x="5508104" y="4149080"/>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1" name="Oval 60"/>
          <p:cNvSpPr/>
          <p:nvPr/>
        </p:nvSpPr>
        <p:spPr>
          <a:xfrm>
            <a:off x="7236296" y="4797152"/>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2" name="Oval 61"/>
          <p:cNvSpPr/>
          <p:nvPr/>
        </p:nvSpPr>
        <p:spPr>
          <a:xfrm>
            <a:off x="3707904" y="5229200"/>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3" name="Oval 62"/>
          <p:cNvSpPr/>
          <p:nvPr/>
        </p:nvSpPr>
        <p:spPr>
          <a:xfrm>
            <a:off x="1475656" y="5229200"/>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4" name="Oval 63"/>
          <p:cNvSpPr/>
          <p:nvPr/>
        </p:nvSpPr>
        <p:spPr>
          <a:xfrm>
            <a:off x="1187624" y="5229200"/>
            <a:ext cx="216024" cy="216024"/>
          </a:xfrm>
          <a:prstGeom prst="ellipse">
            <a:avLst/>
          </a:prstGeom>
          <a:solidFill>
            <a:srgbClr val="FFC000"/>
          </a:solidFill>
          <a:ln>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5" name="Oval 64"/>
          <p:cNvSpPr/>
          <p:nvPr/>
        </p:nvSpPr>
        <p:spPr>
          <a:xfrm>
            <a:off x="3716530" y="4823030"/>
            <a:ext cx="216024" cy="216024"/>
          </a:xfrm>
          <a:prstGeom prst="ellipse">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6" name="Rectangle 65"/>
          <p:cNvSpPr/>
          <p:nvPr/>
        </p:nvSpPr>
        <p:spPr>
          <a:xfrm>
            <a:off x="6264696" y="6021288"/>
            <a:ext cx="1907704" cy="246221"/>
          </a:xfrm>
          <a:prstGeom prst="rect">
            <a:avLst/>
          </a:prstGeom>
        </p:spPr>
        <p:txBody>
          <a:bodyPr wrap="square">
            <a:spAutoFit/>
          </a:bodyPr>
          <a:lstStyle/>
          <a:p>
            <a:r>
              <a:rPr lang="sv-SE" sz="1000" dirty="0" smtClean="0">
                <a:solidFill>
                  <a:prstClr val="black"/>
                </a:solidFill>
              </a:rPr>
              <a:t>To be further investigated</a:t>
            </a:r>
            <a:endParaRPr lang="en-GB" sz="1000" dirty="0">
              <a:solidFill>
                <a:prstClr val="black"/>
              </a:solidFill>
            </a:endParaRPr>
          </a:p>
        </p:txBody>
      </p:sp>
      <p:sp>
        <p:nvSpPr>
          <p:cNvPr id="67" name="Oval 66"/>
          <p:cNvSpPr/>
          <p:nvPr/>
        </p:nvSpPr>
        <p:spPr>
          <a:xfrm>
            <a:off x="5148064" y="5229200"/>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8" name="Oval 67"/>
          <p:cNvSpPr/>
          <p:nvPr/>
        </p:nvSpPr>
        <p:spPr>
          <a:xfrm>
            <a:off x="4860032" y="5229200"/>
            <a:ext cx="216024" cy="216024"/>
          </a:xfrm>
          <a:prstGeom prst="ellipse">
            <a:avLst/>
          </a:prstGeom>
          <a:solidFill>
            <a:srgbClr val="FFC000"/>
          </a:solidFill>
          <a:ln>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9" name="Oval 68"/>
          <p:cNvSpPr/>
          <p:nvPr/>
        </p:nvSpPr>
        <p:spPr>
          <a:xfrm>
            <a:off x="4139952" y="6021288"/>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0" name="Rectangle 69"/>
          <p:cNvSpPr/>
          <p:nvPr/>
        </p:nvSpPr>
        <p:spPr>
          <a:xfrm>
            <a:off x="4355976" y="5949280"/>
            <a:ext cx="1584176" cy="400110"/>
          </a:xfrm>
          <a:prstGeom prst="rect">
            <a:avLst/>
          </a:prstGeom>
        </p:spPr>
        <p:txBody>
          <a:bodyPr wrap="square">
            <a:spAutoFit/>
          </a:bodyPr>
          <a:lstStyle/>
          <a:p>
            <a:r>
              <a:rPr lang="sv-SE" sz="1000" dirty="0" smtClean="0">
                <a:solidFill>
                  <a:prstClr val="black"/>
                </a:solidFill>
              </a:rPr>
              <a:t>Moved out by dependency projects</a:t>
            </a:r>
            <a:endParaRPr lang="en-GB" sz="1000" dirty="0">
              <a:solidFill>
                <a:prstClr val="black"/>
              </a:solidFill>
            </a:endParaRPr>
          </a:p>
        </p:txBody>
      </p:sp>
      <p:sp>
        <p:nvSpPr>
          <p:cNvPr id="71" name="Oval 70"/>
          <p:cNvSpPr/>
          <p:nvPr/>
        </p:nvSpPr>
        <p:spPr>
          <a:xfrm>
            <a:off x="3707904" y="2132856"/>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2" name="Oval 71"/>
          <p:cNvSpPr/>
          <p:nvPr/>
        </p:nvSpPr>
        <p:spPr>
          <a:xfrm>
            <a:off x="7236296" y="2132856"/>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3" name="Oval 72"/>
          <p:cNvSpPr/>
          <p:nvPr/>
        </p:nvSpPr>
        <p:spPr>
          <a:xfrm>
            <a:off x="7236296" y="2780928"/>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4" name="Oval 73"/>
          <p:cNvSpPr/>
          <p:nvPr/>
        </p:nvSpPr>
        <p:spPr>
          <a:xfrm>
            <a:off x="5796136" y="2780928"/>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5" name="Oval 74"/>
          <p:cNvSpPr/>
          <p:nvPr/>
        </p:nvSpPr>
        <p:spPr>
          <a:xfrm>
            <a:off x="5796136" y="4149080"/>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6" name="Oval 75"/>
          <p:cNvSpPr/>
          <p:nvPr/>
        </p:nvSpPr>
        <p:spPr>
          <a:xfrm>
            <a:off x="1763688" y="5229200"/>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7" name="Oval 76"/>
          <p:cNvSpPr/>
          <p:nvPr/>
        </p:nvSpPr>
        <p:spPr>
          <a:xfrm>
            <a:off x="5436096" y="5229200"/>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8" name="Oval 77"/>
          <p:cNvSpPr/>
          <p:nvPr/>
        </p:nvSpPr>
        <p:spPr>
          <a:xfrm>
            <a:off x="7236296" y="5229200"/>
            <a:ext cx="216024" cy="216024"/>
          </a:xfrm>
          <a:prstGeom prst="ellipse">
            <a:avLst/>
          </a:prstGeom>
          <a:solidFill>
            <a:schemeClr val="bg1">
              <a:lumMod val="65000"/>
            </a:schemeClr>
          </a:solidFill>
          <a:ln>
            <a:solidFill>
              <a:schemeClr val="bg1">
                <a:lumMod val="6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9" name="Oval 78"/>
          <p:cNvSpPr/>
          <p:nvPr/>
        </p:nvSpPr>
        <p:spPr>
          <a:xfrm>
            <a:off x="6948264" y="5229200"/>
            <a:ext cx="216024" cy="216024"/>
          </a:xfrm>
          <a:prstGeom prst="ellipse">
            <a:avLst/>
          </a:prstGeom>
          <a:solidFill>
            <a:schemeClr val="accent3"/>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dissolv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dissolve">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dissolve">
                                      <p:cBhvr>
                                        <p:cTn id="37" dur="5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dissolv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dissolv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dissolv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dissolve">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dissolve">
                                      <p:cBhvr>
                                        <p:cTn id="65" dur="500"/>
                                        <p:tgtEl>
                                          <p:spTgt spid="6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dissolve">
                                      <p:cBhvr>
                                        <p:cTn id="84" dur="500"/>
                                        <p:tgtEl>
                                          <p:spTgt spid="6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dissolve">
                                      <p:cBhvr>
                                        <p:cTn id="87" dur="500"/>
                                        <p:tgtEl>
                                          <p:spTgt spid="6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dissolve">
                                      <p:cBhvr>
                                        <p:cTn id="90" dur="500"/>
                                        <p:tgtEl>
                                          <p:spTgt spid="6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dissolve">
                                      <p:cBhvr>
                                        <p:cTn id="93" dur="500"/>
                                        <p:tgtEl>
                                          <p:spTgt spid="7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dissolve">
                                      <p:cBhvr>
                                        <p:cTn id="96" dur="500"/>
                                        <p:tgtEl>
                                          <p:spTgt spid="7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dissolve">
                                      <p:cBhvr>
                                        <p:cTn id="99" dur="500"/>
                                        <p:tgtEl>
                                          <p:spTgt spid="7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dissolve">
                                      <p:cBhvr>
                                        <p:cTn id="102" dur="500"/>
                                        <p:tgtEl>
                                          <p:spTgt spid="7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dissolve">
                                      <p:cBhvr>
                                        <p:cTn id="105" dur="500"/>
                                        <p:tgtEl>
                                          <p:spTgt spid="7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dissolve">
                                      <p:cBhvr>
                                        <p:cTn id="108" dur="500"/>
                                        <p:tgtEl>
                                          <p:spTgt spid="7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76"/>
                                        </p:tgtEl>
                                        <p:attrNameLst>
                                          <p:attrName>style.visibility</p:attrName>
                                        </p:attrNameLst>
                                      </p:cBhvr>
                                      <p:to>
                                        <p:strVal val="visible"/>
                                      </p:to>
                                    </p:set>
                                    <p:animEffect transition="in" filter="dissolve">
                                      <p:cBhvr>
                                        <p:cTn id="111" dur="500"/>
                                        <p:tgtEl>
                                          <p:spTgt spid="7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77"/>
                                        </p:tgtEl>
                                        <p:attrNameLst>
                                          <p:attrName>style.visibility</p:attrName>
                                        </p:attrNameLst>
                                      </p:cBhvr>
                                      <p:to>
                                        <p:strVal val="visible"/>
                                      </p:to>
                                    </p:set>
                                    <p:animEffect transition="in" filter="dissolve">
                                      <p:cBhvr>
                                        <p:cTn id="114" dur="500"/>
                                        <p:tgtEl>
                                          <p:spTgt spid="7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dissolve">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dissolve">
                                      <p:cBhvr>
                                        <p:cTn id="12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8" grpId="0"/>
      <p:bldP spid="29" grpId="0"/>
      <p:bldP spid="51" grpId="0" animBg="1"/>
      <p:bldP spid="52" grpId="0" animBg="1"/>
      <p:bldP spid="53" grpId="0" animBg="1"/>
      <p:bldP spid="54"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animBg="1"/>
      <p:bldP spid="68" grpId="0" animBg="1"/>
      <p:bldP spid="69" grpId="0" animBg="1"/>
      <p:bldP spid="70" grpId="0"/>
      <p:bldP spid="71" grpId="0" animBg="1"/>
      <p:bldP spid="72" grpId="0" animBg="1"/>
      <p:bldP spid="73" grpId="0" animBg="1"/>
      <p:bldP spid="74" grpId="0" animBg="1"/>
      <p:bldP spid="75" grpId="0" animBg="1"/>
      <p:bldP spid="76" grpId="0" animBg="1"/>
      <p:bldP spid="77" grpId="0" animBg="1"/>
      <p:bldP spid="78" grpId="0" animBg="1"/>
      <p:bldP spid="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text 3"/>
          <p:cNvSpPr>
            <a:spLocks noGrp="1"/>
          </p:cNvSpPr>
          <p:nvPr>
            <p:ph type="body" sz="quarter" idx="10"/>
          </p:nvPr>
        </p:nvSpPr>
        <p:spPr/>
        <p:txBody>
          <a:bodyPr/>
          <a:lstStyle/>
          <a:p>
            <a:r>
              <a:rPr lang="sv-SE" dirty="0" smtClean="0"/>
              <a:t>Business Critical for IKEA</a:t>
            </a:r>
          </a:p>
        </p:txBody>
      </p:sp>
      <p:sp>
        <p:nvSpPr>
          <p:cNvPr id="7" name="Rectangle 6"/>
          <p:cNvSpPr/>
          <p:nvPr/>
        </p:nvSpPr>
        <p:spPr>
          <a:xfrm>
            <a:off x="6948264" y="3356992"/>
            <a:ext cx="1728192" cy="646331"/>
          </a:xfrm>
          <a:prstGeom prst="rect">
            <a:avLst/>
          </a:prstGeom>
        </p:spPr>
        <p:txBody>
          <a:bodyPr wrap="square">
            <a:spAutoFit/>
          </a:bodyPr>
          <a:lstStyle/>
          <a:p>
            <a:pPr algn="ctr">
              <a:buNone/>
            </a:pPr>
            <a:r>
              <a:rPr lang="en-GB" sz="900" b="1" dirty="0" smtClean="0">
                <a:latin typeface="+mj-lt"/>
              </a:rPr>
              <a:t>Martin Hansson,</a:t>
            </a:r>
          </a:p>
          <a:p>
            <a:pPr algn="ctr">
              <a:buNone/>
            </a:pPr>
            <a:r>
              <a:rPr lang="en-GB" sz="900" b="1" dirty="0" smtClean="0">
                <a:latin typeface="+mj-lt"/>
              </a:rPr>
              <a:t>Group Retail Manager and sponsor of </a:t>
            </a:r>
            <a:br>
              <a:rPr lang="en-GB" sz="900" b="1" dirty="0" smtClean="0">
                <a:latin typeface="+mj-lt"/>
              </a:rPr>
            </a:br>
            <a:r>
              <a:rPr lang="en-GB" sz="900" b="1" dirty="0" smtClean="0">
                <a:latin typeface="+mj-lt"/>
              </a:rPr>
              <a:t>the MHS TP. </a:t>
            </a:r>
            <a:endParaRPr lang="en-GB" sz="900" b="1" dirty="0">
              <a:latin typeface="+mj-lt"/>
            </a:endParaRPr>
          </a:p>
        </p:txBody>
      </p:sp>
      <p:pic>
        <p:nvPicPr>
          <p:cNvPr id="8" name="Picture 7" descr="PE410628_lowres.jpg"/>
          <p:cNvPicPr>
            <a:picLocks noChangeAspect="1"/>
          </p:cNvPicPr>
          <p:nvPr/>
        </p:nvPicPr>
        <p:blipFill>
          <a:blip r:embed="rId2" cstate="print"/>
          <a:srcRect l="17254" t="3682" r="23230" b="46604"/>
          <a:stretch>
            <a:fillRect/>
          </a:stretch>
        </p:blipFill>
        <p:spPr>
          <a:xfrm>
            <a:off x="7020272" y="1412776"/>
            <a:ext cx="1552868" cy="1944216"/>
          </a:xfrm>
          <a:prstGeom prst="rect">
            <a:avLst/>
          </a:prstGeom>
        </p:spPr>
      </p:pic>
      <p:sp>
        <p:nvSpPr>
          <p:cNvPr id="9" name="Rectangle 8"/>
          <p:cNvSpPr/>
          <p:nvPr/>
        </p:nvSpPr>
        <p:spPr>
          <a:xfrm>
            <a:off x="539552" y="1340769"/>
            <a:ext cx="6480720" cy="4385816"/>
          </a:xfrm>
          <a:prstGeom prst="rect">
            <a:avLst/>
          </a:prstGeom>
        </p:spPr>
        <p:txBody>
          <a:bodyPr wrap="square">
            <a:spAutoFit/>
          </a:bodyPr>
          <a:lstStyle/>
          <a:p>
            <a:r>
              <a:rPr lang="sv-SE" b="1" dirty="0" smtClean="0">
                <a:latin typeface="+mn-lt"/>
              </a:rPr>
              <a:t>”A business critical decision has been made </a:t>
            </a:r>
            <a:br>
              <a:rPr lang="sv-SE" b="1" dirty="0" smtClean="0">
                <a:latin typeface="+mn-lt"/>
              </a:rPr>
            </a:br>
            <a:r>
              <a:rPr lang="sv-SE" b="1" dirty="0" smtClean="0">
                <a:latin typeface="+mn-lt"/>
              </a:rPr>
              <a:t>to transfer MHS </a:t>
            </a:r>
            <a:r>
              <a:rPr lang="sv-SE" b="1" dirty="0" smtClean="0"/>
              <a:t>functionality </a:t>
            </a:r>
            <a:r>
              <a:rPr lang="sv-SE" b="1" dirty="0" smtClean="0">
                <a:latin typeface="+mn-lt"/>
              </a:rPr>
              <a:t>to different </a:t>
            </a:r>
            <a:br>
              <a:rPr lang="sv-SE" b="1" dirty="0" smtClean="0">
                <a:latin typeface="+mn-lt"/>
              </a:rPr>
            </a:br>
            <a:r>
              <a:rPr lang="sv-SE" b="1" dirty="0" smtClean="0">
                <a:latin typeface="+mn-lt"/>
              </a:rPr>
              <a:t>target applications.”</a:t>
            </a:r>
            <a:r>
              <a:rPr lang="sv-SE" sz="1500" b="0" dirty="0" smtClean="0">
                <a:latin typeface="+mn-lt"/>
              </a:rPr>
              <a:t/>
            </a:r>
            <a:br>
              <a:rPr lang="sv-SE" sz="1500" b="0" dirty="0" smtClean="0">
                <a:latin typeface="+mn-lt"/>
              </a:rPr>
            </a:br>
            <a:endParaRPr lang="sv-SE" sz="1500" b="0" dirty="0" smtClean="0">
              <a:latin typeface="+mn-lt"/>
            </a:endParaRPr>
          </a:p>
          <a:p>
            <a:r>
              <a:rPr lang="sv-SE" sz="1400" dirty="0" smtClean="0">
                <a:solidFill>
                  <a:srgbClr val="000000"/>
                </a:solidFill>
              </a:rPr>
              <a:t>MHS has served IKEA very well for many years, but as the technical platform ceases to exist we have no choice but to start the MHS Transformation Programme now.</a:t>
            </a:r>
            <a:br>
              <a:rPr lang="sv-SE" sz="1400" dirty="0" smtClean="0">
                <a:solidFill>
                  <a:srgbClr val="000000"/>
                </a:solidFill>
              </a:rPr>
            </a:br>
            <a:endParaRPr lang="sv-SE" sz="1400" dirty="0" smtClean="0">
              <a:solidFill>
                <a:srgbClr val="000000"/>
              </a:solidFill>
            </a:endParaRPr>
          </a:p>
          <a:p>
            <a:r>
              <a:rPr lang="sv-SE" sz="1400" b="1" dirty="0" smtClean="0">
                <a:solidFill>
                  <a:srgbClr val="000000"/>
                </a:solidFill>
              </a:rPr>
              <a:t>This transformation will support IKEA’s business development</a:t>
            </a:r>
          </a:p>
          <a:p>
            <a:r>
              <a:rPr lang="sv-SE" sz="1400" dirty="0" smtClean="0">
                <a:solidFill>
                  <a:srgbClr val="000000"/>
                </a:solidFill>
              </a:rPr>
              <a:t>It will enable IKEA to keep the business running, continue to grow 2020 and beyond, speed up the development of high performing </a:t>
            </a:r>
            <a:br>
              <a:rPr lang="sv-SE" sz="1400" dirty="0" smtClean="0">
                <a:solidFill>
                  <a:srgbClr val="000000"/>
                </a:solidFill>
              </a:rPr>
            </a:br>
            <a:r>
              <a:rPr lang="sv-SE" sz="1400" dirty="0" smtClean="0">
                <a:solidFill>
                  <a:srgbClr val="000000"/>
                </a:solidFill>
              </a:rPr>
              <a:t>tools for high performing co-workers and have flexibility to grasp </a:t>
            </a:r>
            <a:br>
              <a:rPr lang="sv-SE" sz="1400" dirty="0" smtClean="0">
                <a:solidFill>
                  <a:srgbClr val="000000"/>
                </a:solidFill>
              </a:rPr>
            </a:br>
            <a:r>
              <a:rPr lang="sv-SE" sz="1400" dirty="0" smtClean="0">
                <a:solidFill>
                  <a:srgbClr val="000000"/>
                </a:solidFill>
              </a:rPr>
              <a:t>new business opportunities. </a:t>
            </a:r>
          </a:p>
          <a:p>
            <a:endParaRPr lang="sv-SE" sz="1400" dirty="0" smtClean="0">
              <a:solidFill>
                <a:srgbClr val="000000"/>
              </a:solidFill>
            </a:endParaRPr>
          </a:p>
          <a:p>
            <a:r>
              <a:rPr lang="sv-SE" sz="1400" b="1" dirty="0" smtClean="0">
                <a:solidFill>
                  <a:srgbClr val="000000"/>
                </a:solidFill>
              </a:rPr>
              <a:t>It will be a long, complex and demanding journey </a:t>
            </a:r>
          </a:p>
          <a:p>
            <a:r>
              <a:rPr lang="sv-SE" sz="1400" dirty="0" smtClean="0">
                <a:solidFill>
                  <a:srgbClr val="000000"/>
                </a:solidFill>
              </a:rPr>
              <a:t>It will require commitment and concentration from managers, </a:t>
            </a:r>
            <a:br>
              <a:rPr lang="sv-SE" sz="1400" dirty="0" smtClean="0">
                <a:solidFill>
                  <a:srgbClr val="000000"/>
                </a:solidFill>
              </a:rPr>
            </a:br>
            <a:r>
              <a:rPr lang="sv-SE" sz="1400" dirty="0" smtClean="0">
                <a:solidFill>
                  <a:srgbClr val="000000"/>
                </a:solidFill>
              </a:rPr>
              <a:t>clear decision making when necessary, strong collaboration cross functionally at times and a strong focus on the purpose and goals </a:t>
            </a:r>
            <a:br>
              <a:rPr lang="sv-SE" sz="1400" dirty="0" smtClean="0">
                <a:solidFill>
                  <a:srgbClr val="000000"/>
                </a:solidFill>
              </a:rPr>
            </a:br>
            <a:r>
              <a:rPr lang="sv-SE" sz="1400" dirty="0" smtClean="0">
                <a:solidFill>
                  <a:srgbClr val="000000"/>
                </a:solidFill>
              </a:rPr>
              <a:t>of the programme. </a:t>
            </a:r>
            <a:endParaRPr lang="sv-SE" sz="1500" b="0" dirty="0" smtClean="0">
              <a:latin typeface="+mn-lt"/>
            </a:endParaRPr>
          </a:p>
        </p:txBody>
      </p:sp>
    </p:spTree>
    <p:extLst>
      <p:ext uri="{BB962C8B-B14F-4D97-AF65-F5344CB8AC3E}">
        <p14:creationId xmlns:p14="http://schemas.microsoft.com/office/powerpoint/2010/main" xmlns="" val="32152702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446824"/>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Pricing</a:t>
            </a:r>
            <a:endParaRPr lang="en-GB" sz="1100" b="1" dirty="0" smtClean="0"/>
          </a:p>
          <a:p>
            <a:pPr fontAlgn="base">
              <a:spcBef>
                <a:spcPct val="0"/>
              </a:spcBef>
              <a:spcAft>
                <a:spcPct val="0"/>
              </a:spcAft>
              <a:buFont typeface="Verdana" pitchFamily="34" charset="0"/>
              <a:buChar char="•"/>
            </a:pPr>
            <a:r>
              <a:rPr lang="sv-SE" sz="900" dirty="0" smtClean="0"/>
              <a:t> Prestudy performed together with multichannel pricing that considers MHS time restrictions</a:t>
            </a:r>
          </a:p>
          <a:p>
            <a:pPr fontAlgn="base">
              <a:spcBef>
                <a:spcPct val="0"/>
              </a:spcBef>
              <a:spcAft>
                <a:spcPct val="0"/>
              </a:spcAft>
              <a:buFont typeface="Verdana" pitchFamily="34" charset="0"/>
              <a:buChar char="•"/>
            </a:pPr>
            <a:r>
              <a:rPr lang="sv-SE" sz="900" dirty="0" smtClean="0"/>
              <a:t> Pricing management to be moved out of MHS</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endParaRPr lang="sv-SE" sz="900" dirty="0" smtClean="0"/>
          </a:p>
          <a:p>
            <a:pPr fontAlgn="base">
              <a:spcBef>
                <a:spcPct val="0"/>
              </a:spcBef>
              <a:spcAft>
                <a:spcPct val="0"/>
              </a:spcAft>
            </a:pPr>
            <a:endParaRPr lang="sv-SE" sz="1100" dirty="0" smtClean="0"/>
          </a:p>
          <a:p>
            <a:r>
              <a:rPr lang="sv-SE" sz="1100" b="1" dirty="0" smtClean="0"/>
              <a:t>Range</a:t>
            </a:r>
            <a:endParaRPr lang="en-GB" sz="1600" b="1" dirty="0" smtClean="0"/>
          </a:p>
          <a:p>
            <a:pPr fontAlgn="base">
              <a:spcBef>
                <a:spcPct val="0"/>
              </a:spcBef>
              <a:spcAft>
                <a:spcPct val="0"/>
              </a:spcAft>
              <a:buFont typeface="Verdana" pitchFamily="34" charset="0"/>
              <a:buChar char="•"/>
            </a:pPr>
            <a:r>
              <a:rPr lang="sv-SE" sz="900" dirty="0" smtClean="0"/>
              <a:t> Range life cycle control to be moved out of MHS. Prestudy to be done to define how and where to implement it</a:t>
            </a:r>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Verdana" pitchFamily="34" charset="0"/>
                <a:ea typeface="Calibri" pitchFamily="34" charset="0"/>
                <a:cs typeface="Arial" pitchFamily="34" charset="0"/>
              </a:rPr>
              <a:t>Pricing</a:t>
            </a:r>
            <a:r>
              <a:rPr kumimoji="0" lang="en-US" sz="1600" b="0" i="0" u="none" strike="noStrike" kern="1200" cap="none" spc="0" normalizeH="0" noProof="0" dirty="0" smtClean="0">
                <a:ln>
                  <a:noFill/>
                </a:ln>
                <a:solidFill>
                  <a:schemeClr val="tx1"/>
                </a:solidFill>
                <a:effectLst/>
                <a:uLnTx/>
                <a:uFillTx/>
                <a:latin typeface="Verdana" pitchFamily="34" charset="0"/>
                <a:ea typeface="Calibri" pitchFamily="34" charset="0"/>
                <a:cs typeface="Arial" pitchFamily="34" charset="0"/>
              </a:rPr>
              <a:t> will be moved to </a:t>
            </a:r>
            <a:r>
              <a:rPr lang="en-US" sz="1600" dirty="0" smtClean="0">
                <a:latin typeface="Verdana" pitchFamily="34" charset="0"/>
                <a:ea typeface="Calibri" pitchFamily="34" charset="0"/>
                <a:cs typeface="Arial" pitchFamily="34" charset="0"/>
              </a:rPr>
              <a:t>short term solution with integration placed in target, range is to be defined in coming prestudy</a:t>
            </a:r>
            <a:r>
              <a:rPr kumimoji="0" lang="en-US" sz="1600" b="0" i="0" u="none" strike="noStrike" kern="1200" cap="none" spc="0" normalizeH="0" baseline="0" noProof="0" dirty="0" smtClean="0">
                <a:ln>
                  <a:noFill/>
                </a:ln>
                <a:solidFill>
                  <a:schemeClr val="tx1"/>
                </a:solidFill>
                <a:effectLst/>
                <a:uLnTx/>
                <a:uFillTx/>
                <a:latin typeface="Verdana" pitchFamily="34" charset="0"/>
                <a:cs typeface="Arial" pitchFamily="34" charset="0"/>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2477601"/>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Pricing</a:t>
            </a:r>
            <a:endParaRPr lang="sv-SE" sz="900" dirty="0" smtClean="0"/>
          </a:p>
          <a:p>
            <a:pPr fontAlgn="base">
              <a:spcBef>
                <a:spcPct val="0"/>
              </a:spcBef>
              <a:spcAft>
                <a:spcPct val="0"/>
              </a:spcAft>
              <a:buFont typeface="Verdana" pitchFamily="34" charset="0"/>
              <a:buChar char="•"/>
            </a:pPr>
            <a:r>
              <a:rPr lang="sv-SE" sz="900" dirty="0" smtClean="0"/>
              <a:t> Move out to short term solution to minimize multichannel pricing dependency to MHS</a:t>
            </a:r>
          </a:p>
          <a:p>
            <a:pPr fontAlgn="base">
              <a:spcBef>
                <a:spcPct val="0"/>
              </a:spcBef>
              <a:spcAft>
                <a:spcPct val="0"/>
              </a:spcAft>
              <a:buFont typeface="Verdana" pitchFamily="34" charset="0"/>
              <a:buChar char="•"/>
            </a:pPr>
            <a:r>
              <a:rPr lang="sv-SE" sz="900" dirty="0" smtClean="0"/>
              <a:t> Pricing positioned together with other pricing management. </a:t>
            </a:r>
          </a:p>
          <a:p>
            <a:pPr fontAlgn="base">
              <a:spcBef>
                <a:spcPct val="0"/>
              </a:spcBef>
              <a:spcAft>
                <a:spcPct val="0"/>
              </a:spcAft>
              <a:buFont typeface="Verdana" pitchFamily="34" charset="0"/>
              <a:buChar char="•"/>
            </a:pPr>
            <a:r>
              <a:rPr lang="sv-SE" sz="900" dirty="0" smtClean="0"/>
              <a:t> Integration to be implemented according to target design</a:t>
            </a:r>
          </a:p>
          <a:p>
            <a:pPr fontAlgn="base">
              <a:spcBef>
                <a:spcPct val="0"/>
              </a:spcBef>
              <a:spcAft>
                <a:spcPct val="0"/>
              </a:spcAft>
              <a:buFont typeface="Verdana" pitchFamily="34" charset="0"/>
              <a:buChar char="•"/>
            </a:pPr>
            <a:endParaRPr lang="sv-SE" sz="1100" dirty="0" smtClean="0"/>
          </a:p>
          <a:p>
            <a:r>
              <a:rPr lang="sv-SE" sz="1100" b="1" dirty="0" smtClean="0"/>
              <a:t>Range</a:t>
            </a:r>
            <a:endParaRPr lang="en-GB" sz="1600" b="1" dirty="0" smtClean="0"/>
          </a:p>
          <a:p>
            <a:pPr fontAlgn="base">
              <a:spcBef>
                <a:spcPct val="0"/>
              </a:spcBef>
              <a:spcAft>
                <a:spcPct val="0"/>
              </a:spcAft>
              <a:buFont typeface="Verdana" pitchFamily="34" charset="0"/>
              <a:buChar char="•"/>
            </a:pPr>
            <a:r>
              <a:rPr lang="sv-SE" sz="1100" dirty="0" smtClean="0"/>
              <a:t> </a:t>
            </a:r>
            <a:r>
              <a:rPr lang="sv-SE" sz="900" dirty="0" smtClean="0"/>
              <a:t>Prestudy should align with target architecture</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2772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Multichannel Pricing Management</a:t>
            </a:r>
          </a:p>
          <a:p>
            <a:pPr fontAlgn="base">
              <a:spcBef>
                <a:spcPct val="0"/>
              </a:spcBef>
              <a:spcAft>
                <a:spcPct val="0"/>
              </a:spcAft>
              <a:buFont typeface="Verdana" pitchFamily="34" charset="0"/>
              <a:buChar char="•"/>
            </a:pPr>
            <a:r>
              <a:rPr lang="sv-SE" sz="900" dirty="0" smtClean="0"/>
              <a:t> IKEA for Food</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Range &amp; Pricing</a:t>
            </a:r>
          </a:p>
        </p:txBody>
      </p:sp>
      <p:grpSp>
        <p:nvGrpSpPr>
          <p:cNvPr id="41" name="Group 40"/>
          <p:cNvGrpSpPr/>
          <p:nvPr/>
        </p:nvGrpSpPr>
        <p:grpSpPr>
          <a:xfrm>
            <a:off x="5652120" y="2636912"/>
            <a:ext cx="3275856" cy="1800200"/>
            <a:chOff x="251520" y="1582670"/>
            <a:chExt cx="7266511" cy="4168003"/>
          </a:xfrm>
        </p:grpSpPr>
        <p:grpSp>
          <p:nvGrpSpPr>
            <p:cNvPr id="42"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SGF</a:t>
                </a:r>
                <a:endParaRPr kumimoji="0" lang="en-GB" sz="700" i="0" u="none" strike="noStrike" cap="none" normalizeH="0" baseline="0" dirty="0" smtClean="0">
                  <a:ln>
                    <a:noFill/>
                  </a:ln>
                  <a:solidFill>
                    <a:schemeClr val="tx1"/>
                  </a:solidFill>
                  <a:effectLst/>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SLM</a:t>
                </a:r>
                <a:endParaRPr kumimoji="0" lang="en-GB" sz="700" i="0" u="none" strike="noStrike" cap="none" normalizeH="0" baseline="0" dirty="0" smtClean="0">
                  <a:ln>
                    <a:noFill/>
                  </a:ln>
                  <a:solidFill>
                    <a:schemeClr val="tx1"/>
                  </a:solidFill>
                  <a:effectLst/>
                  <a:latin typeface="+mj-lt"/>
                </a:endParaRPr>
              </a:p>
            </p:txBody>
          </p:sp>
          <p:sp>
            <p:nvSpPr>
              <p:cNvPr id="46" name="Rectangle 45"/>
              <p:cNvSpPr/>
              <p:nvPr/>
            </p:nvSpPr>
            <p:spPr bwMode="auto">
              <a:xfrm>
                <a:off x="702159" y="2014719"/>
                <a:ext cx="7247920" cy="432048"/>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b="1" dirty="0" smtClean="0">
                    <a:solidFill>
                      <a:schemeClr val="bg1"/>
                    </a:solidFill>
                    <a:latin typeface="+mj-lt"/>
                  </a:rPr>
                  <a:t>Range and pricing</a:t>
                </a:r>
                <a:endParaRPr kumimoji="0" lang="en-GB" sz="700" b="1" i="0" u="none" strike="noStrike" cap="none" normalizeH="0" baseline="0" dirty="0" smtClean="0">
                  <a:ln>
                    <a:noFill/>
                  </a:ln>
                  <a:solidFill>
                    <a:schemeClr val="bg1"/>
                  </a:solidFill>
                  <a:effectLst/>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Sales order management </a:t>
                </a:r>
                <a:br>
                  <a:rPr kumimoji="0" lang="sv-SE" sz="700" i="0" u="none" strike="noStrike" cap="none" normalizeH="0" baseline="0" dirty="0" smtClean="0">
                    <a:ln>
                      <a:noFill/>
                    </a:ln>
                    <a:solidFill>
                      <a:schemeClr val="tx1"/>
                    </a:solidFill>
                    <a:effectLst/>
                    <a:latin typeface="+mj-lt"/>
                  </a:rPr>
                </a:br>
                <a:r>
                  <a:rPr kumimoji="0" lang="sv-SE" sz="700" i="0" u="none" strike="noStrike" cap="none" normalizeH="0" baseline="0" dirty="0" smtClean="0">
                    <a:ln>
                      <a:noFill/>
                    </a:ln>
                    <a:solidFill>
                      <a:schemeClr val="tx1"/>
                    </a:solidFill>
                    <a:effectLst/>
                    <a:latin typeface="+mj-lt"/>
                  </a:rPr>
                  <a:t>&amp;</a:t>
                </a:r>
                <a:r>
                  <a:rPr kumimoji="0" lang="sv-SE" sz="700" i="0" u="none" strike="noStrike" cap="none" normalizeH="0" dirty="0" smtClean="0">
                    <a:ln>
                      <a:noFill/>
                    </a:ln>
                    <a:solidFill>
                      <a:schemeClr val="tx1"/>
                    </a:solidFill>
                    <a:effectLst/>
                    <a:latin typeface="+mj-lt"/>
                  </a:rPr>
                  <a:t> reservations</a:t>
                </a:r>
                <a:endParaRPr kumimoji="0" lang="en-GB" sz="700" i="0" u="none" strike="noStrike" cap="none" normalizeH="0" baseline="0" dirty="0" smtClean="0">
                  <a:ln>
                    <a:noFill/>
                  </a:ln>
                  <a:solidFill>
                    <a:schemeClr val="tx1"/>
                  </a:solidFill>
                  <a:effectLst/>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Return</a:t>
                </a:r>
                <a:r>
                  <a:rPr kumimoji="0" lang="sv-SE" sz="700" i="0" u="none" strike="noStrike" cap="none" normalizeH="0" dirty="0" smtClean="0">
                    <a:ln>
                      <a:noFill/>
                    </a:ln>
                    <a:solidFill>
                      <a:schemeClr val="tx1"/>
                    </a:solidFill>
                    <a:effectLst/>
                    <a:latin typeface="+mj-lt"/>
                  </a:rPr>
                  <a:t> management</a:t>
                </a:r>
                <a:endParaRPr kumimoji="0" lang="en-GB" sz="700" i="0" u="none" strike="noStrike" cap="none" normalizeH="0" baseline="0" dirty="0" smtClean="0">
                  <a:ln>
                    <a:noFill/>
                  </a:ln>
                  <a:solidFill>
                    <a:schemeClr val="tx1"/>
                  </a:solidFill>
                  <a:effectLst/>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Forecast &amp; safety stock</a:t>
                </a:r>
                <a:endParaRPr kumimoji="0" lang="en-GB" sz="700" b="1" i="0" u="none" strike="noStrike" cap="none" normalizeH="0" baseline="0" dirty="0" smtClean="0">
                  <a:ln>
                    <a:noFill/>
                  </a:ln>
                  <a:solidFill>
                    <a:schemeClr val="tx1"/>
                  </a:solidFill>
                  <a:effectLst/>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Selling</a:t>
                </a:r>
                <a:endParaRPr kumimoji="0" lang="en-GB" sz="700" b="1" i="0" u="none" strike="noStrike" cap="none" normalizeH="0" baseline="0" dirty="0" smtClean="0">
                  <a:ln>
                    <a:noFill/>
                  </a:ln>
                  <a:solidFill>
                    <a:schemeClr val="tx1"/>
                  </a:solidFill>
                  <a:effectLst/>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139047"/>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Forecast &amp; Safety Stock</a:t>
            </a:r>
            <a:endParaRPr lang="en-GB" sz="1100" b="1" dirty="0" smtClean="0"/>
          </a:p>
          <a:p>
            <a:pPr fontAlgn="base">
              <a:spcBef>
                <a:spcPct val="0"/>
              </a:spcBef>
              <a:spcAft>
                <a:spcPct val="0"/>
              </a:spcAft>
              <a:buFont typeface="Verdana" pitchFamily="34" charset="0"/>
              <a:buChar char="•"/>
            </a:pPr>
            <a:r>
              <a:rPr lang="sv-SE" sz="900" dirty="0" smtClean="0"/>
              <a:t> Start project to move forecast and safety stock calculations to JDA in alignment with previously done prestudies</a:t>
            </a:r>
          </a:p>
          <a:p>
            <a:pPr fontAlgn="base">
              <a:spcBef>
                <a:spcPct val="0"/>
              </a:spcBef>
              <a:spcAft>
                <a:spcPct val="0"/>
              </a:spcAft>
            </a:pPr>
            <a:endParaRPr lang="sv-SE" sz="900" dirty="0" smtClean="0"/>
          </a:p>
          <a:p>
            <a:r>
              <a:rPr lang="sv-SE" sz="1100" b="1" dirty="0" smtClean="0"/>
              <a:t>Service Level</a:t>
            </a:r>
            <a:endParaRPr lang="en-GB" sz="1100" b="1" dirty="0" smtClean="0"/>
          </a:p>
          <a:p>
            <a:pPr fontAlgn="base">
              <a:spcBef>
                <a:spcPct val="0"/>
              </a:spcBef>
              <a:spcAft>
                <a:spcPct val="0"/>
              </a:spcAft>
              <a:buFont typeface="Verdana" pitchFamily="34" charset="0"/>
              <a:buChar char="•"/>
            </a:pPr>
            <a:r>
              <a:rPr lang="sv-SE" sz="900" dirty="0" smtClean="0"/>
              <a:t> Needs to be moved out together with ???? which performs shortage calculation</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noProof="0" dirty="0" smtClean="0">
                <a:latin typeface="Verdana" pitchFamily="34" charset="0"/>
                <a:cs typeface="Arial" pitchFamily="34" charset="0"/>
              </a:rPr>
              <a:t>To be moved out directly to target solution through a dependency project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923604"/>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Forecast &amp; Safety Stock</a:t>
            </a:r>
            <a:endParaRPr lang="sv-SE" sz="900" dirty="0" smtClean="0"/>
          </a:p>
          <a:p>
            <a:pPr fontAlgn="base">
              <a:spcBef>
                <a:spcPct val="0"/>
              </a:spcBef>
              <a:spcAft>
                <a:spcPct val="0"/>
              </a:spcAft>
              <a:buFont typeface="Verdana" pitchFamily="34" charset="0"/>
              <a:buChar char="•"/>
            </a:pPr>
            <a:r>
              <a:rPr lang="sv-SE" sz="900" dirty="0" smtClean="0"/>
              <a:t> JDA is the target which we aim to move out to directly</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1100" dirty="0" smtClean="0"/>
          </a:p>
          <a:p>
            <a:r>
              <a:rPr lang="sv-SE" sz="1100" b="1" dirty="0" smtClean="0"/>
              <a:t>Service Level</a:t>
            </a:r>
            <a:endParaRPr lang="en-GB" sz="1600" b="1" dirty="0" smtClean="0"/>
          </a:p>
          <a:p>
            <a:pPr fontAlgn="base">
              <a:spcBef>
                <a:spcPct val="0"/>
              </a:spcBef>
              <a:spcAft>
                <a:spcPct val="0"/>
              </a:spcAft>
              <a:buFont typeface="Verdana" pitchFamily="34" charset="0"/>
              <a:buChar char="•"/>
            </a:pPr>
            <a:r>
              <a:rPr lang="sv-SE" sz="1100" dirty="0" smtClean="0"/>
              <a:t> </a:t>
            </a:r>
            <a:r>
              <a:rPr lang="sv-SE" sz="900" dirty="0" smtClean="0"/>
              <a:t>xxxxxx</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000274"/>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SGF and SLM prestudies</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Forecast &amp; Safety stock</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SGF</a:t>
                </a:r>
                <a:endParaRPr kumimoji="0" lang="en-GB" sz="700" i="0" u="none" strike="noStrike" cap="none" normalizeH="0" baseline="0" dirty="0" smtClean="0">
                  <a:ln>
                    <a:noFill/>
                  </a:ln>
                  <a:solidFill>
                    <a:schemeClr val="tx1"/>
                  </a:solidFill>
                  <a:effectLst/>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SLM</a:t>
                </a:r>
                <a:endParaRPr kumimoji="0" lang="en-GB" sz="700" i="0" u="none" strike="noStrike" cap="none" normalizeH="0" baseline="0" dirty="0" smtClean="0">
                  <a:ln>
                    <a:noFill/>
                  </a:ln>
                  <a:solidFill>
                    <a:schemeClr val="tx1"/>
                  </a:solidFill>
                  <a:effectLst/>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Sales order management </a:t>
                </a:r>
                <a:br>
                  <a:rPr kumimoji="0" lang="sv-SE" sz="700" i="0" u="none" strike="noStrike" cap="none" normalizeH="0" baseline="0" dirty="0" smtClean="0">
                    <a:ln>
                      <a:noFill/>
                    </a:ln>
                    <a:solidFill>
                      <a:schemeClr val="tx1"/>
                    </a:solidFill>
                    <a:effectLst/>
                    <a:latin typeface="+mj-lt"/>
                  </a:rPr>
                </a:br>
                <a:r>
                  <a:rPr kumimoji="0" lang="sv-SE" sz="700" i="0" u="none" strike="noStrike" cap="none" normalizeH="0" baseline="0" dirty="0" smtClean="0">
                    <a:ln>
                      <a:noFill/>
                    </a:ln>
                    <a:solidFill>
                      <a:schemeClr val="tx1"/>
                    </a:solidFill>
                    <a:effectLst/>
                    <a:latin typeface="+mj-lt"/>
                  </a:rPr>
                  <a:t>&amp;</a:t>
                </a:r>
                <a:r>
                  <a:rPr kumimoji="0" lang="sv-SE" sz="700" i="0" u="none" strike="noStrike" cap="none" normalizeH="0" dirty="0" smtClean="0">
                    <a:ln>
                      <a:noFill/>
                    </a:ln>
                    <a:solidFill>
                      <a:schemeClr val="tx1"/>
                    </a:solidFill>
                    <a:effectLst/>
                    <a:latin typeface="+mj-lt"/>
                  </a:rPr>
                  <a:t> reservations</a:t>
                </a:r>
                <a:endParaRPr kumimoji="0" lang="en-GB" sz="700" i="0" u="none" strike="noStrike" cap="none" normalizeH="0" baseline="0" dirty="0" smtClean="0">
                  <a:ln>
                    <a:noFill/>
                  </a:ln>
                  <a:solidFill>
                    <a:schemeClr val="tx1"/>
                  </a:solidFill>
                  <a:effectLst/>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Return</a:t>
                </a:r>
                <a:r>
                  <a:rPr kumimoji="0" lang="sv-SE" sz="700" i="0" u="none" strike="noStrike" cap="none" normalizeH="0" dirty="0" smtClean="0">
                    <a:ln>
                      <a:noFill/>
                    </a:ln>
                    <a:solidFill>
                      <a:schemeClr val="tx1"/>
                    </a:solidFill>
                    <a:effectLst/>
                    <a:latin typeface="+mj-lt"/>
                  </a:rPr>
                  <a:t> management</a:t>
                </a:r>
                <a:endParaRPr kumimoji="0" lang="en-GB" sz="700" i="0" u="none" strike="noStrike" cap="none" normalizeH="0" baseline="0" dirty="0" smtClean="0">
                  <a:ln>
                    <a:noFill/>
                  </a:ln>
                  <a:solidFill>
                    <a:schemeClr val="tx1"/>
                  </a:solidFill>
                  <a:effectLst/>
                  <a:latin typeface="+mj-lt"/>
                </a:endParaRPr>
              </a:p>
            </p:txBody>
          </p:sp>
          <p:sp>
            <p:nvSpPr>
              <p:cNvPr id="51" name="Rectangle 50"/>
              <p:cNvSpPr/>
              <p:nvPr/>
            </p:nvSpPr>
            <p:spPr bwMode="auto">
              <a:xfrm>
                <a:off x="702159" y="2492896"/>
                <a:ext cx="3714559" cy="609016"/>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b="1" dirty="0" smtClean="0">
                    <a:solidFill>
                      <a:schemeClr val="bg1"/>
                    </a:solidFill>
                    <a:latin typeface="+mj-lt"/>
                  </a:rPr>
                  <a:t>Forecast &amp; safety stock</a:t>
                </a:r>
                <a:endParaRPr lang="en-GB" sz="700" b="1" dirty="0" smtClean="0">
                  <a:solidFill>
                    <a:schemeClr val="bg1"/>
                  </a:solidFill>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Selling</a:t>
                </a:r>
                <a:endParaRPr kumimoji="0" lang="en-GB" sz="700" b="1" i="0" u="none" strike="noStrike" cap="none" normalizeH="0" baseline="0" dirty="0" smtClean="0">
                  <a:ln>
                    <a:noFill/>
                  </a:ln>
                  <a:solidFill>
                    <a:schemeClr val="tx1"/>
                  </a:solidFill>
                  <a:effectLst/>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1831271"/>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Returns</a:t>
            </a:r>
            <a:endParaRPr lang="en-GB" sz="1100" b="1" dirty="0" smtClean="0"/>
          </a:p>
          <a:p>
            <a:pPr fontAlgn="base">
              <a:spcBef>
                <a:spcPct val="0"/>
              </a:spcBef>
              <a:spcAft>
                <a:spcPct val="0"/>
              </a:spcAft>
              <a:buFont typeface="Verdana" pitchFamily="34" charset="0"/>
              <a:buChar char="•"/>
            </a:pPr>
            <a:r>
              <a:rPr lang="sv-SE" sz="900" dirty="0" smtClean="0"/>
              <a:t> Start project to refactor returns inside MHS to simplify a move out and give more time until we must have reached a target or start a Plan B. </a:t>
            </a:r>
          </a:p>
          <a:p>
            <a:pPr fontAlgn="base">
              <a:spcBef>
                <a:spcPct val="0"/>
              </a:spcBef>
              <a:spcAft>
                <a:spcPct val="0"/>
              </a:spcAft>
              <a:buFont typeface="Verdana" pitchFamily="34" charset="0"/>
              <a:buChar char="•"/>
            </a:pPr>
            <a:r>
              <a:rPr lang="sv-SE" sz="900" dirty="0" smtClean="0"/>
              <a:t> CRM to move out to target as a dependency project/programme</a:t>
            </a:r>
          </a:p>
          <a:p>
            <a:pPr fontAlgn="base">
              <a:spcBef>
                <a:spcPct val="0"/>
              </a:spcBef>
              <a:spcAft>
                <a:spcPct val="0"/>
              </a:spcAft>
            </a:pPr>
            <a:endParaRPr lang="sv-SE" sz="900" dirty="0" smtClean="0"/>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noProof="0" dirty="0" smtClean="0">
                <a:latin typeface="Verdana" pitchFamily="34" charset="0"/>
                <a:cs typeface="Arial" pitchFamily="34" charset="0"/>
              </a:rPr>
              <a:t>Start with refactoring to give possibility to move out to target in a dependency project. </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969770"/>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Returns</a:t>
            </a:r>
            <a:endParaRPr lang="sv-SE" sz="900" dirty="0" smtClean="0"/>
          </a:p>
          <a:p>
            <a:pPr fontAlgn="base">
              <a:spcBef>
                <a:spcPct val="0"/>
              </a:spcBef>
              <a:spcAft>
                <a:spcPct val="0"/>
              </a:spcAft>
              <a:buFont typeface="Verdana" pitchFamily="34" charset="0"/>
              <a:buChar char="•"/>
            </a:pPr>
            <a:r>
              <a:rPr lang="sv-SE" sz="900" dirty="0" smtClean="0"/>
              <a:t> Oracle is the target for CRM (Case and return handlign) and assumed target for return object is IBM Sales Orders. </a:t>
            </a:r>
          </a:p>
          <a:p>
            <a:pPr fontAlgn="base">
              <a:spcBef>
                <a:spcPct val="0"/>
              </a:spcBef>
              <a:spcAft>
                <a:spcPct val="0"/>
              </a:spcAft>
              <a:buFont typeface="Verdana" pitchFamily="34" charset="0"/>
              <a:buChar char="•"/>
            </a:pPr>
            <a:r>
              <a:rPr lang="sv-SE" sz="900" dirty="0" smtClean="0"/>
              <a:t> MHS will enable an easier move out to target by refactoring and prolong the time span for doing this.</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1387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Multichannel Returns Management</a:t>
            </a:r>
          </a:p>
          <a:p>
            <a:pPr fontAlgn="base">
              <a:spcBef>
                <a:spcPct val="0"/>
              </a:spcBef>
              <a:spcAft>
                <a:spcPct val="0"/>
              </a:spcAft>
              <a:buFont typeface="Verdana" pitchFamily="34" charset="0"/>
              <a:buChar char="•"/>
            </a:pPr>
            <a:r>
              <a:rPr lang="sv-SE" sz="900" dirty="0" smtClean="0"/>
              <a:t> Case Management </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Returns Management</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SGF</a:t>
                </a:r>
                <a:endParaRPr kumimoji="0" lang="en-GB" sz="700" i="0" u="none" strike="noStrike" cap="none" normalizeH="0" baseline="0" dirty="0" smtClean="0">
                  <a:ln>
                    <a:noFill/>
                  </a:ln>
                  <a:solidFill>
                    <a:schemeClr val="tx1"/>
                  </a:solidFill>
                  <a:effectLst/>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SLM</a:t>
                </a:r>
                <a:endParaRPr kumimoji="0" lang="en-GB" sz="700" i="0" u="none" strike="noStrike" cap="none" normalizeH="0" baseline="0" dirty="0" smtClean="0">
                  <a:ln>
                    <a:noFill/>
                  </a:ln>
                  <a:solidFill>
                    <a:schemeClr val="tx1"/>
                  </a:solidFill>
                  <a:effectLst/>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Sales order management </a:t>
                </a:r>
                <a:br>
                  <a:rPr kumimoji="0" lang="sv-SE" sz="700" i="0" u="none" strike="noStrike" cap="none" normalizeH="0" baseline="0" dirty="0" smtClean="0">
                    <a:ln>
                      <a:noFill/>
                    </a:ln>
                    <a:solidFill>
                      <a:schemeClr val="tx1"/>
                    </a:solidFill>
                    <a:effectLst/>
                    <a:latin typeface="+mj-lt"/>
                  </a:rPr>
                </a:br>
                <a:r>
                  <a:rPr kumimoji="0" lang="sv-SE" sz="700" i="0" u="none" strike="noStrike" cap="none" normalizeH="0" baseline="0" dirty="0" smtClean="0">
                    <a:ln>
                      <a:noFill/>
                    </a:ln>
                    <a:solidFill>
                      <a:schemeClr val="tx1"/>
                    </a:solidFill>
                    <a:effectLst/>
                    <a:latin typeface="+mj-lt"/>
                  </a:rPr>
                  <a:t>&amp;</a:t>
                </a:r>
                <a:r>
                  <a:rPr kumimoji="0" lang="sv-SE" sz="700" i="0" u="none" strike="noStrike" cap="none" normalizeH="0" dirty="0" smtClean="0">
                    <a:ln>
                      <a:noFill/>
                    </a:ln>
                    <a:solidFill>
                      <a:schemeClr val="tx1"/>
                    </a:solidFill>
                    <a:effectLst/>
                    <a:latin typeface="+mj-lt"/>
                  </a:rPr>
                  <a:t> reservations</a:t>
                </a:r>
                <a:endParaRPr kumimoji="0" lang="en-GB" sz="700" i="0" u="none" strike="noStrike" cap="none" normalizeH="0" baseline="0" dirty="0" smtClean="0">
                  <a:ln>
                    <a:noFill/>
                  </a:ln>
                  <a:solidFill>
                    <a:schemeClr val="tx1"/>
                  </a:solidFill>
                  <a:effectLst/>
                  <a:latin typeface="+mj-lt"/>
                </a:endParaRPr>
              </a:p>
            </p:txBody>
          </p:sp>
          <p:sp>
            <p:nvSpPr>
              <p:cNvPr id="50" name="Rectangle 49"/>
              <p:cNvSpPr/>
              <p:nvPr/>
            </p:nvSpPr>
            <p:spPr bwMode="auto">
              <a:xfrm>
                <a:off x="4507317" y="2492896"/>
                <a:ext cx="3442762" cy="609016"/>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b="1" dirty="0" smtClean="0">
                    <a:solidFill>
                      <a:schemeClr val="bg1"/>
                    </a:solidFill>
                    <a:latin typeface="+mj-lt"/>
                  </a:rPr>
                  <a:t>Return management</a:t>
                </a:r>
                <a:endParaRPr lang="en-GB" sz="700" b="1" dirty="0" smtClean="0">
                  <a:solidFill>
                    <a:schemeClr val="bg1"/>
                  </a:solidFill>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Selling</a:t>
                </a:r>
                <a:endParaRPr kumimoji="0" lang="en-GB" sz="700" b="1" i="0" u="none" strike="noStrike" cap="none" normalizeH="0" baseline="0" dirty="0" smtClean="0">
                  <a:ln>
                    <a:noFill/>
                  </a:ln>
                  <a:solidFill>
                    <a:schemeClr val="tx1"/>
                  </a:solidFill>
                  <a:effectLst/>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1969770"/>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Store Goods Flow</a:t>
            </a:r>
            <a:endParaRPr lang="en-GB" sz="1100" b="1" dirty="0" smtClean="0"/>
          </a:p>
          <a:p>
            <a:pPr fontAlgn="base">
              <a:spcBef>
                <a:spcPct val="0"/>
              </a:spcBef>
              <a:spcAft>
                <a:spcPct val="0"/>
              </a:spcAft>
              <a:buFont typeface="Verdana" pitchFamily="34" charset="0"/>
              <a:buChar char="•"/>
            </a:pPr>
            <a:r>
              <a:rPr lang="sv-SE" sz="900" dirty="0" smtClean="0"/>
              <a:t> Prestudy ongoing to define target for SGF which is the Store Logistic Operations platform area. The prestudy will present a roadmap that is aligned with MHS TP roadmap.</a:t>
            </a:r>
          </a:p>
          <a:p>
            <a:pPr fontAlgn="base">
              <a:spcBef>
                <a:spcPct val="0"/>
              </a:spcBef>
              <a:spcAft>
                <a:spcPct val="0"/>
              </a:spcAft>
              <a:buFont typeface="Verdana" pitchFamily="34" charset="0"/>
              <a:buChar char="•"/>
            </a:pPr>
            <a:r>
              <a:rPr lang="sv-SE" sz="900" dirty="0" smtClean="0"/>
              <a:t> MHS TP to initiate project according to prestudy outcomed</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noProof="0" dirty="0" smtClean="0">
                <a:latin typeface="Verdana" pitchFamily="34" charset="0"/>
                <a:cs typeface="Arial" pitchFamily="34" charset="0"/>
              </a:rPr>
              <a:t>Prestudy is defining target for SGF functionality and how to get there. </a:t>
            </a:r>
            <a:br>
              <a:rPr lang="en-US" sz="1600" noProof="0" dirty="0" smtClean="0">
                <a:latin typeface="Verdana" pitchFamily="34" charset="0"/>
                <a:cs typeface="Arial" pitchFamily="34" charset="0"/>
              </a:rPr>
            </a:br>
            <a:r>
              <a:rPr lang="en-US" sz="1600" noProof="0" dirty="0" smtClean="0">
                <a:latin typeface="Verdana" pitchFamily="34" charset="0"/>
                <a:cs typeface="Arial" pitchFamily="34" charset="0"/>
              </a:rPr>
              <a:t>MHS TP to order project according to prestudy outcome</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277273"/>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Store Logistic Operations</a:t>
            </a:r>
            <a:endParaRPr lang="sv-SE" sz="900" dirty="0" smtClean="0"/>
          </a:p>
          <a:p>
            <a:pPr fontAlgn="base">
              <a:spcBef>
                <a:spcPct val="0"/>
              </a:spcBef>
              <a:spcAft>
                <a:spcPct val="0"/>
              </a:spcAft>
              <a:buFont typeface="Verdana" pitchFamily="34" charset="0"/>
              <a:buChar char="•"/>
            </a:pPr>
            <a:r>
              <a:rPr lang="sv-SE" sz="900" dirty="0" smtClean="0"/>
              <a:t> Prestudy to define target and MHS TP will follow those directions .</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2772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Multichannel Logistic Setup for Stores</a:t>
            </a:r>
          </a:p>
          <a:p>
            <a:pPr fontAlgn="base">
              <a:spcBef>
                <a:spcPct val="0"/>
              </a:spcBef>
              <a:spcAft>
                <a:spcPct val="0"/>
              </a:spcAft>
              <a:buFont typeface="Verdana" pitchFamily="34" charset="0"/>
              <a:buChar char="•"/>
            </a:pPr>
            <a:r>
              <a:rPr lang="sv-SE" sz="900" dirty="0" smtClean="0"/>
              <a:t> Dimension and Weight Packaging</a:t>
            </a:r>
          </a:p>
          <a:p>
            <a:pPr fontAlgn="base">
              <a:spcBef>
                <a:spcPct val="0"/>
              </a:spcBef>
              <a:spcAft>
                <a:spcPct val="0"/>
              </a:spcAft>
              <a:buFont typeface="Verdana" pitchFamily="34" charset="0"/>
              <a:buChar char="•"/>
            </a:pPr>
            <a:r>
              <a:rPr lang="sv-SE" sz="900" dirty="0" smtClean="0"/>
              <a:t> Sales Location Management</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Store Goods Flow</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b="1" dirty="0" smtClean="0">
                    <a:solidFill>
                      <a:schemeClr val="bg1"/>
                    </a:solidFill>
                    <a:latin typeface="+mj-lt"/>
                  </a:rPr>
                  <a:t>SGF</a:t>
                </a:r>
                <a:endParaRPr lang="en-GB" sz="700" b="1" dirty="0" smtClean="0">
                  <a:solidFill>
                    <a:schemeClr val="bg1"/>
                  </a:solidFill>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SLM</a:t>
                </a:r>
                <a:endParaRPr kumimoji="0" lang="en-GB" sz="700" i="0" u="none" strike="noStrike" cap="none" normalizeH="0" baseline="0" dirty="0" smtClean="0">
                  <a:ln>
                    <a:noFill/>
                  </a:ln>
                  <a:solidFill>
                    <a:schemeClr val="tx1"/>
                  </a:solidFill>
                  <a:effectLst/>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Sales order management </a:t>
                </a:r>
                <a:br>
                  <a:rPr kumimoji="0" lang="sv-SE" sz="700" i="0" u="none" strike="noStrike" cap="none" normalizeH="0" baseline="0" dirty="0" smtClean="0">
                    <a:ln>
                      <a:noFill/>
                    </a:ln>
                    <a:solidFill>
                      <a:schemeClr val="tx1"/>
                    </a:solidFill>
                    <a:effectLst/>
                    <a:latin typeface="+mj-lt"/>
                  </a:rPr>
                </a:br>
                <a:r>
                  <a:rPr kumimoji="0" lang="sv-SE" sz="700" i="0" u="none" strike="noStrike" cap="none" normalizeH="0" baseline="0" dirty="0" smtClean="0">
                    <a:ln>
                      <a:noFill/>
                    </a:ln>
                    <a:solidFill>
                      <a:schemeClr val="tx1"/>
                    </a:solidFill>
                    <a:effectLst/>
                    <a:latin typeface="+mj-lt"/>
                  </a:rPr>
                  <a:t>&amp;</a:t>
                </a:r>
                <a:r>
                  <a:rPr kumimoji="0" lang="sv-SE" sz="700" i="0" u="none" strike="noStrike" cap="none" normalizeH="0" dirty="0" smtClean="0">
                    <a:ln>
                      <a:noFill/>
                    </a:ln>
                    <a:solidFill>
                      <a:schemeClr val="tx1"/>
                    </a:solidFill>
                    <a:effectLst/>
                    <a:latin typeface="+mj-lt"/>
                  </a:rPr>
                  <a:t> reservations</a:t>
                </a:r>
                <a:endParaRPr kumimoji="0" lang="en-GB" sz="700" i="0" u="none" strike="noStrike" cap="none" normalizeH="0" baseline="0" dirty="0" smtClean="0">
                  <a:ln>
                    <a:noFill/>
                  </a:ln>
                  <a:solidFill>
                    <a:schemeClr val="tx1"/>
                  </a:solidFill>
                  <a:effectLst/>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Selling</a:t>
                </a:r>
                <a:endParaRPr kumimoji="0" lang="en-GB" sz="700" b="1" i="0" u="none" strike="noStrike" cap="none" normalizeH="0" baseline="0" dirty="0" smtClean="0">
                  <a:ln>
                    <a:noFill/>
                  </a:ln>
                  <a:solidFill>
                    <a:schemeClr val="tx1"/>
                  </a:solidFill>
                  <a:effectLst/>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1969770"/>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Sales Location Management</a:t>
            </a:r>
            <a:endParaRPr lang="en-GB" sz="1100" b="1" dirty="0" smtClean="0"/>
          </a:p>
          <a:p>
            <a:pPr fontAlgn="base">
              <a:spcBef>
                <a:spcPct val="0"/>
              </a:spcBef>
              <a:spcAft>
                <a:spcPct val="0"/>
              </a:spcAft>
              <a:buFont typeface="Verdana" pitchFamily="34" charset="0"/>
              <a:buChar char="•"/>
            </a:pPr>
            <a:r>
              <a:rPr lang="sv-SE" sz="900" dirty="0" smtClean="0"/>
              <a:t> Prestudy ongoing to define target for Sales Location Management which is in the platform area Merchandising. The prestudy will present a roadmap that is aligned with MHS TP roadmap.</a:t>
            </a:r>
          </a:p>
          <a:p>
            <a:pPr fontAlgn="base">
              <a:spcBef>
                <a:spcPct val="0"/>
              </a:spcBef>
              <a:spcAft>
                <a:spcPct val="0"/>
              </a:spcAft>
              <a:buFont typeface="Verdana" pitchFamily="34" charset="0"/>
              <a:buChar char="•"/>
            </a:pPr>
            <a:r>
              <a:rPr lang="sv-SE" sz="900" dirty="0" smtClean="0"/>
              <a:t> MHS TP to initiate project according to prestudy outcomed</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noProof="0" dirty="0" smtClean="0">
                <a:latin typeface="Verdana" pitchFamily="34" charset="0"/>
                <a:cs typeface="Arial" pitchFamily="34" charset="0"/>
              </a:rPr>
              <a:t>Prestudy is defining target for SLM functionality and how to get there. </a:t>
            </a:r>
            <a:br>
              <a:rPr lang="en-US" sz="1600" noProof="0" dirty="0" smtClean="0">
                <a:latin typeface="Verdana" pitchFamily="34" charset="0"/>
                <a:cs typeface="Arial" pitchFamily="34" charset="0"/>
              </a:rPr>
            </a:br>
            <a:r>
              <a:rPr lang="en-US" sz="1600" noProof="0" dirty="0" smtClean="0">
                <a:latin typeface="Verdana" pitchFamily="34" charset="0"/>
                <a:cs typeface="Arial" pitchFamily="34" charset="0"/>
              </a:rPr>
              <a:t>MHS TP to order project according to prestudy outcome</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277273"/>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Sales Location Management</a:t>
            </a:r>
            <a:endParaRPr lang="sv-SE" sz="900" dirty="0" smtClean="0"/>
          </a:p>
          <a:p>
            <a:pPr fontAlgn="base">
              <a:spcBef>
                <a:spcPct val="0"/>
              </a:spcBef>
              <a:spcAft>
                <a:spcPct val="0"/>
              </a:spcAft>
              <a:buFont typeface="Verdana" pitchFamily="34" charset="0"/>
              <a:buChar char="•"/>
            </a:pPr>
            <a:r>
              <a:rPr lang="sv-SE" sz="900" dirty="0" smtClean="0"/>
              <a:t> Prestudy to define target and MHS TP will follow those directions .</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2772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Multichannel Logistic Setup for Stores</a:t>
            </a:r>
          </a:p>
          <a:p>
            <a:pPr fontAlgn="base">
              <a:spcBef>
                <a:spcPct val="0"/>
              </a:spcBef>
              <a:spcAft>
                <a:spcPct val="0"/>
              </a:spcAft>
              <a:buFont typeface="Verdana" pitchFamily="34" charset="0"/>
              <a:buChar char="•"/>
            </a:pPr>
            <a:r>
              <a:rPr lang="sv-SE" sz="900" dirty="0" smtClean="0"/>
              <a:t> One Common Replenishment</a:t>
            </a:r>
          </a:p>
          <a:p>
            <a:pPr fontAlgn="base">
              <a:spcBef>
                <a:spcPct val="0"/>
              </a:spcBef>
              <a:spcAft>
                <a:spcPct val="0"/>
              </a:spcAft>
              <a:buFont typeface="Verdana" pitchFamily="34" charset="0"/>
              <a:buChar char="•"/>
            </a:pPr>
            <a:r>
              <a:rPr lang="sv-SE" sz="900" dirty="0" smtClean="0"/>
              <a:t> Store Goods Flow</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Sales Location Management</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b="1" dirty="0" smtClean="0">
                    <a:solidFill>
                      <a:schemeClr val="bg1"/>
                    </a:solidFill>
                    <a:latin typeface="+mj-lt"/>
                  </a:rPr>
                  <a:t>SLM</a:t>
                </a:r>
                <a:endParaRPr lang="en-GB" sz="700" b="1" dirty="0" smtClean="0">
                  <a:solidFill>
                    <a:schemeClr val="bg1"/>
                  </a:solidFill>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Sales order management </a:t>
                </a:r>
                <a:br>
                  <a:rPr kumimoji="0" lang="sv-SE" sz="700" i="0" u="none" strike="noStrike" cap="none" normalizeH="0" baseline="0" dirty="0" smtClean="0">
                    <a:ln>
                      <a:noFill/>
                    </a:ln>
                    <a:solidFill>
                      <a:schemeClr val="tx1"/>
                    </a:solidFill>
                    <a:effectLst/>
                    <a:latin typeface="+mj-lt"/>
                  </a:rPr>
                </a:br>
                <a:r>
                  <a:rPr kumimoji="0" lang="sv-SE" sz="700" i="0" u="none" strike="noStrike" cap="none" normalizeH="0" baseline="0" dirty="0" smtClean="0">
                    <a:ln>
                      <a:noFill/>
                    </a:ln>
                    <a:solidFill>
                      <a:schemeClr val="tx1"/>
                    </a:solidFill>
                    <a:effectLst/>
                    <a:latin typeface="+mj-lt"/>
                  </a:rPr>
                  <a:t>&amp;</a:t>
                </a:r>
                <a:r>
                  <a:rPr kumimoji="0" lang="sv-SE" sz="700" i="0" u="none" strike="noStrike" cap="none" normalizeH="0" dirty="0" smtClean="0">
                    <a:ln>
                      <a:noFill/>
                    </a:ln>
                    <a:solidFill>
                      <a:schemeClr val="tx1"/>
                    </a:solidFill>
                    <a:effectLst/>
                    <a:latin typeface="+mj-lt"/>
                  </a:rPr>
                  <a:t> reservations</a:t>
                </a:r>
                <a:endParaRPr kumimoji="0" lang="en-GB" sz="700" i="0" u="none" strike="noStrike" cap="none" normalizeH="0" baseline="0" dirty="0" smtClean="0">
                  <a:ln>
                    <a:noFill/>
                  </a:ln>
                  <a:solidFill>
                    <a:schemeClr val="tx1"/>
                  </a:solidFill>
                  <a:effectLst/>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Selling</a:t>
                </a:r>
                <a:endParaRPr kumimoji="0" lang="en-GB" sz="700" b="1" i="0" u="none" strike="noStrike" cap="none" normalizeH="0" baseline="0" dirty="0" smtClean="0">
                  <a:ln>
                    <a:noFill/>
                  </a:ln>
                  <a:solidFill>
                    <a:schemeClr val="tx1"/>
                  </a:solidFill>
                  <a:effectLst/>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693045"/>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Sales Order Management</a:t>
            </a:r>
            <a:endParaRPr lang="en-GB" sz="1100" b="1" dirty="0" smtClean="0"/>
          </a:p>
          <a:p>
            <a:pPr fontAlgn="base">
              <a:spcBef>
                <a:spcPct val="0"/>
              </a:spcBef>
              <a:spcAft>
                <a:spcPct val="0"/>
              </a:spcAft>
              <a:buFont typeface="Verdana" pitchFamily="34" charset="0"/>
              <a:buChar char="•"/>
            </a:pPr>
            <a:r>
              <a:rPr lang="sv-SE" sz="900" dirty="0" smtClean="0"/>
              <a:t> We are expecting eCommerce to remove Sales Orders with connected logic from MHS. Already before, refactoring activities will take place to only have MHS involved in orders fulfilled in Store</a:t>
            </a:r>
          </a:p>
          <a:p>
            <a:pPr fontAlgn="base">
              <a:spcBef>
                <a:spcPct val="0"/>
              </a:spcBef>
              <a:spcAft>
                <a:spcPct val="0"/>
              </a:spcAft>
              <a:buFont typeface="Verdana" pitchFamily="34" charset="0"/>
              <a:buChar char="•"/>
            </a:pPr>
            <a:endParaRPr lang="sv-SE" sz="900" dirty="0" smtClean="0"/>
          </a:p>
          <a:p>
            <a:r>
              <a:rPr lang="sv-SE" sz="1100" b="1" dirty="0" smtClean="0"/>
              <a:t>Reservations</a:t>
            </a:r>
            <a:endParaRPr lang="en-GB" sz="1100" b="1" dirty="0" smtClean="0"/>
          </a:p>
          <a:p>
            <a:pPr fontAlgn="base">
              <a:spcBef>
                <a:spcPct val="0"/>
              </a:spcBef>
              <a:spcAft>
                <a:spcPct val="0"/>
              </a:spcAft>
              <a:buFont typeface="Verdana" pitchFamily="34" charset="0"/>
              <a:buChar char="•"/>
            </a:pPr>
            <a:r>
              <a:rPr lang="sv-SE" sz="900" dirty="0" smtClean="0"/>
              <a:t> The reservations handled in MHS today is hard reservation that we will move out together with SGF which has the physical stock. Soft reservations is positioned to be handled by ISOM</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noProof="0" dirty="0" smtClean="0">
                <a:latin typeface="Verdana" pitchFamily="34" charset="0"/>
                <a:cs typeface="Arial" pitchFamily="34" charset="0"/>
              </a:rPr>
              <a:t>Sales Order Management is already</a:t>
            </a:r>
            <a:r>
              <a:rPr lang="en-US" sz="1600" dirty="0" smtClean="0">
                <a:latin typeface="Verdana" pitchFamily="34" charset="0"/>
                <a:cs typeface="Arial" pitchFamily="34" charset="0"/>
              </a:rPr>
              <a:t> being implemented with eCommerce and we will have them as dependency project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2416046"/>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Sales Order Management</a:t>
            </a:r>
            <a:endParaRPr lang="sv-SE" sz="900" dirty="0" smtClean="0"/>
          </a:p>
          <a:p>
            <a:pPr fontAlgn="base">
              <a:spcBef>
                <a:spcPct val="0"/>
              </a:spcBef>
              <a:spcAft>
                <a:spcPct val="0"/>
              </a:spcAft>
              <a:buFont typeface="Verdana" pitchFamily="34" charset="0"/>
              <a:buChar char="•"/>
            </a:pPr>
            <a:r>
              <a:rPr lang="sv-SE" sz="900" dirty="0" smtClean="0"/>
              <a:t> eCommerce project ISOM to move implement new sales order in target solution</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Reservations</a:t>
            </a:r>
            <a:endParaRPr lang="en-GB" sz="1100" b="1" dirty="0" smtClean="0"/>
          </a:p>
          <a:p>
            <a:pPr fontAlgn="base">
              <a:spcBef>
                <a:spcPct val="0"/>
              </a:spcBef>
              <a:spcAft>
                <a:spcPct val="0"/>
              </a:spcAft>
              <a:buFont typeface="Verdana" pitchFamily="34" charset="0"/>
              <a:buChar char="•"/>
            </a:pPr>
            <a:r>
              <a:rPr lang="sv-SE" sz="900" dirty="0" smtClean="0"/>
              <a:t> ISOM is a target solution for solf reservations. For hard reservations, see Store Goods Flow</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1387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ISOM</a:t>
            </a:r>
          </a:p>
          <a:p>
            <a:pPr fontAlgn="base">
              <a:spcBef>
                <a:spcPct val="0"/>
              </a:spcBef>
              <a:spcAft>
                <a:spcPct val="0"/>
              </a:spcAft>
              <a:buFont typeface="Verdana" pitchFamily="34" charset="0"/>
              <a:buChar char="•"/>
            </a:pPr>
            <a:r>
              <a:rPr lang="sv-SE" sz="900" dirty="0" smtClean="0"/>
              <a:t> Store Goods Flow</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Sales Order Management &amp; Reservations</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b="1" dirty="0" smtClean="0">
                    <a:solidFill>
                      <a:schemeClr val="bg1"/>
                    </a:solidFill>
                    <a:latin typeface="+mj-lt"/>
                  </a:rPr>
                  <a:t>Sales order management </a:t>
                </a:r>
                <a:br>
                  <a:rPr lang="sv-SE" sz="700" b="1" dirty="0" smtClean="0">
                    <a:solidFill>
                      <a:schemeClr val="bg1"/>
                    </a:solidFill>
                    <a:latin typeface="+mj-lt"/>
                  </a:rPr>
                </a:br>
                <a:r>
                  <a:rPr lang="sv-SE" sz="700" b="1" dirty="0" smtClean="0">
                    <a:solidFill>
                      <a:schemeClr val="bg1"/>
                    </a:solidFill>
                    <a:latin typeface="+mj-lt"/>
                  </a:rPr>
                  <a:t>&amp; reservations</a:t>
                </a:r>
                <a:endParaRPr lang="en-GB" sz="700" b="1" dirty="0" smtClean="0">
                  <a:solidFill>
                    <a:schemeClr val="bg1"/>
                  </a:solidFill>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Selling</a:t>
                </a:r>
                <a:endParaRPr kumimoji="0" lang="en-GB" sz="700" b="1" i="0" u="none" strike="noStrike" cap="none" normalizeH="0" baseline="0" dirty="0" smtClean="0">
                  <a:ln>
                    <a:noFill/>
                  </a:ln>
                  <a:solidFill>
                    <a:schemeClr val="tx1"/>
                  </a:solidFill>
                  <a:effectLst/>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585323"/>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Customer Order Management</a:t>
            </a:r>
            <a:endParaRPr lang="en-GB" sz="1100" b="1" dirty="0" smtClean="0"/>
          </a:p>
          <a:p>
            <a:pPr fontAlgn="base">
              <a:spcBef>
                <a:spcPct val="0"/>
              </a:spcBef>
              <a:spcAft>
                <a:spcPct val="0"/>
              </a:spcAft>
              <a:buFont typeface="Verdana" pitchFamily="34" charset="0"/>
              <a:buChar char="•"/>
            </a:pPr>
            <a:r>
              <a:rPr lang="sv-SE" sz="900" dirty="0" smtClean="0"/>
              <a:t> Cleanup of old customer order logic and selling screens when Centiro and PinS is fully rolled out </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Sales stops</a:t>
            </a:r>
            <a:endParaRPr lang="en-GB" sz="1100" b="1" dirty="0" smtClean="0"/>
          </a:p>
          <a:p>
            <a:pPr fontAlgn="base">
              <a:spcBef>
                <a:spcPct val="0"/>
              </a:spcBef>
              <a:spcAft>
                <a:spcPct val="0"/>
              </a:spcAft>
              <a:buFont typeface="Verdana" pitchFamily="34" charset="0"/>
              <a:buChar char="•"/>
            </a:pPr>
            <a:r>
              <a:rPr lang="sv-SE" sz="900" dirty="0" smtClean="0"/>
              <a:t> The reservations handled in MHS today is hard reservation that we will move out together with SGF which has the physical stock. Soft reservations is positioned to be handled by ISOM</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noProof="0" dirty="0" smtClean="0">
                <a:latin typeface="Verdana" pitchFamily="34" charset="0"/>
                <a:cs typeface="Arial" pitchFamily="34" charset="0"/>
              </a:rPr>
              <a:t>Main functionality will land in </a:t>
            </a:r>
            <a:r>
              <a:rPr lang="en-US" sz="1600" dirty="0" smtClean="0">
                <a:latin typeface="Verdana" pitchFamily="34" charset="0"/>
                <a:cs typeface="Arial" pitchFamily="34" charset="0"/>
              </a:rPr>
              <a:t>ISOM/iSell and the dependency project </a:t>
            </a:r>
            <a:br>
              <a:rPr lang="en-US" sz="1600" dirty="0" smtClean="0">
                <a:latin typeface="Verdana" pitchFamily="34" charset="0"/>
                <a:cs typeface="Arial" pitchFamily="34" charset="0"/>
              </a:rPr>
            </a:br>
            <a:r>
              <a:rPr lang="en-US" sz="1600" dirty="0" smtClean="0">
                <a:latin typeface="Verdana" pitchFamily="34" charset="0"/>
                <a:cs typeface="Arial" pitchFamily="34" charset="0"/>
              </a:rPr>
              <a:t>Quality Deviation Project will position sales stops in a target solution.</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2169825"/>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Customer Order Management</a:t>
            </a:r>
            <a:endParaRPr lang="sv-SE" sz="900" dirty="0" smtClean="0"/>
          </a:p>
          <a:p>
            <a:pPr fontAlgn="base">
              <a:spcBef>
                <a:spcPct val="0"/>
              </a:spcBef>
              <a:spcAft>
                <a:spcPct val="0"/>
              </a:spcAft>
              <a:buFont typeface="Verdana" pitchFamily="34" charset="0"/>
              <a:buChar char="•"/>
            </a:pPr>
            <a:r>
              <a:rPr lang="sv-SE" sz="900" dirty="0" smtClean="0"/>
              <a:t> Already existing in iSell and ISOM. It is about closing down equivalent functionality in MHS</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Sales stops</a:t>
            </a:r>
            <a:endParaRPr lang="en-GB" sz="1100" b="1" dirty="0" smtClean="0"/>
          </a:p>
          <a:p>
            <a:pPr fontAlgn="base">
              <a:spcBef>
                <a:spcPct val="0"/>
              </a:spcBef>
              <a:spcAft>
                <a:spcPct val="0"/>
              </a:spcAft>
              <a:buFont typeface="Verdana" pitchFamily="34" charset="0"/>
              <a:buChar char="•"/>
            </a:pPr>
            <a:r>
              <a:rPr lang="sv-SE" sz="900" dirty="0" smtClean="0"/>
              <a:t> Quality Deviation Project will drive this move out to target</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415772"/>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ISOM</a:t>
            </a:r>
          </a:p>
          <a:p>
            <a:pPr fontAlgn="base">
              <a:spcBef>
                <a:spcPct val="0"/>
              </a:spcBef>
              <a:spcAft>
                <a:spcPct val="0"/>
              </a:spcAft>
              <a:buFont typeface="Verdana" pitchFamily="34" charset="0"/>
              <a:buChar char="•"/>
            </a:pPr>
            <a:r>
              <a:rPr lang="sv-SE" sz="900" dirty="0" smtClean="0"/>
              <a:t> Quality Deviation Project</a:t>
            </a:r>
          </a:p>
          <a:p>
            <a:pPr fontAlgn="base">
              <a:spcBef>
                <a:spcPct val="0"/>
              </a:spcBef>
              <a:spcAft>
                <a:spcPct val="0"/>
              </a:spcAft>
              <a:buFont typeface="Verdana" pitchFamily="34" charset="0"/>
              <a:buChar char="•"/>
            </a:pPr>
            <a:r>
              <a:rPr lang="sv-SE" sz="900" dirty="0" smtClean="0"/>
              <a:t> Picking In Store</a:t>
            </a:r>
          </a:p>
          <a:p>
            <a:pPr fontAlgn="base">
              <a:spcBef>
                <a:spcPct val="0"/>
              </a:spcBef>
              <a:spcAft>
                <a:spcPct val="0"/>
              </a:spcAft>
              <a:buFont typeface="Verdana" pitchFamily="34" charset="0"/>
              <a:buChar char="•"/>
            </a:pPr>
            <a:r>
              <a:rPr lang="sv-SE" sz="900" dirty="0" smtClean="0"/>
              <a:t> Centiro Rollout</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Selling</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b="1" dirty="0" smtClean="0">
                    <a:solidFill>
                      <a:schemeClr val="bg1"/>
                    </a:solidFill>
                    <a:latin typeface="+mj-lt"/>
                  </a:rPr>
                  <a:t>Selling</a:t>
                </a:r>
                <a:endParaRPr lang="en-GB" sz="700" b="1" dirty="0" smtClean="0">
                  <a:solidFill>
                    <a:schemeClr val="bg1"/>
                  </a:solidFill>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862322"/>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Business Accounting</a:t>
            </a:r>
            <a:endParaRPr lang="en-GB" sz="1100" b="1" dirty="0" smtClean="0"/>
          </a:p>
          <a:p>
            <a:pPr fontAlgn="base">
              <a:spcBef>
                <a:spcPct val="0"/>
              </a:spcBef>
              <a:spcAft>
                <a:spcPct val="0"/>
              </a:spcAft>
              <a:buFont typeface="Verdana" pitchFamily="34" charset="0"/>
              <a:buChar char="•"/>
            </a:pPr>
            <a:r>
              <a:rPr lang="sv-SE" sz="900" dirty="0" smtClean="0"/>
              <a:t> SAREC+ is implementing target solution for this, MHS TP will need TO remove it from MHS with receipt object as main focus</a:t>
            </a:r>
          </a:p>
          <a:p>
            <a:pPr fontAlgn="base">
              <a:spcBef>
                <a:spcPct val="0"/>
              </a:spcBef>
              <a:spcAft>
                <a:spcPct val="0"/>
              </a:spcAft>
              <a:buFont typeface="Verdana" pitchFamily="34" charset="0"/>
              <a:buChar char="•"/>
            </a:pPr>
            <a:endParaRPr lang="sv-SE" sz="900" dirty="0" smtClean="0"/>
          </a:p>
          <a:p>
            <a:r>
              <a:rPr lang="sv-SE" sz="1100" b="1" dirty="0" smtClean="0"/>
              <a:t>Sales follow up</a:t>
            </a:r>
            <a:endParaRPr lang="en-GB" sz="1100" b="1" dirty="0" smtClean="0"/>
          </a:p>
          <a:p>
            <a:pPr fontAlgn="base">
              <a:spcBef>
                <a:spcPct val="0"/>
              </a:spcBef>
              <a:spcAft>
                <a:spcPct val="0"/>
              </a:spcAft>
              <a:buFont typeface="Verdana" pitchFamily="34" charset="0"/>
              <a:buChar char="•"/>
            </a:pPr>
            <a:r>
              <a:rPr lang="sv-SE" sz="900" dirty="0" smtClean="0"/>
              <a:t> Sales statistics to be aggregated in BI solutions, operational statistics to be found in mainly IPOS and ISOM</a:t>
            </a:r>
          </a:p>
          <a:p>
            <a:pPr fontAlgn="base">
              <a:spcBef>
                <a:spcPct val="0"/>
              </a:spcBef>
              <a:spcAft>
                <a:spcPct val="0"/>
              </a:spcAft>
              <a:buFont typeface="Verdana" pitchFamily="34" charset="0"/>
              <a:buChar char="•"/>
            </a:pPr>
            <a:endParaRPr lang="sv-SE" sz="900" dirty="0" smtClean="0"/>
          </a:p>
          <a:p>
            <a:r>
              <a:rPr lang="sv-SE" sz="1100" b="1" dirty="0" smtClean="0"/>
              <a:t>TAX Handling</a:t>
            </a:r>
            <a:endParaRPr lang="en-GB" sz="1100" b="1" dirty="0" smtClean="0"/>
          </a:p>
          <a:p>
            <a:pPr fontAlgn="base">
              <a:spcBef>
                <a:spcPct val="0"/>
              </a:spcBef>
              <a:spcAft>
                <a:spcPct val="0"/>
              </a:spcAft>
              <a:buFont typeface="Verdana" pitchFamily="34" charset="0"/>
              <a:buChar char="•"/>
            </a:pPr>
            <a:r>
              <a:rPr lang="sv-SE" sz="900" dirty="0" smtClean="0"/>
              <a:t> Definition and integration of TAX/VAT to be moved out according to prestudy</a:t>
            </a:r>
          </a:p>
          <a:p>
            <a:pPr fontAlgn="base">
              <a:spcBef>
                <a:spcPct val="0"/>
              </a:spcBef>
              <a:spcAft>
                <a:spcPct val="0"/>
              </a:spcAft>
              <a:buFont typeface="Verdana" pitchFamily="34" charset="0"/>
              <a:buChar char="•"/>
            </a:pPr>
            <a:r>
              <a:rPr lang="sv-SE" sz="900" dirty="0" smtClean="0"/>
              <a:t> Prepayment to be solved by eCommerce</a:t>
            </a:r>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600" dirty="0" smtClean="0">
                <a:latin typeface="Verdana" pitchFamily="34" charset="0"/>
                <a:cs typeface="Arial" pitchFamily="34" charset="0"/>
              </a:rPr>
              <a:t>Functionality in this area will be moved to target by dependency projects, but close down will have to be done by MHS TP in several cases</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520280" cy="2862322"/>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Business Accounting</a:t>
            </a:r>
            <a:endParaRPr lang="en-GB" sz="1100" b="1" dirty="0" smtClean="0"/>
          </a:p>
          <a:p>
            <a:pPr fontAlgn="base">
              <a:spcBef>
                <a:spcPct val="0"/>
              </a:spcBef>
              <a:spcAft>
                <a:spcPct val="0"/>
              </a:spcAft>
              <a:buFont typeface="Verdana" pitchFamily="34" charset="0"/>
              <a:buChar char="•"/>
            </a:pPr>
            <a:r>
              <a:rPr lang="sv-SE" sz="900" dirty="0" smtClean="0"/>
              <a:t> SAREC+ in cooperation is IPOS (Wincor) is target which we aim to reach</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Sales follow up</a:t>
            </a:r>
            <a:endParaRPr lang="en-GB" sz="1100" b="1" dirty="0" smtClean="0"/>
          </a:p>
          <a:p>
            <a:pPr fontAlgn="base">
              <a:spcBef>
                <a:spcPct val="0"/>
              </a:spcBef>
              <a:spcAft>
                <a:spcPct val="0"/>
              </a:spcAft>
              <a:buFont typeface="Verdana" pitchFamily="34" charset="0"/>
              <a:buChar char="•"/>
            </a:pPr>
            <a:r>
              <a:rPr lang="sv-SE" sz="900" dirty="0" smtClean="0"/>
              <a:t> IPOS, ISOM and FBIL are all target solutions and is where we plan to land most of this follow up</a:t>
            </a:r>
          </a:p>
          <a:p>
            <a:pPr fontAlgn="base">
              <a:spcBef>
                <a:spcPct val="0"/>
              </a:spcBef>
              <a:spcAft>
                <a:spcPct val="0"/>
              </a:spcAft>
              <a:buFont typeface="Verdana" pitchFamily="34" charset="0"/>
              <a:buChar char="•"/>
            </a:pPr>
            <a:endParaRPr lang="sv-SE" sz="900" dirty="0" smtClean="0"/>
          </a:p>
          <a:p>
            <a:r>
              <a:rPr lang="sv-SE" sz="1100" b="1" dirty="0" smtClean="0"/>
              <a:t>TAX Handling</a:t>
            </a:r>
            <a:endParaRPr lang="en-GB" sz="1100" b="1" dirty="0" smtClean="0"/>
          </a:p>
          <a:p>
            <a:pPr fontAlgn="base">
              <a:spcBef>
                <a:spcPct val="0"/>
              </a:spcBef>
              <a:spcAft>
                <a:spcPct val="0"/>
              </a:spcAft>
              <a:buFont typeface="Verdana" pitchFamily="34" charset="0"/>
              <a:buChar char="•"/>
            </a:pPr>
            <a:r>
              <a:rPr lang="sv-SE" sz="900" dirty="0" smtClean="0"/>
              <a:t> Use CBD/TIM for Tax rates and move integrations to LIP as target solutions</a:t>
            </a:r>
          </a:p>
          <a:p>
            <a:pPr fontAlgn="base">
              <a:spcBef>
                <a:spcPct val="0"/>
              </a:spcBef>
              <a:spcAft>
                <a:spcPct val="0"/>
              </a:spcAft>
              <a:buFont typeface="Verdana" pitchFamily="34" charset="0"/>
              <a:buChar char="•"/>
            </a:pPr>
            <a:r>
              <a:rPr lang="sv-SE" sz="900" dirty="0" smtClean="0"/>
              <a:t> MHS will not be involved in pre-payment when ISOM handles all orders</a:t>
            </a:r>
            <a:endParaRPr lang="sv-SE" sz="6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415772"/>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IPOS</a:t>
            </a:r>
          </a:p>
          <a:p>
            <a:pPr fontAlgn="base">
              <a:spcBef>
                <a:spcPct val="0"/>
              </a:spcBef>
              <a:spcAft>
                <a:spcPct val="0"/>
              </a:spcAft>
              <a:buFont typeface="Verdana" pitchFamily="34" charset="0"/>
              <a:buChar char="•"/>
            </a:pPr>
            <a:r>
              <a:rPr lang="sv-SE" sz="900" dirty="0" smtClean="0"/>
              <a:t> SAREC+</a:t>
            </a:r>
          </a:p>
          <a:p>
            <a:pPr fontAlgn="base">
              <a:spcBef>
                <a:spcPct val="0"/>
              </a:spcBef>
              <a:spcAft>
                <a:spcPct val="0"/>
              </a:spcAft>
              <a:buFont typeface="Verdana" pitchFamily="34" charset="0"/>
              <a:buChar char="•"/>
            </a:pPr>
            <a:r>
              <a:rPr lang="sv-SE" sz="900" dirty="0" smtClean="0"/>
              <a:t> Integration concept</a:t>
            </a:r>
          </a:p>
          <a:p>
            <a:pPr fontAlgn="base">
              <a:spcBef>
                <a:spcPct val="0"/>
              </a:spcBef>
              <a:spcAft>
                <a:spcPct val="0"/>
              </a:spcAft>
              <a:buFont typeface="Verdana" pitchFamily="34" charset="0"/>
              <a:buChar char="•"/>
            </a:pPr>
            <a:r>
              <a:rPr lang="sv-SE" sz="900" dirty="0" smtClean="0"/>
              <a:t> ISOM</a:t>
            </a:r>
          </a:p>
          <a:p>
            <a:pPr fontAlgn="base">
              <a:spcBef>
                <a:spcPct val="0"/>
              </a:spcBef>
              <a:spcAft>
                <a:spcPct val="0"/>
              </a:spcAft>
              <a:buFont typeface="Verdana" pitchFamily="34" charset="0"/>
              <a:buChar char="•"/>
            </a:pPr>
            <a:r>
              <a:rPr lang="sv-SE" sz="900" dirty="0" smtClean="0"/>
              <a:t> TIM</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Finance Management</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Cash &amp; credit management </a:t>
                </a:r>
                <a:endParaRPr kumimoji="0" lang="en-GB" sz="700" b="1" i="0" u="none" strike="noStrike" cap="none" normalizeH="0" baseline="0" dirty="0" smtClean="0">
                  <a:ln>
                    <a:noFill/>
                  </a:ln>
                  <a:solidFill>
                    <a:schemeClr val="tx1"/>
                  </a:solidFill>
                  <a:effectLst/>
                  <a:latin typeface="+mj-lt"/>
                </a:endParaRPr>
              </a:p>
            </p:txBody>
          </p:sp>
          <p:sp>
            <p:nvSpPr>
              <p:cNvPr id="48" name="Rectangle 47"/>
              <p:cNvSpPr/>
              <p:nvPr/>
            </p:nvSpPr>
            <p:spPr bwMode="auto">
              <a:xfrm>
                <a:off x="4507317" y="4581129"/>
                <a:ext cx="1993178" cy="576064"/>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b="1" dirty="0" smtClean="0">
                    <a:solidFill>
                      <a:schemeClr val="bg1"/>
                    </a:solidFill>
                    <a:latin typeface="+mj-lt"/>
                  </a:rPr>
                  <a:t>Finance management</a:t>
                </a:r>
                <a:endParaRPr lang="en-GB" sz="700" b="1" dirty="0" smtClean="0">
                  <a:solidFill>
                    <a:schemeClr val="bg1"/>
                  </a:solidFill>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723823"/>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Cash Management</a:t>
            </a:r>
            <a:endParaRPr lang="en-GB" sz="1100" b="1" dirty="0" smtClean="0"/>
          </a:p>
          <a:p>
            <a:pPr fontAlgn="base">
              <a:spcBef>
                <a:spcPct val="0"/>
              </a:spcBef>
              <a:spcAft>
                <a:spcPct val="0"/>
              </a:spcAft>
              <a:buFont typeface="Verdana" pitchFamily="34" charset="0"/>
              <a:buChar char="•"/>
            </a:pPr>
            <a:r>
              <a:rPr lang="sv-SE" sz="900" dirty="0" smtClean="0"/>
              <a:t> iPOS will take all Cash Management from MHS</a:t>
            </a:r>
          </a:p>
          <a:p>
            <a:pPr fontAlgn="base">
              <a:spcBef>
                <a:spcPct val="0"/>
              </a:spcBef>
              <a:spcAft>
                <a:spcPct val="0"/>
              </a:spcAft>
              <a:buFont typeface="Verdana" pitchFamily="34" charset="0"/>
              <a:buChar char="•"/>
            </a:pPr>
            <a:r>
              <a:rPr lang="sv-SE" sz="900" dirty="0" smtClean="0"/>
              <a:t> Close down to be done separately </a:t>
            </a:r>
          </a:p>
          <a:p>
            <a:pPr fontAlgn="base">
              <a:spcBef>
                <a:spcPct val="0"/>
              </a:spcBef>
              <a:spcAft>
                <a:spcPct val="0"/>
              </a:spcAft>
              <a:buFont typeface="Verdana" pitchFamily="34" charset="0"/>
              <a:buChar char="•"/>
            </a:pPr>
            <a:r>
              <a:rPr lang="sv-SE" sz="900" dirty="0" smtClean="0"/>
              <a:t>Receipt handling to be removed in coordination with finance mgmt</a:t>
            </a:r>
          </a:p>
          <a:p>
            <a:pPr fontAlgn="base">
              <a:spcBef>
                <a:spcPct val="0"/>
              </a:spcBef>
              <a:spcAft>
                <a:spcPct val="0"/>
              </a:spcAft>
            </a:pPr>
            <a:endParaRPr lang="sv-SE" sz="900" dirty="0" smtClean="0"/>
          </a:p>
          <a:p>
            <a:r>
              <a:rPr lang="sv-SE" sz="1100" b="1" dirty="0" smtClean="0"/>
              <a:t>Business Credit</a:t>
            </a:r>
            <a:endParaRPr lang="en-GB" sz="1100" b="1" dirty="0" smtClean="0"/>
          </a:p>
          <a:p>
            <a:pPr fontAlgn="base">
              <a:spcBef>
                <a:spcPct val="0"/>
              </a:spcBef>
              <a:spcAft>
                <a:spcPct val="0"/>
              </a:spcAft>
              <a:buFont typeface="Verdana" pitchFamily="34" charset="0"/>
              <a:buChar char="•"/>
            </a:pPr>
            <a:r>
              <a:rPr lang="sv-SE" sz="900" dirty="0" smtClean="0"/>
              <a:t> MHS will be disconnected from all business credit flows after eCommerce alignment has been secured</a:t>
            </a:r>
          </a:p>
          <a:p>
            <a:pPr fontAlgn="base">
              <a:spcBef>
                <a:spcPct val="0"/>
              </a:spcBef>
              <a:spcAft>
                <a:spcPct val="0"/>
              </a:spcAft>
            </a:pPr>
            <a:endParaRPr lang="sv-SE" sz="900" dirty="0" smtClean="0"/>
          </a:p>
          <a:p>
            <a:r>
              <a:rPr lang="sv-SE" sz="1100" b="1" dirty="0" smtClean="0"/>
              <a:t>Customer Financing</a:t>
            </a:r>
            <a:endParaRPr lang="en-GB" sz="1100" b="1" dirty="0" smtClean="0"/>
          </a:p>
          <a:p>
            <a:pPr fontAlgn="base">
              <a:spcBef>
                <a:spcPct val="0"/>
              </a:spcBef>
              <a:spcAft>
                <a:spcPct val="0"/>
              </a:spcAft>
              <a:buFont typeface="Verdana" pitchFamily="34" charset="0"/>
              <a:buChar char="•"/>
            </a:pPr>
            <a:r>
              <a:rPr lang="sv-SE" sz="900" dirty="0" smtClean="0"/>
              <a:t> New target for customer financing to be defined and implemented</a:t>
            </a:r>
          </a:p>
        </p:txBody>
      </p:sp>
      <p:sp>
        <p:nvSpPr>
          <p:cNvPr id="22" name="Content Placeholder 2"/>
          <p:cNvSpPr txBox="1">
            <a:spLocks/>
          </p:cNvSpPr>
          <p:nvPr/>
        </p:nvSpPr>
        <p:spPr>
          <a:xfrm>
            <a:off x="539552" y="836712"/>
            <a:ext cx="8229600" cy="504056"/>
          </a:xfrm>
          <a:prstGeom prst="rect">
            <a:avLst/>
          </a:prstGeom>
        </p:spPr>
        <p:txBody>
          <a:bodyPr/>
          <a:lstStyle/>
          <a:p>
            <a:pPr>
              <a:defRPr/>
            </a:pPr>
            <a:r>
              <a:rPr lang="en-US" sz="1600" dirty="0" smtClean="0">
                <a:latin typeface="Verdana" pitchFamily="34" charset="0"/>
                <a:cs typeface="Arial" pitchFamily="34" charset="0"/>
              </a:rPr>
              <a:t>Functionality this area will be moved to target solutions by dependency projects and MHS TP Projects.</a:t>
            </a:r>
            <a:endParaRPr lang="en-US" sz="1600" dirty="0" smtClean="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3000821"/>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Cash Management</a:t>
            </a:r>
            <a:endParaRPr lang="sv-SE" sz="900" dirty="0" smtClean="0"/>
          </a:p>
          <a:p>
            <a:pPr fontAlgn="base">
              <a:spcBef>
                <a:spcPct val="0"/>
              </a:spcBef>
              <a:spcAft>
                <a:spcPct val="0"/>
              </a:spcAft>
              <a:buFont typeface="Verdana" pitchFamily="34" charset="0"/>
              <a:buChar char="•"/>
            </a:pPr>
            <a:r>
              <a:rPr lang="sv-SE" sz="900" dirty="0" smtClean="0"/>
              <a:t> Positioned in IPOS which is target for this area</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Business Credit</a:t>
            </a:r>
            <a:endParaRPr lang="en-GB" sz="1100" b="1" dirty="0" smtClean="0"/>
          </a:p>
          <a:p>
            <a:pPr fontAlgn="base">
              <a:spcBef>
                <a:spcPct val="0"/>
              </a:spcBef>
              <a:spcAft>
                <a:spcPct val="0"/>
              </a:spcAft>
              <a:buFont typeface="Verdana" pitchFamily="34" charset="0"/>
              <a:buChar char="•"/>
            </a:pPr>
            <a:r>
              <a:rPr lang="sv-SE" sz="900" dirty="0" smtClean="0"/>
              <a:t> Moves integrations out to integration platform</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Customer Financing</a:t>
            </a:r>
            <a:endParaRPr lang="en-GB" sz="1100" b="1" dirty="0" smtClean="0"/>
          </a:p>
          <a:p>
            <a:pPr fontAlgn="base">
              <a:spcBef>
                <a:spcPct val="0"/>
              </a:spcBef>
              <a:spcAft>
                <a:spcPct val="0"/>
              </a:spcAft>
              <a:buFont typeface="Verdana" pitchFamily="34" charset="0"/>
              <a:buChar char="•"/>
            </a:pPr>
            <a:r>
              <a:rPr lang="sv-SE" sz="900" dirty="0" smtClean="0"/>
              <a:t> Investigating possibility to provide this as external service as a target solution. </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1387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IKANO</a:t>
            </a:r>
          </a:p>
          <a:p>
            <a:pPr fontAlgn="base">
              <a:spcBef>
                <a:spcPct val="0"/>
              </a:spcBef>
              <a:spcAft>
                <a:spcPct val="0"/>
              </a:spcAft>
              <a:buFont typeface="Verdana" pitchFamily="34" charset="0"/>
              <a:buChar char="•"/>
            </a:pPr>
            <a:r>
              <a:rPr lang="sv-SE" sz="900" dirty="0" smtClean="0"/>
              <a:t> IPOS</a:t>
            </a:r>
          </a:p>
          <a:p>
            <a:pPr fontAlgn="base">
              <a:spcBef>
                <a:spcPct val="0"/>
              </a:spcBef>
              <a:spcAft>
                <a:spcPct val="0"/>
              </a:spcAft>
              <a:buFont typeface="Verdana" pitchFamily="34" charset="0"/>
              <a:buChar char="•"/>
            </a:pPr>
            <a:r>
              <a:rPr lang="sv-SE" sz="900" dirty="0" smtClean="0"/>
              <a:t> LIP</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Cash &amp; Credit Management</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b="1" dirty="0" smtClean="0">
                    <a:solidFill>
                      <a:schemeClr val="bg1"/>
                    </a:solidFill>
                    <a:latin typeface="+mj-lt"/>
                  </a:rPr>
                  <a:t>Cash &amp; credit management </a:t>
                </a:r>
                <a:endParaRPr lang="en-GB" sz="700" b="1" dirty="0" smtClean="0">
                  <a:solidFill>
                    <a:schemeClr val="bg1"/>
                  </a:solidFill>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Ordering</a:t>
              </a:r>
              <a:endParaRPr kumimoji="0" lang="en-GB" sz="700" i="0" u="none" strike="noStrike" cap="none" normalizeH="0" baseline="0" dirty="0" smtClean="0">
                <a:ln>
                  <a:noFill/>
                </a:ln>
                <a:solidFill>
                  <a:schemeClr val="tx1"/>
                </a:solidFill>
                <a:effectLst/>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554545"/>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Order Calculation</a:t>
            </a:r>
            <a:endParaRPr lang="en-GB" sz="1100" b="1" dirty="0" smtClean="0"/>
          </a:p>
          <a:p>
            <a:pPr fontAlgn="base">
              <a:spcBef>
                <a:spcPct val="0"/>
              </a:spcBef>
              <a:spcAft>
                <a:spcPct val="0"/>
              </a:spcAft>
              <a:buFont typeface="Verdana" pitchFamily="34" charset="0"/>
              <a:buChar char="•"/>
            </a:pPr>
            <a:r>
              <a:rPr lang="sv-SE" sz="900" dirty="0" smtClean="0"/>
              <a:t> Start project to refactor returns inside MHS to simplify a move out and give more time until we must have reached a target or start a Plan B. </a:t>
            </a:r>
          </a:p>
          <a:p>
            <a:pPr fontAlgn="base">
              <a:spcBef>
                <a:spcPct val="0"/>
              </a:spcBef>
              <a:spcAft>
                <a:spcPct val="0"/>
              </a:spcAft>
              <a:buFont typeface="Verdana" pitchFamily="34" charset="0"/>
              <a:buChar char="•"/>
            </a:pPr>
            <a:r>
              <a:rPr lang="sv-SE" sz="900" dirty="0" smtClean="0"/>
              <a:t> </a:t>
            </a:r>
            <a:r>
              <a:rPr lang="sv-SE" sz="900" dirty="0" smtClean="0">
                <a:solidFill>
                  <a:srgbClr val="FF0000"/>
                </a:solidFill>
              </a:rPr>
              <a:t>????</a:t>
            </a:r>
            <a:r>
              <a:rPr lang="sv-SE" sz="900" dirty="0" smtClean="0"/>
              <a:t> to move out to target as a dependency project/programme</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endParaRPr lang="sv-SE" sz="900" dirty="0" smtClean="0"/>
          </a:p>
          <a:p>
            <a:pPr fontAlgn="base">
              <a:spcBef>
                <a:spcPct val="0"/>
              </a:spcBef>
              <a:spcAft>
                <a:spcPct val="0"/>
              </a:spcAft>
            </a:pPr>
            <a:endParaRPr lang="sv-SE" sz="900" dirty="0" smtClean="0"/>
          </a:p>
          <a:p>
            <a:r>
              <a:rPr lang="sv-SE" sz="1100" b="1" dirty="0" smtClean="0"/>
              <a:t>Manual Orders</a:t>
            </a:r>
            <a:endParaRPr lang="en-GB" sz="1100" b="1" dirty="0" smtClean="0"/>
          </a:p>
          <a:p>
            <a:pPr fontAlgn="base">
              <a:spcBef>
                <a:spcPct val="0"/>
              </a:spcBef>
              <a:spcAft>
                <a:spcPct val="0"/>
              </a:spcAft>
              <a:buFont typeface="Verdana" pitchFamily="34" charset="0"/>
              <a:buChar char="•"/>
            </a:pPr>
            <a:r>
              <a:rPr lang="sv-SE" sz="900" dirty="0" smtClean="0"/>
              <a:t> Goes together with order calculation</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lvl="0">
              <a:defRPr/>
            </a:pPr>
            <a:r>
              <a:rPr lang="en-US" sz="1600" dirty="0" smtClean="0">
                <a:latin typeface="Verdana" pitchFamily="34" charset="0"/>
                <a:cs typeface="Arial" pitchFamily="34" charset="0"/>
              </a:rPr>
              <a:t>Start with refactoring to give possibility to move out to target in a dependency project. </a:t>
            </a:r>
            <a:endParaRPr lang="en-US" sz="1600" dirty="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2416046"/>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Order Calculation</a:t>
            </a:r>
            <a:endParaRPr lang="sv-SE" sz="900" dirty="0" smtClean="0"/>
          </a:p>
          <a:p>
            <a:pPr fontAlgn="base">
              <a:spcBef>
                <a:spcPct val="0"/>
              </a:spcBef>
              <a:spcAft>
                <a:spcPct val="0"/>
              </a:spcAft>
              <a:buFont typeface="Verdana" pitchFamily="34" charset="0"/>
              <a:buChar char="•"/>
            </a:pPr>
            <a:r>
              <a:rPr lang="sv-SE" sz="900" dirty="0" smtClean="0"/>
              <a:t> New order engine is to implement into target. </a:t>
            </a:r>
          </a:p>
          <a:p>
            <a:pPr fontAlgn="base">
              <a:spcBef>
                <a:spcPct val="0"/>
              </a:spcBef>
              <a:spcAft>
                <a:spcPct val="0"/>
              </a:spcAft>
              <a:buFont typeface="Verdana" pitchFamily="34" charset="0"/>
              <a:buChar char="•"/>
            </a:pPr>
            <a:r>
              <a:rPr lang="sv-SE" sz="900" dirty="0" smtClean="0"/>
              <a:t> MHS will enable an easier move out to target by refactoring and prolong the time span for doing this.</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r>
              <a:rPr lang="sv-SE" sz="900" dirty="0" smtClean="0"/>
              <a:t/>
            </a:r>
            <a:br>
              <a:rPr lang="sv-SE" sz="900" dirty="0" smtClean="0"/>
            </a:br>
            <a:endParaRPr lang="sv-SE" sz="900" dirty="0" smtClean="0"/>
          </a:p>
          <a:p>
            <a:r>
              <a:rPr lang="sv-SE" sz="1100" b="1" dirty="0" smtClean="0"/>
              <a:t>Manual Orders</a:t>
            </a:r>
            <a:endParaRPr lang="en-GB" sz="1100" b="1" dirty="0" smtClean="0"/>
          </a:p>
          <a:p>
            <a:pPr fontAlgn="base">
              <a:spcBef>
                <a:spcPct val="0"/>
              </a:spcBef>
              <a:spcAft>
                <a:spcPct val="0"/>
              </a:spcAft>
              <a:buFont typeface="Verdana" pitchFamily="34" charset="0"/>
              <a:buChar char="•"/>
            </a:pPr>
            <a:r>
              <a:rPr lang="sv-SE" sz="900" dirty="0" smtClean="0"/>
              <a:t>  Same as order calculation</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000274"/>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Order engine</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Ordering</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Cash &amp; credit management </a:t>
                </a:r>
                <a:endParaRPr lang="en-GB" sz="700" dirty="0" smtClean="0">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b="1" dirty="0" smtClean="0">
                  <a:solidFill>
                    <a:schemeClr val="bg1"/>
                  </a:solidFill>
                  <a:latin typeface="+mj-lt"/>
                </a:rPr>
                <a:t>Ordering</a:t>
              </a:r>
              <a:endParaRPr lang="en-GB" sz="700" b="1" dirty="0" smtClean="0">
                <a:solidFill>
                  <a:schemeClr val="bg1"/>
                </a:solidFill>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864" y="1988840"/>
            <a:ext cx="8229600" cy="1143000"/>
          </a:xfrm>
        </p:spPr>
        <p:txBody>
          <a:bodyPr/>
          <a:lstStyle/>
          <a:p>
            <a:r>
              <a:rPr lang="en-US" sz="6600" b="1" dirty="0" smtClean="0">
                <a:solidFill>
                  <a:schemeClr val="bg1"/>
                </a:solidFill>
              </a:rPr>
              <a:t>CONTEXT</a:t>
            </a:r>
            <a:endParaRPr lang="en-US" sz="6600" dirty="0">
              <a:solidFill>
                <a:schemeClr val="bg1"/>
              </a:solidFill>
            </a:endParaRPr>
          </a:p>
        </p:txBody>
      </p:sp>
      <p:sp>
        <p:nvSpPr>
          <p:cNvPr id="3" name="Rectangle 2"/>
          <p:cNvSpPr/>
          <p:nvPr/>
        </p:nvSpPr>
        <p:spPr>
          <a:xfrm>
            <a:off x="504056" y="4361036"/>
            <a:ext cx="4572000" cy="830997"/>
          </a:xfrm>
          <a:prstGeom prst="rect">
            <a:avLst/>
          </a:prstGeom>
        </p:spPr>
        <p:txBody>
          <a:bodyPr wrap="square">
            <a:spAutoFit/>
          </a:bodyPr>
          <a:lstStyle/>
          <a:p>
            <a:pPr>
              <a:lnSpc>
                <a:spcPct val="150000"/>
              </a:lnSpc>
            </a:pPr>
            <a:r>
              <a:rPr lang="en-US" sz="1600" dirty="0" smtClean="0">
                <a:solidFill>
                  <a:schemeClr val="bg1"/>
                </a:solidFill>
              </a:rPr>
              <a:t>Context that sets the frames for the blueprint and the programme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416046"/>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Pre-payment Handling</a:t>
            </a:r>
            <a:endParaRPr lang="en-GB" sz="1100" b="1" dirty="0" smtClean="0"/>
          </a:p>
          <a:p>
            <a:pPr fontAlgn="base">
              <a:spcBef>
                <a:spcPct val="0"/>
              </a:spcBef>
              <a:spcAft>
                <a:spcPct val="0"/>
              </a:spcAft>
              <a:buFont typeface="Verdana" pitchFamily="34" charset="0"/>
              <a:buChar char="•"/>
            </a:pPr>
            <a:r>
              <a:rPr lang="sv-SE" sz="900" dirty="0" smtClean="0"/>
              <a:t> Remove MHS role in tax and sales reporting around pre payment item (sales group 87). </a:t>
            </a:r>
          </a:p>
          <a:p>
            <a:pPr fontAlgn="base">
              <a:spcBef>
                <a:spcPct val="0"/>
              </a:spcBef>
              <a:spcAft>
                <a:spcPct val="0"/>
              </a:spcAft>
            </a:pPr>
            <a:endParaRPr lang="sv-SE" sz="900" dirty="0" smtClean="0"/>
          </a:p>
          <a:p>
            <a:pPr fontAlgn="base">
              <a:spcBef>
                <a:spcPct val="0"/>
              </a:spcBef>
              <a:spcAft>
                <a:spcPct val="0"/>
              </a:spcAft>
            </a:pPr>
            <a:endParaRPr lang="sv-SE" sz="900" dirty="0" smtClean="0"/>
          </a:p>
          <a:p>
            <a:pPr fontAlgn="base">
              <a:spcBef>
                <a:spcPct val="0"/>
              </a:spcBef>
              <a:spcAft>
                <a:spcPct val="0"/>
              </a:spcAft>
            </a:pPr>
            <a:endParaRPr lang="sv-SE" sz="900" dirty="0" smtClean="0"/>
          </a:p>
          <a:p>
            <a:r>
              <a:rPr lang="sv-SE" sz="1100" b="1" dirty="0" smtClean="0"/>
              <a:t>Static Retail Tax</a:t>
            </a:r>
            <a:endParaRPr lang="en-GB" sz="1100" b="1" dirty="0" smtClean="0"/>
          </a:p>
          <a:p>
            <a:pPr fontAlgn="base">
              <a:spcBef>
                <a:spcPct val="0"/>
              </a:spcBef>
              <a:spcAft>
                <a:spcPct val="0"/>
              </a:spcAft>
              <a:buFont typeface="Verdana" pitchFamily="34" charset="0"/>
              <a:buChar char="•"/>
            </a:pPr>
            <a:r>
              <a:rPr lang="sv-SE" sz="900" dirty="0" smtClean="0"/>
              <a:t> Initiative to be started based on outcome of prestudy. Use centrally governed TAX data and stop integrating Static TAX information</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a:defRPr/>
            </a:pPr>
            <a:r>
              <a:rPr lang="en-US" sz="1600" dirty="0" smtClean="0">
                <a:latin typeface="Verdana" pitchFamily="34" charset="0"/>
                <a:cs typeface="Arial" pitchFamily="34" charset="0"/>
              </a:rPr>
              <a:t>The initiatives will take us to the wished positions for the areas covered by MHS and move out of functionality is to existing targets.</a:t>
            </a:r>
            <a:endParaRPr lang="en-US" sz="1600" dirty="0" smtClean="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2277547"/>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Pre-payment Handling</a:t>
            </a:r>
            <a:endParaRPr lang="en-GB" sz="1100" b="1" dirty="0" smtClean="0"/>
          </a:p>
          <a:p>
            <a:pPr fontAlgn="base">
              <a:spcBef>
                <a:spcPct val="0"/>
              </a:spcBef>
              <a:spcAft>
                <a:spcPct val="0"/>
              </a:spcAft>
              <a:buFont typeface="Verdana" pitchFamily="34" charset="0"/>
              <a:buChar char="•"/>
            </a:pPr>
            <a:r>
              <a:rPr lang="sv-SE" sz="900" dirty="0" smtClean="0"/>
              <a:t> Aligned to wanted position for this area, this is a flow and not pointing at a specific target appliation. Main solutions in new flow are IPOS, LIP, FBIL, iSell and ISOM</a:t>
            </a:r>
          </a:p>
          <a:p>
            <a:pPr fontAlgn="base">
              <a:spcBef>
                <a:spcPct val="0"/>
              </a:spcBef>
              <a:spcAft>
                <a:spcPct val="0"/>
              </a:spcAft>
              <a:buFont typeface="Verdana" pitchFamily="34" charset="0"/>
              <a:buChar char="•"/>
            </a:pPr>
            <a:endParaRPr lang="sv-SE" sz="900" dirty="0" smtClean="0"/>
          </a:p>
          <a:p>
            <a:r>
              <a:rPr lang="sv-SE" sz="1100" b="1" dirty="0" smtClean="0"/>
              <a:t>Static Retail Tax</a:t>
            </a:r>
            <a:endParaRPr lang="en-GB" sz="1100" b="1" dirty="0" smtClean="0"/>
          </a:p>
          <a:p>
            <a:pPr fontAlgn="base">
              <a:spcBef>
                <a:spcPct val="0"/>
              </a:spcBef>
              <a:spcAft>
                <a:spcPct val="0"/>
              </a:spcAft>
              <a:buFont typeface="Verdana" pitchFamily="34" charset="0"/>
              <a:buChar char="•"/>
            </a:pPr>
            <a:r>
              <a:rPr lang="sv-SE" sz="900" dirty="0" smtClean="0"/>
              <a:t>  Use CBD/TIM as single source of information which is the target solution defined in pre study</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138773"/>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ISOM </a:t>
            </a:r>
          </a:p>
          <a:p>
            <a:pPr fontAlgn="base">
              <a:spcBef>
                <a:spcPct val="0"/>
              </a:spcBef>
              <a:spcAft>
                <a:spcPct val="0"/>
              </a:spcAft>
              <a:buFont typeface="Verdana" pitchFamily="34" charset="0"/>
              <a:buChar char="•"/>
            </a:pPr>
            <a:r>
              <a:rPr lang="sv-SE" sz="900" dirty="0" smtClean="0"/>
              <a:t> IPOS</a:t>
            </a:r>
          </a:p>
          <a:p>
            <a:pPr fontAlgn="base">
              <a:spcBef>
                <a:spcPct val="0"/>
              </a:spcBef>
              <a:spcAft>
                <a:spcPct val="0"/>
              </a:spcAft>
              <a:buFont typeface="Verdana" pitchFamily="34" charset="0"/>
              <a:buChar char="•"/>
            </a:pPr>
            <a:r>
              <a:rPr lang="sv-SE" sz="900" dirty="0" smtClean="0"/>
              <a:t> LIP</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TAX Information &amp; Calculation</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Cash &amp; credit management </a:t>
                </a:r>
                <a:endParaRPr lang="en-GB" sz="700" dirty="0" smtClean="0">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Reporting</a:t>
                </a:r>
                <a:endParaRPr kumimoji="0" lang="en-GB" sz="700" b="1" i="0" u="none" strike="noStrike" cap="none" normalizeH="0" baseline="0" dirty="0" smtClean="0">
                  <a:ln>
                    <a:noFill/>
                  </a:ln>
                  <a:solidFill>
                    <a:schemeClr val="tx1"/>
                  </a:solidFill>
                  <a:effectLst/>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600" b="1" dirty="0" smtClean="0">
                    <a:solidFill>
                      <a:schemeClr val="bg1"/>
                    </a:solidFill>
                    <a:latin typeface="+mj-lt"/>
                  </a:rPr>
                  <a:t>TAX information &amp; calculation</a:t>
                </a:r>
                <a:endParaRPr lang="en-GB" sz="600" b="1" dirty="0" smtClean="0">
                  <a:solidFill>
                    <a:schemeClr val="bg1"/>
                  </a:solidFill>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Ordering</a:t>
              </a:r>
              <a:endParaRPr lang="en-GB" sz="700" dirty="0" smtClean="0">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662267"/>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General</a:t>
            </a:r>
          </a:p>
          <a:p>
            <a:pPr fontAlgn="base">
              <a:spcBef>
                <a:spcPct val="0"/>
              </a:spcBef>
              <a:spcAft>
                <a:spcPct val="0"/>
              </a:spcAft>
              <a:buFont typeface="Verdana" pitchFamily="34" charset="0"/>
              <a:buChar char="•"/>
            </a:pPr>
            <a:r>
              <a:rPr lang="sv-SE" sz="900" dirty="0" smtClean="0"/>
              <a:t> Cleanup and consolidation of reports will be done initially</a:t>
            </a:r>
          </a:p>
          <a:p>
            <a:pPr fontAlgn="base">
              <a:spcBef>
                <a:spcPct val="0"/>
              </a:spcBef>
              <a:spcAft>
                <a:spcPct val="0"/>
              </a:spcAft>
              <a:buFont typeface="Verdana" pitchFamily="34" charset="0"/>
              <a:buChar char="•"/>
            </a:pPr>
            <a:r>
              <a:rPr lang="sv-SE" sz="900" dirty="0" smtClean="0"/>
              <a:t> To simplify for coming projects a tactical move and consolidation of reports to GADD will be done.</a:t>
            </a:r>
          </a:p>
          <a:p>
            <a:pPr fontAlgn="base">
              <a:spcBef>
                <a:spcPct val="0"/>
              </a:spcBef>
              <a:spcAft>
                <a:spcPct val="0"/>
              </a:spcAft>
              <a:buFont typeface="Verdana" pitchFamily="34" charset="0"/>
              <a:buChar char="•"/>
            </a:pPr>
            <a:r>
              <a:rPr lang="sv-SE" sz="900" dirty="0" smtClean="0"/>
              <a:t> Each report left will be mapped to a move out project that will have responsibility to close them down (replaced by reports, GUIs &amp; working methods in new solution)</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a:defRPr/>
            </a:pPr>
            <a:r>
              <a:rPr lang="en-US" sz="1600" dirty="0" smtClean="0">
                <a:latin typeface="Verdana" pitchFamily="34" charset="0"/>
                <a:cs typeface="Arial" pitchFamily="34" charset="0"/>
              </a:rPr>
              <a:t>The approach of reporting is to let the move out projects take responsibility to close down and replace reports from MHS.</a:t>
            </a:r>
            <a:endParaRPr lang="en-US" sz="1600" dirty="0" smtClean="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692771"/>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General</a:t>
            </a:r>
            <a:endParaRPr lang="en-GB" sz="1100" b="1" dirty="0" smtClean="0"/>
          </a:p>
          <a:p>
            <a:pPr fontAlgn="base">
              <a:spcBef>
                <a:spcPct val="0"/>
              </a:spcBef>
              <a:spcAft>
                <a:spcPct val="0"/>
              </a:spcAft>
              <a:buFont typeface="Verdana" pitchFamily="34" charset="0"/>
              <a:buChar char="•"/>
            </a:pPr>
            <a:r>
              <a:rPr lang="sv-SE" sz="900" dirty="0" smtClean="0"/>
              <a:t> First step is purely tactical and will simplify the landscape slightly but MHS a lot!</a:t>
            </a:r>
          </a:p>
          <a:p>
            <a:pPr fontAlgn="base">
              <a:spcBef>
                <a:spcPct val="0"/>
              </a:spcBef>
              <a:spcAft>
                <a:spcPct val="0"/>
              </a:spcAft>
              <a:buFont typeface="Verdana" pitchFamily="34" charset="0"/>
              <a:buChar char="•"/>
            </a:pPr>
            <a:r>
              <a:rPr lang="sv-SE" sz="900" dirty="0" smtClean="0"/>
              <a:t> Final position is to have operational reports handled in each solution and strategic reporting in FBIL</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000274"/>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FBIL</a:t>
            </a:r>
          </a:p>
          <a:p>
            <a:pPr fontAlgn="base">
              <a:spcBef>
                <a:spcPct val="0"/>
              </a:spcBef>
              <a:spcAft>
                <a:spcPct val="0"/>
              </a:spcAft>
            </a:pPr>
            <a:endParaRPr lang="sv-SE" sz="900" dirty="0" smtClean="0"/>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Reporting</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Cash &amp; credit management </a:t>
                </a:r>
                <a:endParaRPr lang="en-GB" sz="700" dirty="0" smtClean="0">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b="1" dirty="0" smtClean="0">
                    <a:solidFill>
                      <a:schemeClr val="bg1"/>
                    </a:solidFill>
                    <a:latin typeface="+mj-lt"/>
                  </a:rPr>
                  <a:t>Reporting</a:t>
                </a:r>
                <a:endParaRPr lang="en-GB" sz="700" b="1" dirty="0" smtClean="0">
                  <a:solidFill>
                    <a:schemeClr val="bg1"/>
                  </a:solidFill>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Ordering</a:t>
              </a:r>
              <a:endParaRPr lang="en-GB" sz="700" dirty="0" smtClean="0">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277547"/>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Local Integration</a:t>
            </a:r>
            <a:endParaRPr lang="en-GB" sz="1100" b="1" dirty="0" smtClean="0"/>
          </a:p>
          <a:p>
            <a:pPr fontAlgn="base">
              <a:spcBef>
                <a:spcPct val="0"/>
              </a:spcBef>
              <a:spcAft>
                <a:spcPct val="0"/>
              </a:spcAft>
              <a:buFont typeface="Verdana" pitchFamily="34" charset="0"/>
              <a:buChar char="•"/>
            </a:pPr>
            <a:r>
              <a:rPr lang="sv-SE" sz="900" dirty="0" smtClean="0"/>
              <a:t> We need to establish a Local Integration Platform and develop the integration concept to meet the needs when transforming MHS.</a:t>
            </a:r>
          </a:p>
          <a:p>
            <a:pPr fontAlgn="base">
              <a:spcBef>
                <a:spcPct val="0"/>
              </a:spcBef>
              <a:spcAft>
                <a:spcPct val="0"/>
              </a:spcAft>
            </a:pPr>
            <a:endParaRPr lang="sv-SE" sz="900" dirty="0" smtClean="0"/>
          </a:p>
          <a:p>
            <a:r>
              <a:rPr lang="sv-SE" sz="1100" b="1" dirty="0" smtClean="0"/>
              <a:t>Central Integration</a:t>
            </a:r>
            <a:endParaRPr lang="en-GB" sz="1100" b="1" dirty="0" smtClean="0"/>
          </a:p>
          <a:p>
            <a:pPr fontAlgn="base">
              <a:spcBef>
                <a:spcPct val="0"/>
              </a:spcBef>
              <a:spcAft>
                <a:spcPct val="0"/>
              </a:spcAft>
              <a:buFont typeface="Verdana" pitchFamily="34" charset="0"/>
              <a:buChar char="•"/>
            </a:pPr>
            <a:r>
              <a:rPr lang="sv-SE" sz="900" dirty="0" smtClean="0"/>
              <a:t> All integrations moves will be aligned with the integration concept. Integration in general will be a key success factor for MHS TP</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a:defRPr/>
            </a:pPr>
            <a:r>
              <a:rPr lang="en-US" sz="1600" dirty="0" smtClean="0">
                <a:latin typeface="Verdana" pitchFamily="34" charset="0"/>
                <a:cs typeface="Arial" pitchFamily="34" charset="0"/>
              </a:rPr>
              <a:t>Integrations will play a central role in the Transformation of MHS and the integration concept will be used</a:t>
            </a:r>
            <a:endParaRPr lang="en-US" sz="1600" dirty="0" smtClean="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2000548"/>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Local Integration</a:t>
            </a:r>
            <a:endParaRPr lang="en-GB" sz="1100" b="1" dirty="0" smtClean="0"/>
          </a:p>
          <a:p>
            <a:pPr fontAlgn="base">
              <a:spcBef>
                <a:spcPct val="0"/>
              </a:spcBef>
              <a:spcAft>
                <a:spcPct val="0"/>
              </a:spcAft>
              <a:buFont typeface="Verdana" pitchFamily="34" charset="0"/>
              <a:buChar char="•"/>
            </a:pPr>
            <a:r>
              <a:rPr lang="sv-SE" sz="900" dirty="0" smtClean="0"/>
              <a:t> Establish the LIP according to the integration concept and target architecture</a:t>
            </a:r>
          </a:p>
          <a:p>
            <a:pPr fontAlgn="base">
              <a:spcBef>
                <a:spcPct val="0"/>
              </a:spcBef>
              <a:spcAft>
                <a:spcPct val="0"/>
              </a:spcAft>
            </a:pPr>
            <a:endParaRPr lang="sv-SE" sz="900" dirty="0" smtClean="0"/>
          </a:p>
          <a:p>
            <a:r>
              <a:rPr lang="sv-SE" sz="1100" b="1" dirty="0" smtClean="0"/>
              <a:t>Central Integration</a:t>
            </a:r>
            <a:endParaRPr lang="en-GB" sz="1100" b="1" dirty="0" smtClean="0"/>
          </a:p>
          <a:p>
            <a:pPr fontAlgn="base">
              <a:spcBef>
                <a:spcPct val="0"/>
              </a:spcBef>
              <a:spcAft>
                <a:spcPct val="0"/>
              </a:spcAft>
              <a:buFont typeface="Verdana" pitchFamily="34" charset="0"/>
              <a:buChar char="•"/>
            </a:pPr>
            <a:r>
              <a:rPr lang="sv-SE" sz="900" dirty="0" smtClean="0"/>
              <a:t> Using the already established central integration platform when moving integrations.</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000274"/>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LIP</a:t>
            </a:r>
          </a:p>
          <a:p>
            <a:pPr fontAlgn="base">
              <a:spcBef>
                <a:spcPct val="0"/>
              </a:spcBef>
              <a:spcAft>
                <a:spcPct val="0"/>
              </a:spcAft>
              <a:buFont typeface="Verdana" pitchFamily="34" charset="0"/>
              <a:buChar char="•"/>
            </a:pPr>
            <a:r>
              <a:rPr lang="sv-SE" sz="900" dirty="0" smtClean="0"/>
              <a:t> IIP</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Integration</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Cash &amp; credit management </a:t>
                </a:r>
                <a:endParaRPr lang="en-GB" sz="700" dirty="0" smtClean="0">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Reporting</a:t>
                </a:r>
                <a:endParaRPr lang="en-GB" sz="700" dirty="0" smtClean="0">
                  <a:latin typeface="+mj-lt"/>
                </a:endParaRPr>
              </a:p>
            </p:txBody>
          </p:sp>
          <p:sp>
            <p:nvSpPr>
              <p:cNvPr id="53" name="Rectangle 52"/>
              <p:cNvSpPr/>
              <p:nvPr/>
            </p:nvSpPr>
            <p:spPr bwMode="auto">
              <a:xfrm>
                <a:off x="2514138" y="5623745"/>
                <a:ext cx="1913845" cy="558977"/>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b="1" dirty="0" smtClean="0">
                    <a:solidFill>
                      <a:schemeClr val="bg1"/>
                    </a:solidFill>
                    <a:latin typeface="+mj-lt"/>
                  </a:rPr>
                  <a:t>Integration</a:t>
                </a:r>
                <a:endParaRPr lang="en-GB" sz="700" b="1" dirty="0" smtClean="0">
                  <a:solidFill>
                    <a:schemeClr val="bg1"/>
                  </a:solidFill>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Ordering</a:t>
              </a:r>
              <a:endParaRPr lang="en-GB" sz="700" dirty="0" smtClean="0">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1446550"/>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Order Calculation</a:t>
            </a:r>
            <a:endParaRPr lang="en-GB" sz="1100" b="1" dirty="0" smtClean="0"/>
          </a:p>
          <a:p>
            <a:pPr fontAlgn="base">
              <a:spcBef>
                <a:spcPct val="0"/>
              </a:spcBef>
              <a:spcAft>
                <a:spcPct val="0"/>
              </a:spcAft>
              <a:buFont typeface="Verdana" pitchFamily="34" charset="0"/>
              <a:buChar char="•"/>
            </a:pPr>
            <a:r>
              <a:rPr lang="sv-SE" sz="900" dirty="0" smtClean="0"/>
              <a:t> xxxx</a:t>
            </a:r>
          </a:p>
          <a:p>
            <a:pPr fontAlgn="base">
              <a:spcBef>
                <a:spcPct val="0"/>
              </a:spcBef>
              <a:spcAft>
                <a:spcPct val="0"/>
              </a:spcAft>
            </a:pPr>
            <a:endParaRPr lang="sv-SE" sz="900" dirty="0" smtClean="0"/>
          </a:p>
          <a:p>
            <a:r>
              <a:rPr lang="sv-SE" sz="1100" b="1" dirty="0" smtClean="0"/>
              <a:t>Manual Orders</a:t>
            </a:r>
            <a:endParaRPr lang="en-GB" sz="1100" b="1" dirty="0" smtClean="0"/>
          </a:p>
          <a:p>
            <a:pPr fontAlgn="base">
              <a:spcBef>
                <a:spcPct val="0"/>
              </a:spcBef>
              <a:spcAft>
                <a:spcPct val="0"/>
              </a:spcAft>
              <a:buFont typeface="Verdana" pitchFamily="34" charset="0"/>
              <a:buChar char="•"/>
            </a:pPr>
            <a:r>
              <a:rPr lang="sv-SE" sz="900" dirty="0" smtClean="0"/>
              <a:t> Mxxxx</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a:defRPr/>
            </a:pPr>
            <a:r>
              <a:rPr lang="en-US" sz="1600" dirty="0" smtClean="0">
                <a:latin typeface="Verdana" pitchFamily="34" charset="0"/>
                <a:cs typeface="Arial" pitchFamily="34" charset="0"/>
              </a:rPr>
              <a:t>xxx</a:t>
            </a:r>
            <a:endParaRPr lang="en-US" sz="1600" dirty="0" smtClean="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862048"/>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Order Calculation</a:t>
            </a:r>
            <a:endParaRPr lang="sv-SE" sz="900" dirty="0" smtClean="0"/>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Manual Orders</a:t>
            </a:r>
            <a:endParaRPr lang="en-GB" sz="1100" b="1" dirty="0" smtClean="0"/>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000274"/>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Local Solutions</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Cash &amp; credit management </a:t>
                </a:r>
                <a:endParaRPr lang="en-GB" sz="700" dirty="0" smtClean="0">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Reporting</a:t>
                </a:r>
                <a:endParaRPr lang="en-GB" sz="700" dirty="0" smtClean="0">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600" b="1" dirty="0" smtClean="0">
                    <a:solidFill>
                      <a:schemeClr val="bg1"/>
                    </a:solidFill>
                    <a:latin typeface="+mj-lt"/>
                  </a:rPr>
                  <a:t>Local solutions</a:t>
                </a:r>
                <a:endParaRPr lang="en-GB" sz="600" b="1" dirty="0" smtClean="0">
                  <a:solidFill>
                    <a:schemeClr val="bg1"/>
                  </a:solidFill>
                  <a:latin typeface="+mj-lt"/>
                </a:endParaRPr>
              </a:p>
            </p:txBody>
          </p:sp>
          <p:sp>
            <p:nvSpPr>
              <p:cNvPr id="55" name="Rectangle 54"/>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Infrastructure</a:t>
                </a:r>
                <a:endParaRPr kumimoji="0" lang="en-GB" sz="7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Ordering</a:t>
              </a:r>
              <a:endParaRPr lang="en-GB" sz="700" dirty="0" smtClean="0">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ingle Corner Rectangle 27"/>
          <p:cNvSpPr/>
          <p:nvPr/>
        </p:nvSpPr>
        <p:spPr>
          <a:xfrm>
            <a:off x="39553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2915816" y="1556792"/>
            <a:ext cx="2448272" cy="2952328"/>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653768"/>
            <a:ext cx="2448272" cy="2446824"/>
          </a:xfrm>
          <a:prstGeom prst="rect">
            <a:avLst/>
          </a:prstGeom>
        </p:spPr>
        <p:txBody>
          <a:bodyPr wrap="square">
            <a:spAutoFit/>
          </a:bodyPr>
          <a:lstStyle/>
          <a:p>
            <a:pPr fontAlgn="base">
              <a:spcBef>
                <a:spcPct val="0"/>
              </a:spcBef>
              <a:spcAft>
                <a:spcPct val="0"/>
              </a:spcAft>
            </a:pPr>
            <a:r>
              <a:rPr lang="sv-SE" sz="1400" b="1" dirty="0" smtClean="0"/>
              <a:t>MHS TP</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Local infrastructure</a:t>
            </a:r>
            <a:endParaRPr lang="en-GB" sz="1100" b="1" dirty="0" smtClean="0"/>
          </a:p>
          <a:p>
            <a:pPr fontAlgn="base">
              <a:spcBef>
                <a:spcPct val="0"/>
              </a:spcBef>
              <a:spcAft>
                <a:spcPct val="0"/>
              </a:spcAft>
              <a:buFont typeface="Verdana" pitchFamily="34" charset="0"/>
              <a:buChar char="•"/>
            </a:pPr>
            <a:r>
              <a:rPr lang="sv-SE" sz="900" dirty="0" smtClean="0"/>
              <a:t> LIP, close down of hardware, new solutions in store?</a:t>
            </a:r>
          </a:p>
          <a:p>
            <a:pPr fontAlgn="base">
              <a:spcBef>
                <a:spcPct val="0"/>
              </a:spcBef>
              <a:spcAft>
                <a:spcPct val="0"/>
              </a:spcAft>
            </a:pPr>
            <a:endParaRPr lang="sv-SE" sz="900" dirty="0" smtClean="0"/>
          </a:p>
          <a:p>
            <a:r>
              <a:rPr lang="sv-SE" sz="1100" b="1" dirty="0" smtClean="0"/>
              <a:t>Backups</a:t>
            </a:r>
            <a:endParaRPr lang="en-GB" sz="1100" b="1" dirty="0" smtClean="0"/>
          </a:p>
          <a:p>
            <a:pPr fontAlgn="base">
              <a:spcBef>
                <a:spcPct val="0"/>
              </a:spcBef>
              <a:spcAft>
                <a:spcPct val="0"/>
              </a:spcAft>
              <a:buFont typeface="Verdana" pitchFamily="34" charset="0"/>
              <a:buChar char="•"/>
            </a:pPr>
            <a:r>
              <a:rPr lang="sv-SE" sz="900" dirty="0" smtClean="0"/>
              <a:t> Plan for handling of old MHS backups  is needed to meet legal demands of archiving</a:t>
            </a:r>
          </a:p>
          <a:p>
            <a:pPr fontAlgn="base">
              <a:spcBef>
                <a:spcPct val="0"/>
              </a:spcBef>
              <a:spcAft>
                <a:spcPct val="0"/>
              </a:spcAft>
            </a:pPr>
            <a:endParaRPr lang="sv-SE" sz="900" dirty="0" smtClean="0"/>
          </a:p>
          <a:p>
            <a:r>
              <a:rPr lang="sv-SE" sz="1100" b="1" dirty="0" smtClean="0"/>
              <a:t>Access and Security</a:t>
            </a:r>
            <a:endParaRPr lang="en-GB" sz="1100" b="1" dirty="0" smtClean="0"/>
          </a:p>
          <a:p>
            <a:pPr fontAlgn="base">
              <a:spcBef>
                <a:spcPct val="0"/>
              </a:spcBef>
              <a:spcAft>
                <a:spcPct val="0"/>
              </a:spcAft>
              <a:buFont typeface="Verdana" pitchFamily="34" charset="0"/>
              <a:buChar char="•"/>
            </a:pPr>
            <a:r>
              <a:rPr lang="sv-SE" sz="900" dirty="0" smtClean="0"/>
              <a:t> The new solutions should provide access and security based on CDS</a:t>
            </a:r>
          </a:p>
          <a:p>
            <a:pPr fontAlgn="base">
              <a:spcBef>
                <a:spcPct val="0"/>
              </a:spcBef>
              <a:spcAft>
                <a:spcPct val="0"/>
              </a:spcAft>
            </a:pPr>
            <a:endParaRPr lang="sv-SE" sz="900" dirty="0" smtClean="0"/>
          </a:p>
        </p:txBody>
      </p:sp>
      <p:sp>
        <p:nvSpPr>
          <p:cNvPr id="22" name="Content Placeholder 2"/>
          <p:cNvSpPr txBox="1">
            <a:spLocks/>
          </p:cNvSpPr>
          <p:nvPr/>
        </p:nvSpPr>
        <p:spPr>
          <a:xfrm>
            <a:off x="539552" y="836712"/>
            <a:ext cx="8229600" cy="504056"/>
          </a:xfrm>
          <a:prstGeom prst="rect">
            <a:avLst/>
          </a:prstGeom>
        </p:spPr>
        <p:txBody>
          <a:bodyPr/>
          <a:lstStyle/>
          <a:p>
            <a:pPr>
              <a:defRPr/>
            </a:pPr>
            <a:r>
              <a:rPr lang="en-US" sz="1600" dirty="0" smtClean="0">
                <a:latin typeface="Verdana" pitchFamily="34" charset="0"/>
                <a:cs typeface="Arial" pitchFamily="34" charset="0"/>
              </a:rPr>
              <a:t>xxx</a:t>
            </a:r>
            <a:endParaRPr lang="en-US" sz="1600" dirty="0" smtClean="0"/>
          </a:p>
        </p:txBody>
      </p:sp>
      <p:cxnSp>
        <p:nvCxnSpPr>
          <p:cNvPr id="29" name="Straight Connector 28"/>
          <p:cNvCxnSpPr/>
          <p:nvPr/>
        </p:nvCxnSpPr>
        <p:spPr>
          <a:xfrm flipH="1">
            <a:off x="467544" y="1988840"/>
            <a:ext cx="223224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395536" y="4581128"/>
            <a:ext cx="4968552" cy="1368152"/>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15816" y="1646219"/>
            <a:ext cx="2448272" cy="1862048"/>
          </a:xfrm>
          <a:prstGeom prst="rect">
            <a:avLst/>
          </a:prstGeom>
        </p:spPr>
        <p:txBody>
          <a:bodyPr wrap="square">
            <a:spAutoFit/>
          </a:bodyPr>
          <a:lstStyle/>
          <a:p>
            <a:pPr fontAlgn="base">
              <a:spcBef>
                <a:spcPct val="0"/>
              </a:spcBef>
              <a:spcAft>
                <a:spcPct val="0"/>
              </a:spcAft>
            </a:pPr>
            <a:r>
              <a:rPr lang="sv-SE" sz="1400" b="1" dirty="0" smtClean="0"/>
              <a:t>TL2020 Alignment</a:t>
            </a:r>
          </a:p>
          <a:p>
            <a:pPr fontAlgn="base">
              <a:spcBef>
                <a:spcPct val="0"/>
              </a:spcBef>
              <a:spcAft>
                <a:spcPct val="0"/>
              </a:spcAft>
            </a:pPr>
            <a:endParaRPr lang="sv-SE" sz="500" b="1" dirty="0" smtClean="0"/>
          </a:p>
          <a:p>
            <a:pPr fontAlgn="base">
              <a:spcBef>
                <a:spcPct val="0"/>
              </a:spcBef>
              <a:spcAft>
                <a:spcPct val="0"/>
              </a:spcAft>
            </a:pPr>
            <a:endParaRPr lang="sv-SE" sz="1100" dirty="0" smtClean="0"/>
          </a:p>
          <a:p>
            <a:r>
              <a:rPr lang="sv-SE" sz="1100" b="1" dirty="0" smtClean="0"/>
              <a:t>Order Calculation</a:t>
            </a:r>
            <a:endParaRPr lang="sv-SE" sz="900" dirty="0" smtClean="0"/>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pPr fontAlgn="base">
              <a:spcBef>
                <a:spcPct val="0"/>
              </a:spcBef>
              <a:spcAft>
                <a:spcPct val="0"/>
              </a:spcAft>
              <a:buFont typeface="Verdana" pitchFamily="34" charset="0"/>
              <a:buChar char="•"/>
            </a:pPr>
            <a:endParaRPr lang="sv-SE" sz="900" dirty="0" smtClean="0"/>
          </a:p>
          <a:p>
            <a:r>
              <a:rPr lang="sv-SE" sz="1100" b="1" dirty="0" smtClean="0"/>
              <a:t>Access and Security</a:t>
            </a:r>
            <a:endParaRPr lang="en-GB" sz="1100" b="1" dirty="0" smtClean="0"/>
          </a:p>
          <a:p>
            <a:pPr fontAlgn="base">
              <a:spcBef>
                <a:spcPct val="0"/>
              </a:spcBef>
              <a:spcAft>
                <a:spcPct val="0"/>
              </a:spcAft>
              <a:buFont typeface="Verdana" pitchFamily="34" charset="0"/>
              <a:buChar char="•"/>
            </a:pPr>
            <a:r>
              <a:rPr lang="sv-SE" sz="900" dirty="0" smtClean="0"/>
              <a:t>  No impact on TL2020</a:t>
            </a:r>
          </a:p>
          <a:p>
            <a:pPr fontAlgn="base">
              <a:spcBef>
                <a:spcPct val="0"/>
              </a:spcBef>
              <a:spcAft>
                <a:spcPct val="0"/>
              </a:spcAft>
              <a:buFont typeface="Verdana" pitchFamily="34" charset="0"/>
              <a:buChar char="•"/>
            </a:pPr>
            <a:endParaRPr lang="sv-SE" sz="900" dirty="0" smtClean="0"/>
          </a:p>
        </p:txBody>
      </p:sp>
      <p:cxnSp>
        <p:nvCxnSpPr>
          <p:cNvPr id="36" name="Straight Connector 35"/>
          <p:cNvCxnSpPr/>
          <p:nvPr/>
        </p:nvCxnSpPr>
        <p:spPr>
          <a:xfrm flipH="1" flipV="1">
            <a:off x="2987824" y="1981290"/>
            <a:ext cx="2160240"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36" y="4653136"/>
            <a:ext cx="4968552" cy="1000274"/>
          </a:xfrm>
          <a:prstGeom prst="rect">
            <a:avLst/>
          </a:prstGeom>
        </p:spPr>
        <p:txBody>
          <a:bodyPr wrap="square">
            <a:spAutoFit/>
          </a:bodyPr>
          <a:lstStyle/>
          <a:p>
            <a:pPr fontAlgn="base">
              <a:spcBef>
                <a:spcPct val="0"/>
              </a:spcBef>
              <a:spcAft>
                <a:spcPct val="0"/>
              </a:spcAft>
            </a:pPr>
            <a:r>
              <a:rPr lang="sv-SE" sz="1400" b="1" dirty="0" smtClean="0"/>
              <a:t>Dependent on</a:t>
            </a:r>
          </a:p>
          <a:p>
            <a:pPr fontAlgn="base">
              <a:spcBef>
                <a:spcPct val="0"/>
              </a:spcBef>
              <a:spcAft>
                <a:spcPct val="0"/>
              </a:spcAft>
            </a:pPr>
            <a:endParaRPr lang="sv-SE" sz="500" b="1" dirty="0" smtClean="0"/>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buFont typeface="Verdana" pitchFamily="34" charset="0"/>
              <a:buChar char="•"/>
            </a:pPr>
            <a:r>
              <a:rPr lang="sv-SE" sz="900" dirty="0" smtClean="0"/>
              <a:t> xxx</a:t>
            </a:r>
          </a:p>
          <a:p>
            <a:pPr fontAlgn="base">
              <a:spcBef>
                <a:spcPct val="0"/>
              </a:spcBef>
              <a:spcAft>
                <a:spcPct val="0"/>
              </a:spcAft>
            </a:pPr>
            <a:r>
              <a:rPr lang="sv-SE" sz="1100" dirty="0" smtClean="0"/>
              <a:t/>
            </a:r>
            <a:br>
              <a:rPr lang="sv-SE" sz="1100" dirty="0" smtClean="0"/>
            </a:br>
            <a:endParaRPr lang="sv-SE" sz="1100" dirty="0" smtClean="0"/>
          </a:p>
        </p:txBody>
      </p:sp>
      <p:cxnSp>
        <p:nvCxnSpPr>
          <p:cNvPr id="38" name="Straight Connector 37"/>
          <p:cNvCxnSpPr/>
          <p:nvPr/>
        </p:nvCxnSpPr>
        <p:spPr>
          <a:xfrm flipH="1" flipV="1">
            <a:off x="5292080" y="1909282"/>
            <a:ext cx="2232248" cy="755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Infrastructure</a:t>
            </a:r>
          </a:p>
        </p:txBody>
      </p:sp>
      <p:grpSp>
        <p:nvGrpSpPr>
          <p:cNvPr id="2" name="Group 40"/>
          <p:cNvGrpSpPr/>
          <p:nvPr/>
        </p:nvGrpSpPr>
        <p:grpSpPr>
          <a:xfrm>
            <a:off x="5652120" y="2636912"/>
            <a:ext cx="3275856" cy="1800200"/>
            <a:chOff x="251520" y="1582670"/>
            <a:chExt cx="7266511" cy="4168003"/>
          </a:xfrm>
        </p:grpSpPr>
        <p:grpSp>
          <p:nvGrpSpPr>
            <p:cNvPr id="3" name="Group 146"/>
            <p:cNvGrpSpPr/>
            <p:nvPr/>
          </p:nvGrpSpPr>
          <p:grpSpPr>
            <a:xfrm>
              <a:off x="270111" y="1582670"/>
              <a:ext cx="7247920" cy="4168003"/>
              <a:chOff x="702159" y="2014719"/>
              <a:chExt cx="7247920" cy="4168003"/>
            </a:xfrm>
          </p:grpSpPr>
          <p:sp>
            <p:nvSpPr>
              <p:cNvPr id="44" name="Rectangle 43"/>
              <p:cNvSpPr/>
              <p:nvPr/>
            </p:nvSpPr>
            <p:spPr bwMode="auto">
              <a:xfrm>
                <a:off x="702159" y="3140970"/>
                <a:ext cx="1902579"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SGF</a:t>
                </a:r>
                <a:endParaRPr lang="en-GB" sz="700" dirty="0" smtClean="0">
                  <a:latin typeface="+mj-lt"/>
                </a:endParaRPr>
              </a:p>
            </p:txBody>
          </p:sp>
          <p:sp>
            <p:nvSpPr>
              <p:cNvPr id="45" name="Rectangle 44"/>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SLM</a:t>
                </a:r>
                <a:endParaRPr lang="en-GB" sz="700" dirty="0" smtClean="0">
                  <a:latin typeface="+mj-lt"/>
                </a:endParaRPr>
              </a:p>
            </p:txBody>
          </p:sp>
          <p:sp>
            <p:nvSpPr>
              <p:cNvPr id="46" name="Rectangle 45"/>
              <p:cNvSpPr/>
              <p:nvPr/>
            </p:nvSpPr>
            <p:spPr bwMode="auto">
              <a:xfrm>
                <a:off x="702159" y="2014719"/>
                <a:ext cx="7247920"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Range and pricing</a:t>
                </a:r>
                <a:endParaRPr lang="en-GB" sz="700" dirty="0" smtClean="0">
                  <a:latin typeface="+mj-lt"/>
                </a:endParaRPr>
              </a:p>
            </p:txBody>
          </p:sp>
          <p:sp>
            <p:nvSpPr>
              <p:cNvPr id="47" name="Rectangle 46"/>
              <p:cNvSpPr/>
              <p:nvPr/>
            </p:nvSpPr>
            <p:spPr bwMode="auto">
              <a:xfrm>
                <a:off x="6591094" y="3140969"/>
                <a:ext cx="1358985"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Cash &amp; credit management </a:t>
                </a:r>
                <a:endParaRPr lang="en-GB" sz="700" dirty="0" smtClean="0">
                  <a:latin typeface="+mj-lt"/>
                </a:endParaRPr>
              </a:p>
            </p:txBody>
          </p:sp>
          <p:sp>
            <p:nvSpPr>
              <p:cNvPr id="48" name="Rectangle 47"/>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Finance management</a:t>
                </a:r>
                <a:endParaRPr kumimoji="0" lang="en-GB" sz="700" b="1" i="0" u="none" strike="noStrike" cap="none" normalizeH="0" baseline="0" dirty="0" smtClean="0">
                  <a:ln>
                    <a:noFill/>
                  </a:ln>
                  <a:solidFill>
                    <a:schemeClr val="tx1"/>
                  </a:solidFill>
                  <a:effectLst/>
                  <a:latin typeface="+mj-lt"/>
                </a:endParaRPr>
              </a:p>
            </p:txBody>
          </p:sp>
          <p:sp>
            <p:nvSpPr>
              <p:cNvPr id="49" name="Rectangle 48"/>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Sales order management </a:t>
                </a:r>
                <a:br>
                  <a:rPr lang="sv-SE" sz="700" dirty="0" smtClean="0">
                    <a:latin typeface="+mj-lt"/>
                  </a:rPr>
                </a:br>
                <a:r>
                  <a:rPr lang="sv-SE" sz="700" dirty="0" smtClean="0">
                    <a:latin typeface="+mj-lt"/>
                  </a:rPr>
                  <a:t>&amp; reservations</a:t>
                </a:r>
                <a:endParaRPr lang="en-GB" sz="700" dirty="0" smtClean="0">
                  <a:latin typeface="+mj-lt"/>
                </a:endParaRPr>
              </a:p>
            </p:txBody>
          </p:sp>
          <p:sp>
            <p:nvSpPr>
              <p:cNvPr id="50" name="Rectangle 49"/>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Return management</a:t>
                </a:r>
                <a:endParaRPr lang="en-GB" sz="700" dirty="0" smtClean="0">
                  <a:latin typeface="+mj-lt"/>
                </a:endParaRPr>
              </a:p>
            </p:txBody>
          </p:sp>
          <p:sp>
            <p:nvSpPr>
              <p:cNvPr id="51" name="Rectangle 50"/>
              <p:cNvSpPr/>
              <p:nvPr/>
            </p:nvSpPr>
            <p:spPr bwMode="auto">
              <a:xfrm>
                <a:off x="702159" y="2492896"/>
                <a:ext cx="3714559"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Forecast &amp; safety stock</a:t>
                </a:r>
                <a:endParaRPr lang="en-GB" sz="700" dirty="0" smtClean="0">
                  <a:latin typeface="+mj-lt"/>
                </a:endParaRPr>
              </a:p>
            </p:txBody>
          </p:sp>
          <p:sp>
            <p:nvSpPr>
              <p:cNvPr id="52" name="Rectangle 51"/>
              <p:cNvSpPr/>
              <p:nvPr/>
            </p:nvSpPr>
            <p:spPr bwMode="auto">
              <a:xfrm>
                <a:off x="702159"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sv-SE" sz="700" dirty="0" smtClean="0">
                    <a:latin typeface="+mj-lt"/>
                  </a:rPr>
                  <a:t>Reporting</a:t>
                </a:r>
                <a:endParaRPr lang="en-GB" sz="700" dirty="0" smtClean="0">
                  <a:latin typeface="+mj-lt"/>
                </a:endParaRPr>
              </a:p>
            </p:txBody>
          </p:sp>
          <p:sp>
            <p:nvSpPr>
              <p:cNvPr id="53" name="Rectangle 52"/>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Integration</a:t>
                </a:r>
                <a:endParaRPr kumimoji="0" lang="en-GB" sz="700" b="1" i="0" u="none" strike="noStrike" cap="none" normalizeH="0" baseline="0" dirty="0" smtClean="0">
                  <a:ln>
                    <a:noFill/>
                  </a:ln>
                  <a:solidFill>
                    <a:schemeClr val="tx1"/>
                  </a:solidFill>
                  <a:effectLst/>
                  <a:latin typeface="+mj-lt"/>
                </a:endParaRPr>
              </a:p>
            </p:txBody>
          </p:sp>
          <p:sp>
            <p:nvSpPr>
              <p:cNvPr id="54" name="Rectangle 53"/>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v-SE" sz="700" dirty="0" smtClean="0">
                    <a:latin typeface="+mj-lt"/>
                  </a:rPr>
                  <a:t>Local solutions</a:t>
                </a:r>
                <a:endParaRPr kumimoji="0" lang="en-GB" sz="700" b="1" i="0" u="none" strike="noStrike" cap="none" normalizeH="0" baseline="0" dirty="0" smtClean="0">
                  <a:ln>
                    <a:noFill/>
                  </a:ln>
                  <a:solidFill>
                    <a:schemeClr val="tx1"/>
                  </a:solidFill>
                  <a:effectLst/>
                  <a:latin typeface="+mj-lt"/>
                </a:endParaRPr>
              </a:p>
            </p:txBody>
          </p:sp>
          <p:sp>
            <p:nvSpPr>
              <p:cNvPr id="55" name="Rectangle 54"/>
              <p:cNvSpPr/>
              <p:nvPr/>
            </p:nvSpPr>
            <p:spPr bwMode="auto">
              <a:xfrm>
                <a:off x="6228698" y="5623745"/>
                <a:ext cx="1721381" cy="558977"/>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600" b="1" dirty="0" smtClean="0">
                    <a:solidFill>
                      <a:schemeClr val="bg1"/>
                    </a:solidFill>
                    <a:latin typeface="+mj-lt"/>
                  </a:rPr>
                  <a:t>Infrastructure</a:t>
                </a:r>
                <a:endParaRPr lang="en-GB" sz="600" b="1" dirty="0" smtClean="0">
                  <a:solidFill>
                    <a:schemeClr val="bg1"/>
                  </a:solidFill>
                  <a:latin typeface="+mj-lt"/>
                </a:endParaRPr>
              </a:p>
            </p:txBody>
          </p:sp>
          <p:sp>
            <p:nvSpPr>
              <p:cNvPr id="56" name="Rectangle 55"/>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v-SE" sz="700" i="0" u="none" strike="noStrike" cap="none" normalizeH="0" baseline="0" dirty="0" smtClean="0">
                    <a:ln>
                      <a:noFill/>
                    </a:ln>
                    <a:solidFill>
                      <a:schemeClr val="tx1"/>
                    </a:solidFill>
                    <a:effectLst/>
                    <a:latin typeface="+mj-lt"/>
                  </a:rPr>
                  <a:t>TAX information &amp;</a:t>
                </a:r>
                <a:r>
                  <a:rPr kumimoji="0" lang="sv-SE" sz="700" i="0" u="none" strike="noStrike" cap="none" normalizeH="0" dirty="0" smtClean="0">
                    <a:ln>
                      <a:noFill/>
                    </a:ln>
                    <a:solidFill>
                      <a:schemeClr val="tx1"/>
                    </a:solidFill>
                    <a:effectLst/>
                    <a:latin typeface="+mj-lt"/>
                  </a:rPr>
                  <a:t> calculation</a:t>
                </a:r>
                <a:endParaRPr kumimoji="0" lang="en-GB" sz="700" i="0" u="none" strike="noStrike" cap="none" normalizeH="0" baseline="0" dirty="0" smtClean="0">
                  <a:ln>
                    <a:noFill/>
                  </a:ln>
                  <a:solidFill>
                    <a:schemeClr val="tx1"/>
                  </a:solidFill>
                  <a:effectLst/>
                  <a:latin typeface="+mj-lt"/>
                </a:endParaRPr>
              </a:p>
            </p:txBody>
          </p:sp>
          <p:sp>
            <p:nvSpPr>
              <p:cNvPr id="57" name="Rectangle 56"/>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Selling</a:t>
                </a:r>
                <a:endParaRPr lang="en-GB" sz="700" dirty="0" smtClean="0">
                  <a:latin typeface="+mj-lt"/>
                </a:endParaRPr>
              </a:p>
            </p:txBody>
          </p:sp>
        </p:grpSp>
        <p:sp>
          <p:nvSpPr>
            <p:cNvPr id="43" name="Rectangle 42"/>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sv-SE" sz="700" dirty="0" smtClean="0">
                  <a:latin typeface="+mj-lt"/>
                </a:rPr>
                <a:t>Ordering</a:t>
              </a:r>
              <a:endParaRPr lang="en-GB" sz="700" dirty="0" smtClean="0">
                <a:latin typeface="+mj-lt"/>
              </a:endParaRPr>
            </a:p>
          </p:txBody>
        </p:sp>
      </p:grpSp>
      <p:cxnSp>
        <p:nvCxnSpPr>
          <p:cNvPr id="58" name="Straight Connector 57"/>
          <p:cNvCxnSpPr/>
          <p:nvPr/>
        </p:nvCxnSpPr>
        <p:spPr>
          <a:xfrm flipH="1">
            <a:off x="467544" y="4941168"/>
            <a:ext cx="475252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ound Single Corner Rectangle 27"/>
          <p:cNvSpPr/>
          <p:nvPr/>
        </p:nvSpPr>
        <p:spPr>
          <a:xfrm>
            <a:off x="431032" y="1484784"/>
            <a:ext cx="2736304" cy="4320480"/>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4"/>
          <p:cNvSpPr/>
          <p:nvPr/>
        </p:nvSpPr>
        <p:spPr>
          <a:xfrm>
            <a:off x="3239344" y="1484784"/>
            <a:ext cx="2736304" cy="4320480"/>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7544" y="1581760"/>
            <a:ext cx="2808312" cy="4308872"/>
          </a:xfrm>
          <a:prstGeom prst="rect">
            <a:avLst/>
          </a:prstGeom>
        </p:spPr>
        <p:txBody>
          <a:bodyPr wrap="square">
            <a:spAutoFit/>
          </a:bodyPr>
          <a:lstStyle/>
          <a:p>
            <a:pPr fontAlgn="base">
              <a:spcBef>
                <a:spcPct val="0"/>
              </a:spcBef>
              <a:spcAft>
                <a:spcPct val="0"/>
              </a:spcAft>
            </a:pPr>
            <a:r>
              <a:rPr lang="sv-SE" sz="1600" b="1" dirty="0" smtClean="0"/>
              <a:t>MHS TP</a:t>
            </a:r>
          </a:p>
          <a:p>
            <a:pPr fontAlgn="base">
              <a:spcBef>
                <a:spcPct val="0"/>
              </a:spcBef>
              <a:spcAft>
                <a:spcPct val="0"/>
              </a:spcAft>
            </a:pPr>
            <a:endParaRPr lang="sv-SE" sz="600" b="1" dirty="0" smtClean="0"/>
          </a:p>
          <a:p>
            <a:pPr fontAlgn="base">
              <a:spcBef>
                <a:spcPct val="0"/>
              </a:spcBef>
              <a:spcAft>
                <a:spcPct val="0"/>
              </a:spcAft>
            </a:pPr>
            <a:endParaRPr lang="sv-SE" sz="1200" dirty="0" smtClean="0"/>
          </a:p>
          <a:p>
            <a:pPr fontAlgn="base">
              <a:spcBef>
                <a:spcPct val="0"/>
              </a:spcBef>
              <a:spcAft>
                <a:spcPct val="0"/>
              </a:spcAft>
            </a:pPr>
            <a:r>
              <a:rPr lang="sv-SE" sz="1200" b="1" dirty="0" smtClean="0"/>
              <a:t>Integration</a:t>
            </a:r>
          </a:p>
          <a:p>
            <a:pPr fontAlgn="base">
              <a:spcBef>
                <a:spcPct val="0"/>
              </a:spcBef>
              <a:spcAft>
                <a:spcPct val="0"/>
              </a:spcAft>
              <a:buFont typeface="Verdana" pitchFamily="34" charset="0"/>
              <a:buChar char="•"/>
            </a:pPr>
            <a:r>
              <a:rPr lang="sv-SE" sz="1200" dirty="0" smtClean="0"/>
              <a:t> To move out MHS role as local integration point a Local Integration Platorm with high availability and performance needs to be established</a:t>
            </a:r>
          </a:p>
          <a:p>
            <a:r>
              <a:rPr lang="sv-SE" sz="1200" dirty="0" smtClean="0"/>
              <a:t/>
            </a:r>
            <a:br>
              <a:rPr lang="sv-SE" sz="1200" dirty="0" smtClean="0"/>
            </a:br>
            <a:endParaRPr lang="sv-SE" sz="1200" dirty="0" smtClean="0"/>
          </a:p>
          <a:p>
            <a:r>
              <a:rPr lang="sv-SE" sz="1200" b="1" dirty="0" smtClean="0"/>
              <a:t>Infrastructure</a:t>
            </a:r>
            <a:endParaRPr lang="en-GB" sz="1200" b="1" dirty="0" smtClean="0"/>
          </a:p>
          <a:p>
            <a:pPr fontAlgn="base">
              <a:spcBef>
                <a:spcPct val="0"/>
              </a:spcBef>
              <a:spcAft>
                <a:spcPct val="0"/>
              </a:spcAft>
              <a:buFont typeface="Verdana" pitchFamily="34" charset="0"/>
              <a:buChar char="•"/>
            </a:pPr>
            <a:r>
              <a:rPr lang="sv-SE" sz="1200" dirty="0" smtClean="0"/>
              <a:t> Close down of hardware project will be needed</a:t>
            </a:r>
          </a:p>
          <a:p>
            <a:pPr fontAlgn="base">
              <a:spcBef>
                <a:spcPct val="0"/>
              </a:spcBef>
              <a:spcAft>
                <a:spcPct val="0"/>
              </a:spcAft>
              <a:buFont typeface="Verdana" pitchFamily="34" charset="0"/>
              <a:buChar char="•"/>
            </a:pPr>
            <a:r>
              <a:rPr lang="sv-SE" sz="1200" dirty="0" smtClean="0"/>
              <a:t> Secure backups initiative is needed to meet legal demands of archiving</a:t>
            </a:r>
          </a:p>
          <a:p>
            <a:pPr fontAlgn="base">
              <a:spcBef>
                <a:spcPct val="0"/>
              </a:spcBef>
              <a:spcAft>
                <a:spcPct val="0"/>
              </a:spcAft>
              <a:buFont typeface="Verdana" pitchFamily="34" charset="0"/>
              <a:buChar char="•"/>
            </a:pPr>
            <a:endParaRPr lang="sv-SE" sz="1200" dirty="0" smtClean="0"/>
          </a:p>
          <a:p>
            <a:r>
              <a:rPr lang="sv-SE" sz="1200" b="1" dirty="0" smtClean="0"/>
              <a:t>Access and Security</a:t>
            </a:r>
            <a:endParaRPr lang="en-GB" sz="1200" b="1" dirty="0" smtClean="0"/>
          </a:p>
          <a:p>
            <a:pPr fontAlgn="base">
              <a:spcBef>
                <a:spcPct val="0"/>
              </a:spcBef>
              <a:spcAft>
                <a:spcPct val="0"/>
              </a:spcAft>
              <a:buFont typeface="Verdana" pitchFamily="34" charset="0"/>
              <a:buChar char="•"/>
            </a:pPr>
            <a:r>
              <a:rPr lang="sv-SE" sz="1200" dirty="0" smtClean="0"/>
              <a:t> The new solutions should provide access and security based on CDS</a:t>
            </a:r>
          </a:p>
          <a:p>
            <a:pPr fontAlgn="base">
              <a:spcBef>
                <a:spcPct val="0"/>
              </a:spcBef>
              <a:spcAft>
                <a:spcPct val="0"/>
              </a:spcAft>
              <a:buFont typeface="Verdana" pitchFamily="34" charset="0"/>
              <a:buChar char="•"/>
            </a:pPr>
            <a:endParaRPr lang="sv-SE" sz="1200" dirty="0" smtClean="0"/>
          </a:p>
        </p:txBody>
      </p:sp>
      <p:sp>
        <p:nvSpPr>
          <p:cNvPr id="22" name="Content Placeholder 2"/>
          <p:cNvSpPr txBox="1">
            <a:spLocks/>
          </p:cNvSpPr>
          <p:nvPr/>
        </p:nvSpPr>
        <p:spPr>
          <a:xfrm>
            <a:off x="539552" y="836712"/>
            <a:ext cx="8229600" cy="5040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Verdana" pitchFamily="34" charset="0"/>
                <a:ea typeface="Calibri" pitchFamily="34" charset="0"/>
                <a:cs typeface="Arial" pitchFamily="34" charset="0"/>
              </a:rPr>
              <a:t>Include</a:t>
            </a:r>
            <a:r>
              <a:rPr lang="en-US" sz="1600" dirty="0" smtClean="0">
                <a:latin typeface="Verdana" pitchFamily="34" charset="0"/>
                <a:ea typeface="Calibri" pitchFamily="34" charset="0"/>
                <a:cs typeface="Arial" pitchFamily="34" charset="0"/>
              </a:rPr>
              <a:t>s Integration, Infrastructure and Access and Security</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Connector 28"/>
          <p:cNvCxnSpPr/>
          <p:nvPr/>
        </p:nvCxnSpPr>
        <p:spPr>
          <a:xfrm flipH="1">
            <a:off x="539552" y="1916832"/>
            <a:ext cx="2520280"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Round Single Corner Rectangle 19"/>
          <p:cNvSpPr/>
          <p:nvPr/>
        </p:nvSpPr>
        <p:spPr>
          <a:xfrm>
            <a:off x="6084168" y="1484784"/>
            <a:ext cx="2736304" cy="4320480"/>
          </a:xfrm>
          <a:prstGeom prst="round1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275856" y="1574210"/>
            <a:ext cx="2808312" cy="4308872"/>
          </a:xfrm>
          <a:prstGeom prst="rect">
            <a:avLst/>
          </a:prstGeom>
        </p:spPr>
        <p:txBody>
          <a:bodyPr wrap="square">
            <a:spAutoFit/>
          </a:bodyPr>
          <a:lstStyle/>
          <a:p>
            <a:pPr fontAlgn="base">
              <a:spcBef>
                <a:spcPct val="0"/>
              </a:spcBef>
              <a:spcAft>
                <a:spcPct val="0"/>
              </a:spcAft>
            </a:pPr>
            <a:r>
              <a:rPr lang="sv-SE" sz="1600" b="1" dirty="0" smtClean="0"/>
              <a:t>TAL2020</a:t>
            </a:r>
          </a:p>
          <a:p>
            <a:pPr fontAlgn="base">
              <a:spcBef>
                <a:spcPct val="0"/>
              </a:spcBef>
              <a:spcAft>
                <a:spcPct val="0"/>
              </a:spcAft>
            </a:pPr>
            <a:endParaRPr lang="sv-SE" sz="600" b="1" dirty="0" smtClean="0"/>
          </a:p>
          <a:p>
            <a:pPr fontAlgn="base">
              <a:spcBef>
                <a:spcPct val="0"/>
              </a:spcBef>
              <a:spcAft>
                <a:spcPct val="0"/>
              </a:spcAft>
            </a:pPr>
            <a:endParaRPr lang="sv-SE" sz="1200" dirty="0" smtClean="0"/>
          </a:p>
          <a:p>
            <a:pPr fontAlgn="base">
              <a:spcBef>
                <a:spcPct val="0"/>
              </a:spcBef>
              <a:spcAft>
                <a:spcPct val="0"/>
              </a:spcAft>
            </a:pPr>
            <a:r>
              <a:rPr lang="sv-SE" sz="1200" b="1" dirty="0" smtClean="0"/>
              <a:t>Integration</a:t>
            </a:r>
          </a:p>
          <a:p>
            <a:pPr fontAlgn="base">
              <a:spcBef>
                <a:spcPct val="0"/>
              </a:spcBef>
              <a:spcAft>
                <a:spcPct val="0"/>
              </a:spcAft>
              <a:buFont typeface="Verdana" pitchFamily="34" charset="0"/>
              <a:buChar char="•"/>
            </a:pPr>
            <a:r>
              <a:rPr lang="sv-SE" sz="1200" dirty="0" smtClean="0"/>
              <a:t> According to integration </a:t>
            </a:r>
            <a:br>
              <a:rPr lang="sv-SE" sz="1200" dirty="0" smtClean="0"/>
            </a:br>
            <a:r>
              <a:rPr lang="sv-SE" sz="1200" dirty="0" smtClean="0"/>
              <a:t>concept</a:t>
            </a:r>
          </a:p>
          <a:p>
            <a:endParaRPr lang="sv-SE" sz="1200" dirty="0" smtClean="0"/>
          </a:p>
          <a:p>
            <a:endParaRPr lang="sv-SE" sz="1200" dirty="0" smtClean="0"/>
          </a:p>
          <a:p>
            <a:endParaRPr lang="sv-SE" sz="1200" dirty="0" smtClean="0"/>
          </a:p>
          <a:p>
            <a:endParaRPr lang="sv-SE" sz="1200" dirty="0" smtClean="0"/>
          </a:p>
          <a:p>
            <a:r>
              <a:rPr lang="sv-SE" sz="1200" dirty="0" smtClean="0"/>
              <a:t/>
            </a:r>
            <a:br>
              <a:rPr lang="sv-SE" sz="1200" dirty="0" smtClean="0"/>
            </a:br>
            <a:r>
              <a:rPr lang="sv-SE" sz="1200" b="1" dirty="0" smtClean="0"/>
              <a:t> Infrastructure</a:t>
            </a:r>
            <a:endParaRPr lang="en-GB" sz="1200" b="1" dirty="0" smtClean="0"/>
          </a:p>
          <a:p>
            <a:pPr fontAlgn="base">
              <a:spcBef>
                <a:spcPct val="0"/>
              </a:spcBef>
              <a:spcAft>
                <a:spcPct val="0"/>
              </a:spcAft>
              <a:buFont typeface="Verdana" pitchFamily="34" charset="0"/>
              <a:buChar char="•"/>
            </a:pPr>
            <a:r>
              <a:rPr lang="sv-SE" sz="1200" dirty="0" smtClean="0"/>
              <a:t> n/a</a:t>
            </a:r>
          </a:p>
          <a:p>
            <a:pPr fontAlgn="base">
              <a:spcBef>
                <a:spcPct val="0"/>
              </a:spcBef>
              <a:spcAft>
                <a:spcPct val="0"/>
              </a:spcAft>
              <a:buFont typeface="Verdana" pitchFamily="34" charset="0"/>
              <a:buChar char="•"/>
            </a:pPr>
            <a:endParaRPr lang="sv-SE" sz="1200" dirty="0" smtClean="0"/>
          </a:p>
          <a:p>
            <a:pPr fontAlgn="base">
              <a:spcBef>
                <a:spcPct val="0"/>
              </a:spcBef>
              <a:spcAft>
                <a:spcPct val="0"/>
              </a:spcAft>
              <a:buFont typeface="Verdana" pitchFamily="34" charset="0"/>
              <a:buChar char="•"/>
            </a:pPr>
            <a:endParaRPr lang="sv-SE" sz="1200" dirty="0" smtClean="0"/>
          </a:p>
          <a:p>
            <a:endParaRPr lang="sv-SE" sz="1200" b="1" dirty="0" smtClean="0"/>
          </a:p>
          <a:p>
            <a:endParaRPr lang="sv-SE" sz="1200" b="1" dirty="0" smtClean="0"/>
          </a:p>
          <a:p>
            <a:endParaRPr lang="sv-SE" sz="1200" b="1" dirty="0" smtClean="0"/>
          </a:p>
          <a:p>
            <a:r>
              <a:rPr lang="sv-SE" sz="1200" b="1" dirty="0" smtClean="0"/>
              <a:t>Access and Security</a:t>
            </a:r>
            <a:endParaRPr lang="en-GB" sz="1200" b="1" dirty="0" smtClean="0"/>
          </a:p>
          <a:p>
            <a:pPr fontAlgn="base">
              <a:spcBef>
                <a:spcPct val="0"/>
              </a:spcBef>
              <a:spcAft>
                <a:spcPct val="0"/>
              </a:spcAft>
              <a:buFont typeface="Verdana" pitchFamily="34" charset="0"/>
              <a:buChar char="•"/>
            </a:pPr>
            <a:r>
              <a:rPr lang="sv-SE" sz="1200" dirty="0" smtClean="0"/>
              <a:t> No impact on TAL2020</a:t>
            </a:r>
          </a:p>
          <a:p>
            <a:pPr fontAlgn="base">
              <a:spcBef>
                <a:spcPct val="0"/>
              </a:spcBef>
              <a:spcAft>
                <a:spcPct val="0"/>
              </a:spcAft>
              <a:buFont typeface="Verdana" pitchFamily="34" charset="0"/>
              <a:buChar char="•"/>
            </a:pPr>
            <a:endParaRPr lang="sv-SE" sz="1200" dirty="0" smtClean="0"/>
          </a:p>
          <a:p>
            <a:pPr fontAlgn="base">
              <a:spcBef>
                <a:spcPct val="0"/>
              </a:spcBef>
              <a:spcAft>
                <a:spcPct val="0"/>
              </a:spcAft>
              <a:buFont typeface="Verdana" pitchFamily="34" charset="0"/>
              <a:buChar char="•"/>
            </a:pPr>
            <a:endParaRPr lang="sv-SE" sz="1200" dirty="0" smtClean="0"/>
          </a:p>
          <a:p>
            <a:pPr fontAlgn="base">
              <a:spcBef>
                <a:spcPct val="0"/>
              </a:spcBef>
              <a:spcAft>
                <a:spcPct val="0"/>
              </a:spcAft>
              <a:buFont typeface="Verdana" pitchFamily="34" charset="0"/>
              <a:buChar char="•"/>
            </a:pPr>
            <a:endParaRPr lang="sv-SE" sz="1200" dirty="0" smtClean="0"/>
          </a:p>
        </p:txBody>
      </p:sp>
      <p:cxnSp>
        <p:nvCxnSpPr>
          <p:cNvPr id="36" name="Straight Connector 35"/>
          <p:cNvCxnSpPr/>
          <p:nvPr/>
        </p:nvCxnSpPr>
        <p:spPr>
          <a:xfrm flipH="1">
            <a:off x="3347864" y="1909282"/>
            <a:ext cx="2520280"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84168" y="1574210"/>
            <a:ext cx="2808312" cy="3939540"/>
          </a:xfrm>
          <a:prstGeom prst="rect">
            <a:avLst/>
          </a:prstGeom>
        </p:spPr>
        <p:txBody>
          <a:bodyPr wrap="square">
            <a:spAutoFit/>
          </a:bodyPr>
          <a:lstStyle/>
          <a:p>
            <a:pPr fontAlgn="base">
              <a:spcBef>
                <a:spcPct val="0"/>
              </a:spcBef>
              <a:spcAft>
                <a:spcPct val="0"/>
              </a:spcAft>
            </a:pPr>
            <a:r>
              <a:rPr lang="sv-SE" sz="1600" b="1" dirty="0" smtClean="0"/>
              <a:t>Dependent on</a:t>
            </a:r>
          </a:p>
          <a:p>
            <a:pPr fontAlgn="base">
              <a:spcBef>
                <a:spcPct val="0"/>
              </a:spcBef>
              <a:spcAft>
                <a:spcPct val="0"/>
              </a:spcAft>
            </a:pPr>
            <a:endParaRPr lang="sv-SE" sz="600" b="1" dirty="0" smtClean="0"/>
          </a:p>
          <a:p>
            <a:pPr fontAlgn="base">
              <a:spcBef>
                <a:spcPct val="0"/>
              </a:spcBef>
              <a:spcAft>
                <a:spcPct val="0"/>
              </a:spcAft>
            </a:pPr>
            <a:endParaRPr lang="sv-SE" sz="1200" dirty="0" smtClean="0"/>
          </a:p>
          <a:p>
            <a:pPr fontAlgn="base">
              <a:spcBef>
                <a:spcPct val="0"/>
              </a:spcBef>
              <a:spcAft>
                <a:spcPct val="0"/>
              </a:spcAft>
            </a:pPr>
            <a:r>
              <a:rPr lang="sv-SE" sz="1200" b="1" dirty="0" smtClean="0"/>
              <a:t>Integration</a:t>
            </a:r>
          </a:p>
          <a:p>
            <a:pPr fontAlgn="base">
              <a:spcBef>
                <a:spcPct val="0"/>
              </a:spcBef>
              <a:spcAft>
                <a:spcPct val="0"/>
              </a:spcAft>
              <a:buFont typeface="Verdana" pitchFamily="34" charset="0"/>
              <a:buChar char="•"/>
            </a:pPr>
            <a:r>
              <a:rPr lang="sv-SE" sz="1200" dirty="0" smtClean="0"/>
              <a:t>  Many initiatives will b e dependent on this one to not build in new integrations towards MHS</a:t>
            </a:r>
          </a:p>
          <a:p>
            <a:pPr fontAlgn="base">
              <a:spcBef>
                <a:spcPct val="0"/>
              </a:spcBef>
              <a:spcAft>
                <a:spcPct val="0"/>
              </a:spcAft>
            </a:pPr>
            <a:endParaRPr lang="sv-SE" sz="1200" dirty="0" smtClean="0"/>
          </a:p>
          <a:p>
            <a:r>
              <a:rPr lang="sv-SE" sz="1200" dirty="0" smtClean="0"/>
              <a:t/>
            </a:r>
            <a:br>
              <a:rPr lang="sv-SE" sz="1200" dirty="0" smtClean="0"/>
            </a:br>
            <a:endParaRPr lang="sv-SE" sz="1200" dirty="0" smtClean="0"/>
          </a:p>
          <a:p>
            <a:r>
              <a:rPr lang="sv-SE" sz="1200" b="1" dirty="0" smtClean="0"/>
              <a:t>Infrastructure</a:t>
            </a:r>
            <a:endParaRPr lang="en-GB" sz="1200" b="1" dirty="0" smtClean="0"/>
          </a:p>
          <a:p>
            <a:pPr fontAlgn="base">
              <a:spcBef>
                <a:spcPct val="0"/>
              </a:spcBef>
              <a:spcAft>
                <a:spcPct val="0"/>
              </a:spcAft>
              <a:buFont typeface="Verdana" pitchFamily="34" charset="0"/>
              <a:buChar char="•"/>
            </a:pPr>
            <a:r>
              <a:rPr lang="sv-SE" sz="1200" dirty="0" smtClean="0"/>
              <a:t> Everthing being moved out of MHS</a:t>
            </a:r>
          </a:p>
          <a:p>
            <a:pPr fontAlgn="base">
              <a:spcBef>
                <a:spcPct val="0"/>
              </a:spcBef>
              <a:spcAft>
                <a:spcPct val="0"/>
              </a:spcAft>
            </a:pPr>
            <a:endParaRPr lang="sv-SE" sz="1200" dirty="0" smtClean="0"/>
          </a:p>
          <a:p>
            <a:pPr fontAlgn="base">
              <a:spcBef>
                <a:spcPct val="0"/>
              </a:spcBef>
              <a:spcAft>
                <a:spcPct val="0"/>
              </a:spcAft>
            </a:pPr>
            <a:endParaRPr lang="sv-SE" sz="1200" dirty="0" smtClean="0"/>
          </a:p>
          <a:p>
            <a:pPr fontAlgn="base">
              <a:spcBef>
                <a:spcPct val="0"/>
              </a:spcBef>
              <a:spcAft>
                <a:spcPct val="0"/>
              </a:spcAft>
            </a:pPr>
            <a:endParaRPr lang="sv-SE" sz="1200" dirty="0" smtClean="0"/>
          </a:p>
          <a:p>
            <a:pPr fontAlgn="base">
              <a:spcBef>
                <a:spcPct val="0"/>
              </a:spcBef>
              <a:spcAft>
                <a:spcPct val="0"/>
              </a:spcAft>
            </a:pPr>
            <a:endParaRPr lang="sv-SE" sz="1200" dirty="0" smtClean="0"/>
          </a:p>
          <a:p>
            <a:r>
              <a:rPr lang="sv-SE" sz="1200" b="1" dirty="0" smtClean="0"/>
              <a:t>Access and Security</a:t>
            </a:r>
            <a:endParaRPr lang="en-GB" sz="1200" b="1" dirty="0" smtClean="0"/>
          </a:p>
          <a:p>
            <a:pPr fontAlgn="base">
              <a:spcBef>
                <a:spcPct val="0"/>
              </a:spcBef>
              <a:spcAft>
                <a:spcPct val="0"/>
              </a:spcAft>
              <a:buFont typeface="Verdana" pitchFamily="34" charset="0"/>
              <a:buChar char="•"/>
            </a:pPr>
            <a:r>
              <a:rPr lang="sv-SE" sz="1200" dirty="0" smtClean="0"/>
              <a:t> Nothing</a:t>
            </a:r>
            <a:br>
              <a:rPr lang="sv-SE" sz="1200" dirty="0" smtClean="0"/>
            </a:br>
            <a:endParaRPr lang="sv-SE" sz="1200" dirty="0" smtClean="0"/>
          </a:p>
        </p:txBody>
      </p:sp>
      <p:cxnSp>
        <p:nvCxnSpPr>
          <p:cNvPr id="38" name="Straight Connector 37"/>
          <p:cNvCxnSpPr/>
          <p:nvPr/>
        </p:nvCxnSpPr>
        <p:spPr>
          <a:xfrm flipH="1">
            <a:off x="6156176" y="1909282"/>
            <a:ext cx="2520280"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Integration and Infrastructure</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3"/>
          <p:cNvPicPr>
            <a:picLocks noChangeAspect="1"/>
          </p:cNvPicPr>
          <p:nvPr/>
        </p:nvPicPr>
        <p:blipFill>
          <a:blip r:embed="rId2" cstate="print"/>
          <a:srcRect/>
          <a:stretch>
            <a:fillRect/>
          </a:stretch>
        </p:blipFill>
        <p:spPr bwMode="auto">
          <a:xfrm>
            <a:off x="0" y="1384895"/>
            <a:ext cx="9063038" cy="4924425"/>
          </a:xfrm>
          <a:prstGeom prst="rect">
            <a:avLst/>
          </a:prstGeom>
          <a:noFill/>
          <a:ln w="9525">
            <a:noFill/>
            <a:miter lim="800000"/>
            <a:headEnd/>
            <a:tailEnd/>
          </a:ln>
        </p:spPr>
      </p:pic>
      <p:sp>
        <p:nvSpPr>
          <p:cNvPr id="3" name="textruta 2"/>
          <p:cNvSpPr txBox="1"/>
          <p:nvPr/>
        </p:nvSpPr>
        <p:spPr>
          <a:xfrm>
            <a:off x="827088" y="2421533"/>
            <a:ext cx="935037" cy="339725"/>
          </a:xfrm>
          <a:prstGeom prst="rect">
            <a:avLst/>
          </a:prstGeom>
          <a:noFill/>
        </p:spPr>
        <p:txBody>
          <a:bodyPr>
            <a:spAutoFit/>
          </a:bodyPr>
          <a:lstStyle/>
          <a:p>
            <a:pPr>
              <a:defRPr/>
            </a:pPr>
            <a:r>
              <a:rPr lang="sv-SE" sz="1600" b="1" dirty="0">
                <a:solidFill>
                  <a:prstClr val="black">
                    <a:lumMod val="65000"/>
                    <a:lumOff val="35000"/>
                  </a:prstClr>
                </a:solidFill>
                <a:ea typeface="ＭＳ Ｐゴシック" charset="0"/>
                <a:cs typeface="Verdana"/>
              </a:rPr>
              <a:t>FY15</a:t>
            </a:r>
          </a:p>
        </p:txBody>
      </p:sp>
      <p:sp>
        <p:nvSpPr>
          <p:cNvPr id="4" name="textruta 3"/>
          <p:cNvSpPr txBox="1"/>
          <p:nvPr/>
        </p:nvSpPr>
        <p:spPr>
          <a:xfrm>
            <a:off x="2271713" y="2421533"/>
            <a:ext cx="935037" cy="339725"/>
          </a:xfrm>
          <a:prstGeom prst="rect">
            <a:avLst/>
          </a:prstGeom>
          <a:noFill/>
        </p:spPr>
        <p:txBody>
          <a:bodyPr>
            <a:spAutoFit/>
          </a:bodyPr>
          <a:lstStyle/>
          <a:p>
            <a:pPr>
              <a:defRPr/>
            </a:pPr>
            <a:r>
              <a:rPr lang="sv-SE" sz="1600" b="1" dirty="0">
                <a:solidFill>
                  <a:prstClr val="black">
                    <a:lumMod val="65000"/>
                    <a:lumOff val="35000"/>
                  </a:prstClr>
                </a:solidFill>
                <a:ea typeface="ＭＳ Ｐゴシック" charset="0"/>
                <a:cs typeface="Verdana"/>
              </a:rPr>
              <a:t>FY16</a:t>
            </a:r>
          </a:p>
        </p:txBody>
      </p:sp>
      <p:sp>
        <p:nvSpPr>
          <p:cNvPr id="5" name="textruta 4"/>
          <p:cNvSpPr txBox="1"/>
          <p:nvPr/>
        </p:nvSpPr>
        <p:spPr>
          <a:xfrm>
            <a:off x="3660775" y="2421533"/>
            <a:ext cx="936625" cy="339725"/>
          </a:xfrm>
          <a:prstGeom prst="rect">
            <a:avLst/>
          </a:prstGeom>
          <a:noFill/>
        </p:spPr>
        <p:txBody>
          <a:bodyPr>
            <a:spAutoFit/>
          </a:bodyPr>
          <a:lstStyle/>
          <a:p>
            <a:pPr>
              <a:defRPr/>
            </a:pPr>
            <a:r>
              <a:rPr lang="sv-SE" sz="1600" b="1" dirty="0">
                <a:solidFill>
                  <a:prstClr val="black">
                    <a:lumMod val="65000"/>
                    <a:lumOff val="35000"/>
                  </a:prstClr>
                </a:solidFill>
                <a:ea typeface="ＭＳ Ｐゴシック" charset="0"/>
                <a:cs typeface="Verdana"/>
              </a:rPr>
              <a:t>FY17</a:t>
            </a:r>
          </a:p>
        </p:txBody>
      </p:sp>
      <p:sp>
        <p:nvSpPr>
          <p:cNvPr id="6" name="textruta 5"/>
          <p:cNvSpPr txBox="1"/>
          <p:nvPr/>
        </p:nvSpPr>
        <p:spPr>
          <a:xfrm>
            <a:off x="5075238" y="2421533"/>
            <a:ext cx="936625" cy="339725"/>
          </a:xfrm>
          <a:prstGeom prst="rect">
            <a:avLst/>
          </a:prstGeom>
          <a:noFill/>
        </p:spPr>
        <p:txBody>
          <a:bodyPr>
            <a:spAutoFit/>
          </a:bodyPr>
          <a:lstStyle/>
          <a:p>
            <a:pPr>
              <a:defRPr/>
            </a:pPr>
            <a:r>
              <a:rPr lang="sv-SE" sz="1600" b="1" dirty="0">
                <a:solidFill>
                  <a:prstClr val="black">
                    <a:lumMod val="65000"/>
                    <a:lumOff val="35000"/>
                  </a:prstClr>
                </a:solidFill>
                <a:ea typeface="ＭＳ Ｐゴシック" charset="0"/>
                <a:cs typeface="Verdana"/>
              </a:rPr>
              <a:t>FY18</a:t>
            </a:r>
          </a:p>
        </p:txBody>
      </p:sp>
      <p:sp>
        <p:nvSpPr>
          <p:cNvPr id="7" name="textruta 6"/>
          <p:cNvSpPr txBox="1"/>
          <p:nvPr/>
        </p:nvSpPr>
        <p:spPr>
          <a:xfrm>
            <a:off x="6370638" y="2421533"/>
            <a:ext cx="936625" cy="339725"/>
          </a:xfrm>
          <a:prstGeom prst="rect">
            <a:avLst/>
          </a:prstGeom>
          <a:noFill/>
        </p:spPr>
        <p:txBody>
          <a:bodyPr>
            <a:spAutoFit/>
          </a:bodyPr>
          <a:lstStyle/>
          <a:p>
            <a:pPr>
              <a:defRPr/>
            </a:pPr>
            <a:r>
              <a:rPr lang="sv-SE" sz="1600" b="1" dirty="0">
                <a:solidFill>
                  <a:prstClr val="black">
                    <a:lumMod val="65000"/>
                    <a:lumOff val="35000"/>
                  </a:prstClr>
                </a:solidFill>
                <a:ea typeface="ＭＳ Ｐゴシック" charset="0"/>
                <a:cs typeface="Verdana"/>
              </a:rPr>
              <a:t>FY19</a:t>
            </a:r>
          </a:p>
        </p:txBody>
      </p:sp>
      <p:sp>
        <p:nvSpPr>
          <p:cNvPr id="8" name="textruta 7"/>
          <p:cNvSpPr txBox="1"/>
          <p:nvPr/>
        </p:nvSpPr>
        <p:spPr>
          <a:xfrm>
            <a:off x="7667625" y="2421533"/>
            <a:ext cx="935038" cy="339725"/>
          </a:xfrm>
          <a:prstGeom prst="rect">
            <a:avLst/>
          </a:prstGeom>
          <a:noFill/>
        </p:spPr>
        <p:txBody>
          <a:bodyPr>
            <a:spAutoFit/>
          </a:bodyPr>
          <a:lstStyle/>
          <a:p>
            <a:pPr>
              <a:defRPr/>
            </a:pPr>
            <a:r>
              <a:rPr lang="sv-SE" sz="1600" b="1" dirty="0">
                <a:solidFill>
                  <a:prstClr val="black">
                    <a:lumMod val="65000"/>
                    <a:lumOff val="35000"/>
                  </a:prstClr>
                </a:solidFill>
                <a:ea typeface="ＭＳ Ｐゴシック" charset="0"/>
                <a:cs typeface="Verdana"/>
              </a:rPr>
              <a:t>FY20+</a:t>
            </a:r>
          </a:p>
        </p:txBody>
      </p:sp>
      <p:sp>
        <p:nvSpPr>
          <p:cNvPr id="10" name="Rectangle 10"/>
          <p:cNvSpPr>
            <a:spLocks noChangeArrowheads="1"/>
          </p:cNvSpPr>
          <p:nvPr/>
        </p:nvSpPr>
        <p:spPr bwMode="auto">
          <a:xfrm>
            <a:off x="539750" y="3213447"/>
            <a:ext cx="1339850" cy="2663825"/>
          </a:xfrm>
          <a:prstGeom prst="rect">
            <a:avLst/>
          </a:prstGeom>
          <a:noFill/>
          <a:ln w="9525">
            <a:noFill/>
            <a:round/>
            <a:headEnd/>
            <a:tailEnd/>
          </a:ln>
        </p:spPr>
        <p:txBody>
          <a:bodyPr lIns="36000" rIns="36000"/>
          <a:lstStyle/>
          <a:p>
            <a:r>
              <a:rPr lang="sv-SE" sz="900" dirty="0" smtClean="0">
                <a:solidFill>
                  <a:prstClr val="black"/>
                </a:solidFill>
              </a:rPr>
              <a:t>Refactoring </a:t>
            </a:r>
          </a:p>
          <a:p>
            <a:endParaRPr lang="sv-SE" sz="900" dirty="0" smtClean="0">
              <a:solidFill>
                <a:prstClr val="black"/>
              </a:solidFill>
            </a:endParaRPr>
          </a:p>
          <a:p>
            <a:r>
              <a:rPr lang="sv-SE" sz="900" dirty="0" smtClean="0">
                <a:solidFill>
                  <a:prstClr val="black"/>
                </a:solidFill>
              </a:rPr>
              <a:t>SLM </a:t>
            </a:r>
            <a:r>
              <a:rPr lang="sv-SE" sz="900" dirty="0">
                <a:solidFill>
                  <a:prstClr val="black"/>
                </a:solidFill>
              </a:rPr>
              <a:t>&amp; SGF targets defined</a:t>
            </a:r>
          </a:p>
          <a:p>
            <a:endParaRPr lang="sv-SE" sz="900" dirty="0">
              <a:solidFill>
                <a:prstClr val="black"/>
              </a:solidFill>
            </a:endParaRPr>
          </a:p>
          <a:p>
            <a:r>
              <a:rPr lang="sv-SE" sz="900" dirty="0" smtClean="0">
                <a:solidFill>
                  <a:prstClr val="black"/>
                </a:solidFill>
              </a:rPr>
              <a:t>Initial cleanup</a:t>
            </a:r>
          </a:p>
          <a:p>
            <a:endParaRPr lang="sv-SE" sz="900" dirty="0" smtClean="0">
              <a:solidFill>
                <a:prstClr val="black"/>
              </a:solidFill>
            </a:endParaRPr>
          </a:p>
          <a:p>
            <a:r>
              <a:rPr lang="sv-SE" sz="900" dirty="0" smtClean="0">
                <a:solidFill>
                  <a:prstClr val="black"/>
                </a:solidFill>
              </a:rPr>
              <a:t>Proof </a:t>
            </a:r>
            <a:r>
              <a:rPr lang="sv-SE" sz="900" dirty="0">
                <a:solidFill>
                  <a:prstClr val="black"/>
                </a:solidFill>
              </a:rPr>
              <a:t>of </a:t>
            </a:r>
            <a:r>
              <a:rPr lang="sv-SE" sz="900" dirty="0" smtClean="0">
                <a:solidFill>
                  <a:prstClr val="black"/>
                </a:solidFill>
              </a:rPr>
              <a:t>concept </a:t>
            </a:r>
            <a:r>
              <a:rPr lang="sv-SE" sz="900" dirty="0">
                <a:solidFill>
                  <a:prstClr val="black"/>
                </a:solidFill>
              </a:rPr>
              <a:t/>
            </a:r>
            <a:br>
              <a:rPr lang="sv-SE" sz="900" dirty="0">
                <a:solidFill>
                  <a:prstClr val="black"/>
                </a:solidFill>
              </a:rPr>
            </a:br>
            <a:endParaRPr lang="sv-SE" sz="900" dirty="0" smtClean="0">
              <a:solidFill>
                <a:prstClr val="black"/>
              </a:solidFill>
            </a:endParaRPr>
          </a:p>
          <a:p>
            <a:endParaRPr lang="sv-SE" sz="900" dirty="0">
              <a:solidFill>
                <a:prstClr val="black"/>
              </a:solidFill>
            </a:endParaRPr>
          </a:p>
        </p:txBody>
      </p:sp>
      <p:sp>
        <p:nvSpPr>
          <p:cNvPr id="11" name="Rectangle 11"/>
          <p:cNvSpPr>
            <a:spLocks noChangeArrowheads="1"/>
          </p:cNvSpPr>
          <p:nvPr/>
        </p:nvSpPr>
        <p:spPr bwMode="auto">
          <a:xfrm>
            <a:off x="1897063" y="3213447"/>
            <a:ext cx="1274762" cy="2663825"/>
          </a:xfrm>
          <a:prstGeom prst="rect">
            <a:avLst/>
          </a:prstGeom>
          <a:noFill/>
          <a:ln w="9525">
            <a:noFill/>
            <a:round/>
            <a:headEnd/>
            <a:tailEnd/>
          </a:ln>
        </p:spPr>
        <p:txBody>
          <a:bodyPr lIns="36000" rIns="36000"/>
          <a:lstStyle/>
          <a:p>
            <a:r>
              <a:rPr lang="sv-SE" sz="900" dirty="0" smtClean="0">
                <a:solidFill>
                  <a:prstClr val="black"/>
                </a:solidFill>
              </a:rPr>
              <a:t>Refactoring </a:t>
            </a:r>
          </a:p>
          <a:p>
            <a:r>
              <a:rPr lang="sv-SE" sz="900" dirty="0" smtClean="0">
                <a:solidFill>
                  <a:prstClr val="black"/>
                </a:solidFill>
              </a:rPr>
              <a:t/>
            </a:r>
            <a:br>
              <a:rPr lang="sv-SE" sz="900" dirty="0" smtClean="0">
                <a:solidFill>
                  <a:prstClr val="black"/>
                </a:solidFill>
              </a:rPr>
            </a:br>
            <a:r>
              <a:rPr lang="sv-SE" sz="900" dirty="0" smtClean="0">
                <a:solidFill>
                  <a:prstClr val="black"/>
                </a:solidFill>
              </a:rPr>
              <a:t>Customer </a:t>
            </a:r>
            <a:r>
              <a:rPr lang="sv-SE" sz="900" dirty="0">
                <a:solidFill>
                  <a:prstClr val="black"/>
                </a:solidFill>
              </a:rPr>
              <a:t>order moved out</a:t>
            </a:r>
          </a:p>
          <a:p>
            <a:endParaRPr lang="sv-SE" sz="900" dirty="0">
              <a:solidFill>
                <a:prstClr val="black"/>
              </a:solidFill>
            </a:endParaRPr>
          </a:p>
          <a:p>
            <a:r>
              <a:rPr lang="sv-SE" sz="900" dirty="0" smtClean="0">
                <a:solidFill>
                  <a:prstClr val="black"/>
                </a:solidFill>
              </a:rPr>
              <a:t>Pricing management moved out</a:t>
            </a:r>
            <a:endParaRPr lang="sv-SE" sz="900" dirty="0">
              <a:solidFill>
                <a:prstClr val="black"/>
              </a:solidFill>
            </a:endParaRPr>
          </a:p>
          <a:p>
            <a:endParaRPr lang="sv-SE" sz="900" dirty="0">
              <a:solidFill>
                <a:prstClr val="black"/>
              </a:solidFill>
            </a:endParaRPr>
          </a:p>
          <a:p>
            <a:r>
              <a:rPr lang="sv-SE" sz="900" dirty="0">
                <a:solidFill>
                  <a:prstClr val="black"/>
                </a:solidFill>
              </a:rPr>
              <a:t>Tax info &amp; Calc. moved </a:t>
            </a:r>
            <a:r>
              <a:rPr lang="sv-SE" sz="900" dirty="0" smtClean="0">
                <a:solidFill>
                  <a:prstClr val="black"/>
                </a:solidFill>
              </a:rPr>
              <a:t>out</a:t>
            </a:r>
            <a:br>
              <a:rPr lang="sv-SE" sz="900" dirty="0" smtClean="0">
                <a:solidFill>
                  <a:prstClr val="black"/>
                </a:solidFill>
              </a:rPr>
            </a:br>
            <a:r>
              <a:rPr lang="sv-SE" sz="900" dirty="0" smtClean="0">
                <a:solidFill>
                  <a:prstClr val="black"/>
                </a:solidFill>
              </a:rPr>
              <a:t/>
            </a:r>
            <a:br>
              <a:rPr lang="sv-SE" sz="900" dirty="0" smtClean="0">
                <a:solidFill>
                  <a:prstClr val="black"/>
                </a:solidFill>
              </a:rPr>
            </a:br>
            <a:r>
              <a:rPr lang="sv-SE" sz="900" dirty="0" smtClean="0">
                <a:solidFill>
                  <a:prstClr val="black"/>
                </a:solidFill>
              </a:rPr>
              <a:t>Business Credit moved out</a:t>
            </a:r>
            <a:br>
              <a:rPr lang="sv-SE" sz="900" dirty="0" smtClean="0">
                <a:solidFill>
                  <a:prstClr val="black"/>
                </a:solidFill>
              </a:rPr>
            </a:br>
            <a:r>
              <a:rPr lang="sv-SE" sz="900" dirty="0" smtClean="0">
                <a:solidFill>
                  <a:prstClr val="black"/>
                </a:solidFill>
              </a:rPr>
              <a:t/>
            </a:r>
            <a:br>
              <a:rPr lang="sv-SE" sz="900" dirty="0" smtClean="0">
                <a:solidFill>
                  <a:prstClr val="black"/>
                </a:solidFill>
              </a:rPr>
            </a:br>
            <a:r>
              <a:rPr lang="sv-SE" sz="900" dirty="0" smtClean="0">
                <a:solidFill>
                  <a:prstClr val="black"/>
                </a:solidFill>
              </a:rPr>
              <a:t>Customer financing moved out </a:t>
            </a:r>
            <a:br>
              <a:rPr lang="sv-SE" sz="900" dirty="0" smtClean="0">
                <a:solidFill>
                  <a:prstClr val="black"/>
                </a:solidFill>
              </a:rPr>
            </a:br>
            <a:r>
              <a:rPr lang="sv-SE" sz="900" dirty="0" smtClean="0">
                <a:solidFill>
                  <a:prstClr val="black"/>
                </a:solidFill>
              </a:rPr>
              <a:t/>
            </a:r>
            <a:br>
              <a:rPr lang="sv-SE" sz="900" dirty="0" smtClean="0">
                <a:solidFill>
                  <a:prstClr val="black"/>
                </a:solidFill>
              </a:rPr>
            </a:br>
            <a:r>
              <a:rPr lang="sv-SE" sz="900" dirty="0" smtClean="0">
                <a:solidFill>
                  <a:prstClr val="black"/>
                </a:solidFill>
              </a:rPr>
              <a:t>Local integration platform established</a:t>
            </a:r>
          </a:p>
          <a:p>
            <a:endParaRPr lang="sv-SE" sz="900" dirty="0" smtClean="0">
              <a:solidFill>
                <a:prstClr val="black"/>
              </a:solidFill>
            </a:endParaRPr>
          </a:p>
          <a:p>
            <a:endParaRPr lang="sv-SE" sz="900" dirty="0" smtClean="0">
              <a:solidFill>
                <a:prstClr val="black"/>
              </a:solidFill>
            </a:endParaRPr>
          </a:p>
          <a:p>
            <a:endParaRPr lang="sv-SE" sz="900" dirty="0" smtClean="0">
              <a:solidFill>
                <a:prstClr val="black"/>
              </a:solidFill>
            </a:endParaRPr>
          </a:p>
          <a:p>
            <a:endParaRPr lang="sv-SE" sz="900" dirty="0" smtClean="0">
              <a:solidFill>
                <a:prstClr val="black"/>
              </a:solidFill>
            </a:endParaRPr>
          </a:p>
          <a:p>
            <a:endParaRPr lang="sv-SE" sz="900" dirty="0">
              <a:solidFill>
                <a:prstClr val="black"/>
              </a:solidFill>
            </a:endParaRPr>
          </a:p>
          <a:p>
            <a:endParaRPr lang="sv-SE" sz="900" dirty="0">
              <a:solidFill>
                <a:prstClr val="black"/>
              </a:solidFill>
            </a:endParaRPr>
          </a:p>
          <a:p>
            <a:endParaRPr lang="sv-SE" sz="900" dirty="0">
              <a:solidFill>
                <a:prstClr val="black"/>
              </a:solidFill>
            </a:endParaRPr>
          </a:p>
          <a:p>
            <a:endParaRPr lang="en-GB" sz="900" dirty="0">
              <a:solidFill>
                <a:prstClr val="black"/>
              </a:solidFill>
            </a:endParaRPr>
          </a:p>
        </p:txBody>
      </p:sp>
      <p:sp>
        <p:nvSpPr>
          <p:cNvPr id="12" name="Rectangle 12"/>
          <p:cNvSpPr>
            <a:spLocks noChangeArrowheads="1"/>
          </p:cNvSpPr>
          <p:nvPr/>
        </p:nvSpPr>
        <p:spPr bwMode="auto">
          <a:xfrm>
            <a:off x="3244850" y="3213447"/>
            <a:ext cx="1276350" cy="2663825"/>
          </a:xfrm>
          <a:prstGeom prst="rect">
            <a:avLst/>
          </a:prstGeom>
          <a:noFill/>
          <a:ln w="9525">
            <a:noFill/>
            <a:round/>
            <a:headEnd/>
            <a:tailEnd/>
          </a:ln>
        </p:spPr>
        <p:txBody>
          <a:bodyPr lIns="36000" rIns="36000"/>
          <a:lstStyle/>
          <a:p>
            <a:r>
              <a:rPr lang="sv-SE" sz="900" dirty="0" smtClean="0">
                <a:solidFill>
                  <a:prstClr val="black"/>
                </a:solidFill>
              </a:rPr>
              <a:t>Refactoring </a:t>
            </a:r>
          </a:p>
          <a:p>
            <a:endParaRPr lang="sv-SE" sz="900" dirty="0" smtClean="0">
              <a:solidFill>
                <a:prstClr val="black"/>
              </a:solidFill>
            </a:endParaRPr>
          </a:p>
          <a:p>
            <a:r>
              <a:rPr lang="sv-SE" sz="900" dirty="0" smtClean="0">
                <a:solidFill>
                  <a:prstClr val="black"/>
                </a:solidFill>
              </a:rPr>
              <a:t>Forecast </a:t>
            </a:r>
            <a:r>
              <a:rPr lang="sv-SE" sz="900" dirty="0">
                <a:solidFill>
                  <a:prstClr val="black"/>
                </a:solidFill>
              </a:rPr>
              <a:t>&amp; Safety stock moved out</a:t>
            </a:r>
          </a:p>
          <a:p>
            <a:endParaRPr lang="sv-SE" sz="900" dirty="0">
              <a:solidFill>
                <a:prstClr val="black"/>
              </a:solidFill>
            </a:endParaRPr>
          </a:p>
          <a:p>
            <a:endParaRPr lang="sv-SE" sz="900" dirty="0">
              <a:solidFill>
                <a:prstClr val="black"/>
              </a:solidFill>
            </a:endParaRPr>
          </a:p>
          <a:p>
            <a:r>
              <a:rPr lang="sv-SE" sz="900" dirty="0">
                <a:solidFill>
                  <a:prstClr val="black"/>
                </a:solidFill>
              </a:rPr>
              <a:t>Range management moved out</a:t>
            </a:r>
          </a:p>
          <a:p>
            <a:endParaRPr lang="sv-SE" sz="900" dirty="0">
              <a:solidFill>
                <a:prstClr val="black"/>
              </a:solidFill>
            </a:endParaRPr>
          </a:p>
          <a:p>
            <a:r>
              <a:rPr lang="sv-SE" sz="900" dirty="0" smtClean="0">
                <a:solidFill>
                  <a:prstClr val="black"/>
                </a:solidFill>
              </a:rPr>
              <a:t>Cash management removed</a:t>
            </a:r>
          </a:p>
          <a:p>
            <a:endParaRPr lang="sv-SE" sz="900" dirty="0" smtClean="0">
              <a:solidFill>
                <a:prstClr val="black"/>
              </a:solidFill>
            </a:endParaRPr>
          </a:p>
          <a:p>
            <a:endParaRPr lang="sv-SE" sz="900" dirty="0">
              <a:solidFill>
                <a:prstClr val="black"/>
              </a:solidFill>
            </a:endParaRPr>
          </a:p>
        </p:txBody>
      </p:sp>
      <p:sp>
        <p:nvSpPr>
          <p:cNvPr id="13" name="Rectangle 13"/>
          <p:cNvSpPr>
            <a:spLocks noChangeArrowheads="1"/>
          </p:cNvSpPr>
          <p:nvPr/>
        </p:nvSpPr>
        <p:spPr bwMode="auto">
          <a:xfrm>
            <a:off x="4633913" y="3213447"/>
            <a:ext cx="1274762" cy="2663825"/>
          </a:xfrm>
          <a:prstGeom prst="rect">
            <a:avLst/>
          </a:prstGeom>
          <a:noFill/>
          <a:ln w="9525">
            <a:noFill/>
            <a:round/>
            <a:headEnd/>
            <a:tailEnd/>
          </a:ln>
        </p:spPr>
        <p:txBody>
          <a:bodyPr lIns="36000" rIns="36000"/>
          <a:lstStyle/>
          <a:p>
            <a:r>
              <a:rPr lang="sv-SE" sz="900" dirty="0" smtClean="0">
                <a:solidFill>
                  <a:prstClr val="black"/>
                </a:solidFill>
              </a:rPr>
              <a:t>Refactoring </a:t>
            </a:r>
          </a:p>
          <a:p>
            <a:endParaRPr lang="sv-SE" sz="900" dirty="0" smtClean="0">
              <a:solidFill>
                <a:prstClr val="black"/>
              </a:solidFill>
            </a:endParaRPr>
          </a:p>
          <a:p>
            <a:r>
              <a:rPr lang="sv-SE" sz="900" dirty="0" smtClean="0">
                <a:solidFill>
                  <a:prstClr val="black"/>
                </a:solidFill>
              </a:rPr>
              <a:t>Integrations </a:t>
            </a:r>
            <a:endParaRPr lang="sv-SE" sz="900" dirty="0">
              <a:solidFill>
                <a:prstClr val="black"/>
              </a:solidFill>
            </a:endParaRPr>
          </a:p>
          <a:p>
            <a:r>
              <a:rPr lang="sv-SE" sz="900" dirty="0">
                <a:solidFill>
                  <a:prstClr val="black"/>
                </a:solidFill>
              </a:rPr>
              <a:t>moved out</a:t>
            </a:r>
          </a:p>
          <a:p>
            <a:endParaRPr lang="sv-SE" sz="900" dirty="0">
              <a:solidFill>
                <a:prstClr val="black"/>
              </a:solidFill>
            </a:endParaRPr>
          </a:p>
          <a:p>
            <a:endParaRPr lang="sv-SE" sz="900" dirty="0">
              <a:solidFill>
                <a:prstClr val="black"/>
              </a:solidFill>
            </a:endParaRPr>
          </a:p>
          <a:p>
            <a:r>
              <a:rPr lang="sv-SE" sz="900" dirty="0">
                <a:solidFill>
                  <a:prstClr val="black"/>
                </a:solidFill>
              </a:rPr>
              <a:t>Receipt management </a:t>
            </a:r>
            <a:br>
              <a:rPr lang="sv-SE" sz="900" dirty="0">
                <a:solidFill>
                  <a:prstClr val="black"/>
                </a:solidFill>
              </a:rPr>
            </a:br>
            <a:r>
              <a:rPr lang="sv-SE" sz="900" dirty="0">
                <a:solidFill>
                  <a:prstClr val="black"/>
                </a:solidFill>
              </a:rPr>
              <a:t>moved out</a:t>
            </a:r>
          </a:p>
          <a:p>
            <a:endParaRPr lang="sv-SE" sz="900" dirty="0">
              <a:solidFill>
                <a:prstClr val="black"/>
              </a:solidFill>
            </a:endParaRPr>
          </a:p>
          <a:p>
            <a:endParaRPr lang="sv-SE" sz="900" dirty="0">
              <a:solidFill>
                <a:prstClr val="black"/>
              </a:solidFill>
            </a:endParaRPr>
          </a:p>
          <a:p>
            <a:r>
              <a:rPr lang="sv-SE" sz="900" dirty="0">
                <a:solidFill>
                  <a:prstClr val="black"/>
                </a:solidFill>
              </a:rPr>
              <a:t>Sales statistics moved out</a:t>
            </a:r>
          </a:p>
          <a:p>
            <a:endParaRPr lang="sv-SE" sz="900" dirty="0">
              <a:solidFill>
                <a:prstClr val="black"/>
              </a:solidFill>
            </a:endParaRPr>
          </a:p>
          <a:p>
            <a:endParaRPr lang="sv-SE" sz="900" dirty="0">
              <a:solidFill>
                <a:prstClr val="black"/>
              </a:solidFill>
            </a:endParaRPr>
          </a:p>
          <a:p>
            <a:endParaRPr lang="sv-SE" sz="900" dirty="0">
              <a:solidFill>
                <a:prstClr val="black"/>
              </a:solidFill>
            </a:endParaRPr>
          </a:p>
        </p:txBody>
      </p:sp>
      <p:sp>
        <p:nvSpPr>
          <p:cNvPr id="14" name="Rectangle 16"/>
          <p:cNvSpPr>
            <a:spLocks noChangeArrowheads="1"/>
          </p:cNvSpPr>
          <p:nvPr/>
        </p:nvSpPr>
        <p:spPr bwMode="auto">
          <a:xfrm>
            <a:off x="5980113" y="3213447"/>
            <a:ext cx="1212850" cy="2663825"/>
          </a:xfrm>
          <a:prstGeom prst="rect">
            <a:avLst/>
          </a:prstGeom>
          <a:noFill/>
          <a:ln w="9525">
            <a:noFill/>
            <a:round/>
            <a:headEnd/>
            <a:tailEnd/>
          </a:ln>
        </p:spPr>
        <p:txBody>
          <a:bodyPr lIns="36000" rIns="36000"/>
          <a:lstStyle/>
          <a:p>
            <a:r>
              <a:rPr lang="sv-SE" sz="900" dirty="0" smtClean="0">
                <a:solidFill>
                  <a:prstClr val="black"/>
                </a:solidFill>
              </a:rPr>
              <a:t>Returns management moved out</a:t>
            </a:r>
          </a:p>
          <a:p>
            <a:endParaRPr lang="sv-SE" sz="900" dirty="0" smtClean="0">
              <a:solidFill>
                <a:prstClr val="black"/>
              </a:solidFill>
            </a:endParaRPr>
          </a:p>
          <a:p>
            <a:r>
              <a:rPr lang="sv-SE" sz="900" dirty="0" smtClean="0">
                <a:solidFill>
                  <a:prstClr val="black"/>
                </a:solidFill>
              </a:rPr>
              <a:t>Replenishment ordering moved out</a:t>
            </a:r>
            <a:br>
              <a:rPr lang="sv-SE" sz="900" dirty="0" smtClean="0">
                <a:solidFill>
                  <a:prstClr val="black"/>
                </a:solidFill>
              </a:rPr>
            </a:br>
            <a:r>
              <a:rPr lang="sv-SE" sz="900" dirty="0" smtClean="0">
                <a:solidFill>
                  <a:prstClr val="black"/>
                </a:solidFill>
              </a:rPr>
              <a:t/>
            </a:r>
            <a:br>
              <a:rPr lang="sv-SE" sz="900" dirty="0" smtClean="0">
                <a:solidFill>
                  <a:prstClr val="black"/>
                </a:solidFill>
              </a:rPr>
            </a:br>
            <a:r>
              <a:rPr lang="sv-SE" sz="900" dirty="0" smtClean="0">
                <a:solidFill>
                  <a:prstClr val="black"/>
                </a:solidFill>
              </a:rPr>
              <a:t>Sales Order Management moved out</a:t>
            </a:r>
            <a:endParaRPr lang="en-GB" sz="900" dirty="0">
              <a:solidFill>
                <a:prstClr val="black"/>
              </a:solidFill>
            </a:endParaRPr>
          </a:p>
        </p:txBody>
      </p:sp>
      <p:sp>
        <p:nvSpPr>
          <p:cNvPr id="15" name="Rectangle 17"/>
          <p:cNvSpPr>
            <a:spLocks noChangeArrowheads="1"/>
          </p:cNvSpPr>
          <p:nvPr/>
        </p:nvSpPr>
        <p:spPr bwMode="auto">
          <a:xfrm>
            <a:off x="7327900" y="3213447"/>
            <a:ext cx="1211263" cy="2663825"/>
          </a:xfrm>
          <a:prstGeom prst="rect">
            <a:avLst/>
          </a:prstGeom>
          <a:noFill/>
          <a:ln w="9525">
            <a:noFill/>
            <a:round/>
            <a:headEnd/>
            <a:tailEnd/>
          </a:ln>
        </p:spPr>
        <p:txBody>
          <a:bodyPr lIns="36000" rIns="36000"/>
          <a:lstStyle/>
          <a:p>
            <a:r>
              <a:rPr lang="sv-SE" sz="900" dirty="0" smtClean="0">
                <a:solidFill>
                  <a:prstClr val="black"/>
                </a:solidFill>
              </a:rPr>
              <a:t>SLM moved out</a:t>
            </a:r>
          </a:p>
          <a:p>
            <a:endParaRPr lang="sv-SE" sz="900" dirty="0" smtClean="0">
              <a:solidFill>
                <a:prstClr val="black"/>
              </a:solidFill>
            </a:endParaRPr>
          </a:p>
          <a:p>
            <a:endParaRPr lang="sv-SE" sz="900" dirty="0" smtClean="0">
              <a:solidFill>
                <a:prstClr val="black"/>
              </a:solidFill>
            </a:endParaRPr>
          </a:p>
          <a:p>
            <a:r>
              <a:rPr lang="sv-SE" sz="900" dirty="0" smtClean="0">
                <a:solidFill>
                  <a:prstClr val="black"/>
                </a:solidFill>
              </a:rPr>
              <a:t>SGF moved out</a:t>
            </a:r>
          </a:p>
          <a:p>
            <a:endParaRPr lang="sv-SE" sz="900" dirty="0" smtClean="0">
              <a:solidFill>
                <a:prstClr val="black"/>
              </a:solidFill>
            </a:endParaRPr>
          </a:p>
          <a:p>
            <a:endParaRPr lang="sv-SE" sz="900" dirty="0" smtClean="0">
              <a:solidFill>
                <a:prstClr val="black"/>
              </a:solidFill>
            </a:endParaRPr>
          </a:p>
          <a:p>
            <a:r>
              <a:rPr lang="sv-SE" sz="900" dirty="0" smtClean="0">
                <a:solidFill>
                  <a:prstClr val="black"/>
                </a:solidFill>
              </a:rPr>
              <a:t>Picking service moved out</a:t>
            </a:r>
            <a:endParaRPr lang="en-GB" sz="900" dirty="0" smtClean="0">
              <a:solidFill>
                <a:prstClr val="black"/>
              </a:solidFill>
            </a:endParaRPr>
          </a:p>
          <a:p>
            <a:endParaRPr lang="sv-SE" sz="900" dirty="0" smtClean="0">
              <a:solidFill>
                <a:prstClr val="black"/>
              </a:solidFill>
            </a:endParaRPr>
          </a:p>
          <a:p>
            <a:endParaRPr lang="sv-SE" sz="900" dirty="0" smtClean="0">
              <a:solidFill>
                <a:prstClr val="black"/>
              </a:solidFill>
            </a:endParaRPr>
          </a:p>
          <a:p>
            <a:r>
              <a:rPr lang="sv-SE" sz="900" dirty="0" smtClean="0">
                <a:solidFill>
                  <a:prstClr val="black"/>
                </a:solidFill>
              </a:rPr>
              <a:t>Close </a:t>
            </a:r>
            <a:r>
              <a:rPr lang="sv-SE" sz="900" dirty="0">
                <a:solidFill>
                  <a:prstClr val="black"/>
                </a:solidFill>
              </a:rPr>
              <a:t>down of MHS</a:t>
            </a:r>
            <a:endParaRPr lang="en-GB" sz="900" dirty="0">
              <a:solidFill>
                <a:prstClr val="black"/>
              </a:solidFill>
            </a:endParaRPr>
          </a:p>
        </p:txBody>
      </p:sp>
      <p:sp>
        <p:nvSpPr>
          <p:cNvPr id="16" name="AutoShape 4"/>
          <p:cNvSpPr>
            <a:spLocks/>
          </p:cNvSpPr>
          <p:nvPr/>
        </p:nvSpPr>
        <p:spPr bwMode="auto">
          <a:xfrm>
            <a:off x="827088" y="933688"/>
            <a:ext cx="7561262" cy="1008112"/>
          </a:xfrm>
          <a:custGeom>
            <a:avLst/>
            <a:gdLst>
              <a:gd name="T0" fmla="*/ 3780631 w 21600"/>
              <a:gd name="T1" fmla="*/ 302419 h 21600"/>
              <a:gd name="T2" fmla="*/ 3780631 w 21600"/>
              <a:gd name="T3" fmla="*/ 302419 h 21600"/>
              <a:gd name="T4" fmla="*/ 3780631 w 21600"/>
              <a:gd name="T5" fmla="*/ 302419 h 21600"/>
              <a:gd name="T6" fmla="*/ 3780631 w 21600"/>
              <a:gd name="T7" fmla="*/ 30241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close/>
              </a:path>
            </a:pathLst>
          </a:custGeom>
          <a:noFill/>
          <a:ln w="9525">
            <a:noFill/>
            <a:miter lim="800000"/>
            <a:headEnd/>
            <a:tailEnd/>
          </a:ln>
        </p:spPr>
        <p:txBody>
          <a:bodyPr lIns="45719" tIns="45719" rIns="45719" bIns="45719"/>
          <a:lstStyle/>
          <a:p>
            <a:pPr algn="ctr"/>
            <a:r>
              <a:rPr lang="en-GB" sz="1600" dirty="0" smtClean="0">
                <a:solidFill>
                  <a:srgbClr val="000000"/>
                </a:solidFill>
              </a:rPr>
              <a:t>Wondering when your part of MHS is changing? </a:t>
            </a:r>
            <a:br>
              <a:rPr lang="en-GB" sz="1600" dirty="0" smtClean="0">
                <a:solidFill>
                  <a:srgbClr val="000000"/>
                </a:solidFill>
              </a:rPr>
            </a:br>
            <a:r>
              <a:rPr lang="en-GB" sz="1600" dirty="0" smtClean="0">
                <a:solidFill>
                  <a:srgbClr val="000000"/>
                </a:solidFill>
              </a:rPr>
              <a:t>Here’s a general overview of the coming </a:t>
            </a:r>
          </a:p>
          <a:p>
            <a:pPr algn="ctr"/>
            <a:r>
              <a:rPr lang="en-GB" sz="1600" dirty="0" smtClean="0">
                <a:solidFill>
                  <a:srgbClr val="000000"/>
                </a:solidFill>
              </a:rPr>
              <a:t>years’ major milestones</a:t>
            </a:r>
            <a:r>
              <a:rPr lang="sv-SE" sz="1600" dirty="0" smtClean="0">
                <a:solidFill>
                  <a:srgbClr val="000000"/>
                </a:solidFill>
              </a:rPr>
              <a:t>. </a:t>
            </a:r>
            <a:endParaRPr lang="sv-SE" sz="1600" dirty="0">
              <a:solidFill>
                <a:srgbClr val="000000"/>
              </a:solidFill>
            </a:endParaRPr>
          </a:p>
        </p:txBody>
      </p:sp>
      <p:sp>
        <p:nvSpPr>
          <p:cNvPr id="17" name="Platshållare för text 16"/>
          <p:cNvSpPr>
            <a:spLocks noGrp="1"/>
          </p:cNvSpPr>
          <p:nvPr>
            <p:ph type="body" sz="quarter" idx="10"/>
          </p:nvPr>
        </p:nvSpPr>
        <p:spPr/>
        <p:txBody>
          <a:bodyPr/>
          <a:lstStyle/>
          <a:p>
            <a:r>
              <a:rPr lang="en-GB" dirty="0" smtClean="0">
                <a:latin typeface="Verdana" pitchFamily="34" charset="0"/>
                <a:ea typeface="Verdana" pitchFamily="34" charset="0"/>
                <a:cs typeface="Verdana" pitchFamily="34" charset="0"/>
              </a:rPr>
              <a:t>High level time plan</a:t>
            </a:r>
            <a:endParaRPr lang="en-GB"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1799622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395536" y="6237312"/>
            <a:ext cx="396044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ctangle 132"/>
          <p:cNvSpPr/>
          <p:nvPr/>
        </p:nvSpPr>
        <p:spPr>
          <a:xfrm>
            <a:off x="323528" y="1052736"/>
            <a:ext cx="7776864" cy="4824536"/>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b="1" dirty="0">
              <a:solidFill>
                <a:srgbClr val="FFFFFF"/>
              </a:solidFill>
            </a:endParaRPr>
          </a:p>
        </p:txBody>
      </p:sp>
      <p:sp>
        <p:nvSpPr>
          <p:cNvPr id="134" name="Rectangle 133"/>
          <p:cNvSpPr/>
          <p:nvPr/>
        </p:nvSpPr>
        <p:spPr>
          <a:xfrm>
            <a:off x="2915816" y="1052736"/>
            <a:ext cx="2592287" cy="4824536"/>
          </a:xfrm>
          <a:prstGeom prst="rect">
            <a:avLst/>
          </a:prstGeom>
          <a:solidFill>
            <a:srgbClr val="E9E9E9"/>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b="1">
              <a:solidFill>
                <a:srgbClr val="FFFFFF"/>
              </a:solidFill>
            </a:endParaRPr>
          </a:p>
        </p:txBody>
      </p:sp>
      <p:sp>
        <p:nvSpPr>
          <p:cNvPr id="135" name="Pentagon 134"/>
          <p:cNvSpPr/>
          <p:nvPr/>
        </p:nvSpPr>
        <p:spPr>
          <a:xfrm>
            <a:off x="8100392" y="1052736"/>
            <a:ext cx="936104" cy="4824536"/>
          </a:xfrm>
          <a:prstGeom prst="homePlate">
            <a:avLst/>
          </a:prstGeom>
          <a:solidFill>
            <a:srgbClr val="E9E9E9"/>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b="1">
              <a:solidFill>
                <a:srgbClr val="FFFFFF"/>
              </a:solidFill>
            </a:endParaRPr>
          </a:p>
        </p:txBody>
      </p:sp>
      <p:sp>
        <p:nvSpPr>
          <p:cNvPr id="136" name="TextBox 135"/>
          <p:cNvSpPr txBox="1"/>
          <p:nvPr/>
        </p:nvSpPr>
        <p:spPr>
          <a:xfrm>
            <a:off x="971600" y="692696"/>
            <a:ext cx="736099" cy="369332"/>
          </a:xfrm>
          <a:prstGeom prst="rect">
            <a:avLst/>
          </a:prstGeom>
          <a:noFill/>
        </p:spPr>
        <p:txBody>
          <a:bodyPr wrap="none" rtlCol="0">
            <a:spAutoFit/>
          </a:bodyPr>
          <a:lstStyle/>
          <a:p>
            <a:pPr fontAlgn="base">
              <a:spcBef>
                <a:spcPct val="0"/>
              </a:spcBef>
              <a:spcAft>
                <a:spcPct val="0"/>
              </a:spcAft>
            </a:pPr>
            <a:r>
              <a:rPr lang="sv-SE" b="1" dirty="0" smtClean="0">
                <a:solidFill>
                  <a:srgbClr val="000000"/>
                </a:solidFill>
                <a:latin typeface="Arial" pitchFamily="34" charset="0"/>
              </a:rPr>
              <a:t>FY15</a:t>
            </a:r>
            <a:endParaRPr lang="en-GB" b="1" dirty="0">
              <a:solidFill>
                <a:srgbClr val="000000"/>
              </a:solidFill>
              <a:latin typeface="Arial" pitchFamily="34" charset="0"/>
            </a:endParaRPr>
          </a:p>
        </p:txBody>
      </p:sp>
      <p:sp>
        <p:nvSpPr>
          <p:cNvPr id="137" name="TextBox 136"/>
          <p:cNvSpPr txBox="1"/>
          <p:nvPr/>
        </p:nvSpPr>
        <p:spPr>
          <a:xfrm>
            <a:off x="6444208" y="692696"/>
            <a:ext cx="736099" cy="369332"/>
          </a:xfrm>
          <a:prstGeom prst="rect">
            <a:avLst/>
          </a:prstGeom>
          <a:noFill/>
        </p:spPr>
        <p:txBody>
          <a:bodyPr wrap="none" rtlCol="0">
            <a:spAutoFit/>
          </a:bodyPr>
          <a:lstStyle/>
          <a:p>
            <a:pPr fontAlgn="base">
              <a:spcBef>
                <a:spcPct val="0"/>
              </a:spcBef>
              <a:spcAft>
                <a:spcPct val="0"/>
              </a:spcAft>
            </a:pPr>
            <a:r>
              <a:rPr lang="sv-SE" b="1" dirty="0" smtClean="0">
                <a:solidFill>
                  <a:srgbClr val="000000"/>
                </a:solidFill>
                <a:latin typeface="Arial" pitchFamily="34" charset="0"/>
              </a:rPr>
              <a:t>FY17</a:t>
            </a:r>
            <a:endParaRPr lang="en-GB" b="1" dirty="0">
              <a:solidFill>
                <a:srgbClr val="000000"/>
              </a:solidFill>
              <a:latin typeface="Arial" pitchFamily="34" charset="0"/>
            </a:endParaRPr>
          </a:p>
        </p:txBody>
      </p:sp>
      <p:sp>
        <p:nvSpPr>
          <p:cNvPr id="138" name="Line 20"/>
          <p:cNvSpPr>
            <a:spLocks noChangeShapeType="1"/>
          </p:cNvSpPr>
          <p:nvPr>
            <p:custDataLst>
              <p:tags r:id="rId1"/>
            </p:custDataLst>
          </p:nvPr>
        </p:nvSpPr>
        <p:spPr bwMode="auto">
          <a:xfrm flipV="1">
            <a:off x="323528" y="5949280"/>
            <a:ext cx="8640960" cy="0"/>
          </a:xfrm>
          <a:prstGeom prst="line">
            <a:avLst/>
          </a:prstGeom>
          <a:noFill/>
          <a:ln w="25400">
            <a:solidFill>
              <a:schemeClr val="tx1"/>
            </a:solidFill>
            <a:round/>
            <a:headEnd/>
            <a:tailEnd type="triangle" w="lg" len="lg"/>
          </a:ln>
        </p:spPr>
        <p:txBody>
          <a:bodyPr wrap="none" lIns="90000" tIns="43200" rIns="90000" bIns="43200" anchor="ctr"/>
          <a:lstStyle/>
          <a:p>
            <a:pPr algn="ctr" fontAlgn="base">
              <a:spcBef>
                <a:spcPct val="20000"/>
              </a:spcBef>
              <a:spcAft>
                <a:spcPct val="0"/>
              </a:spcAft>
            </a:pPr>
            <a:endParaRPr lang="en-GB" sz="2800" smtClean="0">
              <a:solidFill>
                <a:prstClr val="black"/>
              </a:solidFill>
              <a:latin typeface="Calibri" pitchFamily="34" charset="0"/>
              <a:cs typeface="Calibri" pitchFamily="34" charset="0"/>
            </a:endParaRPr>
          </a:p>
        </p:txBody>
      </p:sp>
      <p:cxnSp>
        <p:nvCxnSpPr>
          <p:cNvPr id="139" name="Rak 65"/>
          <p:cNvCxnSpPr>
            <a:cxnSpLocks noChangeShapeType="1"/>
          </p:cNvCxnSpPr>
          <p:nvPr/>
        </p:nvCxnSpPr>
        <p:spPr bwMode="auto">
          <a:xfrm rot="5400000">
            <a:off x="4135759" y="6035005"/>
            <a:ext cx="152400" cy="0"/>
          </a:xfrm>
          <a:prstGeom prst="line">
            <a:avLst/>
          </a:prstGeom>
          <a:noFill/>
          <a:ln w="9525" algn="ctr">
            <a:solidFill>
              <a:schemeClr val="tx1"/>
            </a:solidFill>
            <a:round/>
            <a:headEnd/>
            <a:tailEnd/>
          </a:ln>
        </p:spPr>
      </p:cxnSp>
      <p:cxnSp>
        <p:nvCxnSpPr>
          <p:cNvPr id="140" name="Rak 70"/>
          <p:cNvCxnSpPr>
            <a:cxnSpLocks noChangeShapeType="1"/>
          </p:cNvCxnSpPr>
          <p:nvPr/>
        </p:nvCxnSpPr>
        <p:spPr bwMode="auto">
          <a:xfrm rot="5400000">
            <a:off x="4783832" y="6041355"/>
            <a:ext cx="152400" cy="0"/>
          </a:xfrm>
          <a:prstGeom prst="line">
            <a:avLst/>
          </a:prstGeom>
          <a:noFill/>
          <a:ln w="9525" algn="ctr">
            <a:solidFill>
              <a:schemeClr val="tx1"/>
            </a:solidFill>
            <a:round/>
            <a:headEnd/>
            <a:tailEnd/>
          </a:ln>
        </p:spPr>
      </p:cxnSp>
      <p:cxnSp>
        <p:nvCxnSpPr>
          <p:cNvPr id="141" name="Rak 55"/>
          <p:cNvCxnSpPr>
            <a:cxnSpLocks noChangeShapeType="1"/>
          </p:cNvCxnSpPr>
          <p:nvPr/>
        </p:nvCxnSpPr>
        <p:spPr bwMode="auto">
          <a:xfrm rot="5400000">
            <a:off x="895400" y="6025480"/>
            <a:ext cx="152400" cy="0"/>
          </a:xfrm>
          <a:prstGeom prst="line">
            <a:avLst/>
          </a:prstGeom>
          <a:noFill/>
          <a:ln w="9525" algn="ctr">
            <a:solidFill>
              <a:schemeClr val="tx1"/>
            </a:solidFill>
            <a:round/>
            <a:headEnd/>
            <a:tailEnd/>
          </a:ln>
        </p:spPr>
      </p:cxnSp>
      <p:sp>
        <p:nvSpPr>
          <p:cNvPr id="142" name="TextBox 141"/>
          <p:cNvSpPr txBox="1"/>
          <p:nvPr/>
        </p:nvSpPr>
        <p:spPr>
          <a:xfrm>
            <a:off x="251520" y="5949280"/>
            <a:ext cx="7848872" cy="276999"/>
          </a:xfrm>
          <a:prstGeom prst="rect">
            <a:avLst/>
          </a:prstGeom>
          <a:noFill/>
        </p:spPr>
        <p:txBody>
          <a:bodyPr wrap="square" rtlCol="0">
            <a:spAutoFit/>
          </a:bodyPr>
          <a:lstStyle/>
          <a:p>
            <a:pPr fontAlgn="base">
              <a:spcBef>
                <a:spcPct val="0"/>
              </a:spcBef>
              <a:spcAft>
                <a:spcPct val="0"/>
              </a:spcAft>
            </a:pPr>
            <a:r>
              <a:rPr lang="sv-SE" sz="1200" b="1" dirty="0" smtClean="0">
                <a:solidFill>
                  <a:srgbClr val="000000"/>
                </a:solidFill>
                <a:latin typeface="Arial" pitchFamily="34" charset="0"/>
              </a:rPr>
              <a:t> </a:t>
            </a:r>
            <a:r>
              <a:rPr lang="sv-SE" sz="1100" dirty="0" smtClean="0">
                <a:solidFill>
                  <a:srgbClr val="000000"/>
                </a:solidFill>
                <a:latin typeface="Arial" pitchFamily="34" charset="0"/>
              </a:rPr>
              <a:t>     Q1             Q2           Q3             Q4            Q1             Q2           Q3             Q4            Q1            Q2           Q3              Q4 </a:t>
            </a:r>
            <a:endParaRPr lang="en-GB" sz="1600" dirty="0">
              <a:solidFill>
                <a:srgbClr val="000000"/>
              </a:solidFill>
              <a:latin typeface="Arial" pitchFamily="34" charset="0"/>
            </a:endParaRPr>
          </a:p>
        </p:txBody>
      </p:sp>
      <p:cxnSp>
        <p:nvCxnSpPr>
          <p:cNvPr id="143" name="Straight Connector 142"/>
          <p:cNvCxnSpPr/>
          <p:nvPr/>
        </p:nvCxnSpPr>
        <p:spPr bwMode="auto">
          <a:xfrm flipV="1">
            <a:off x="2267744"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44" name="Straight Connector 143"/>
          <p:cNvCxnSpPr/>
          <p:nvPr/>
        </p:nvCxnSpPr>
        <p:spPr bwMode="auto">
          <a:xfrm flipV="1">
            <a:off x="3563888" y="1206277"/>
            <a:ext cx="0" cy="4743003"/>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45" name="Straight Connector 144"/>
          <p:cNvCxnSpPr/>
          <p:nvPr/>
        </p:nvCxnSpPr>
        <p:spPr bwMode="auto">
          <a:xfrm flipV="1">
            <a:off x="2915816"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46" name="Straight Connector 145"/>
          <p:cNvCxnSpPr/>
          <p:nvPr/>
        </p:nvCxnSpPr>
        <p:spPr bwMode="auto">
          <a:xfrm flipV="1">
            <a:off x="4211960"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47" name="Straight Connector 146"/>
          <p:cNvCxnSpPr/>
          <p:nvPr/>
        </p:nvCxnSpPr>
        <p:spPr bwMode="auto">
          <a:xfrm flipV="1">
            <a:off x="4860032"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48" name="Straight Connector 147"/>
          <p:cNvCxnSpPr/>
          <p:nvPr/>
        </p:nvCxnSpPr>
        <p:spPr bwMode="auto">
          <a:xfrm flipV="1">
            <a:off x="5508104"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49" name="Straight Connector 148"/>
          <p:cNvCxnSpPr/>
          <p:nvPr/>
        </p:nvCxnSpPr>
        <p:spPr bwMode="auto">
          <a:xfrm flipV="1">
            <a:off x="6156176"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50" name="Straight Connector 149"/>
          <p:cNvCxnSpPr/>
          <p:nvPr/>
        </p:nvCxnSpPr>
        <p:spPr bwMode="auto">
          <a:xfrm flipV="1">
            <a:off x="6804248"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51" name="Straight Connector 150"/>
          <p:cNvCxnSpPr/>
          <p:nvPr/>
        </p:nvCxnSpPr>
        <p:spPr bwMode="auto">
          <a:xfrm flipV="1">
            <a:off x="1619672"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52" name="Straight Connector 151"/>
          <p:cNvCxnSpPr/>
          <p:nvPr/>
        </p:nvCxnSpPr>
        <p:spPr bwMode="auto">
          <a:xfrm flipV="1">
            <a:off x="971600"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cxnSp>
        <p:nvCxnSpPr>
          <p:cNvPr id="153" name="Rak 55"/>
          <p:cNvCxnSpPr>
            <a:cxnSpLocks noChangeShapeType="1"/>
          </p:cNvCxnSpPr>
          <p:nvPr/>
        </p:nvCxnSpPr>
        <p:spPr bwMode="auto">
          <a:xfrm rot="5400000">
            <a:off x="1543472" y="6025480"/>
            <a:ext cx="152400" cy="0"/>
          </a:xfrm>
          <a:prstGeom prst="line">
            <a:avLst/>
          </a:prstGeom>
          <a:noFill/>
          <a:ln w="9525" algn="ctr">
            <a:solidFill>
              <a:schemeClr val="tx1"/>
            </a:solidFill>
            <a:round/>
            <a:headEnd/>
            <a:tailEnd/>
          </a:ln>
        </p:spPr>
      </p:cxnSp>
      <p:cxnSp>
        <p:nvCxnSpPr>
          <p:cNvPr id="154" name="Rak 55"/>
          <p:cNvCxnSpPr>
            <a:cxnSpLocks noChangeShapeType="1"/>
          </p:cNvCxnSpPr>
          <p:nvPr/>
        </p:nvCxnSpPr>
        <p:spPr bwMode="auto">
          <a:xfrm rot="5400000">
            <a:off x="2191544" y="6025480"/>
            <a:ext cx="152400" cy="0"/>
          </a:xfrm>
          <a:prstGeom prst="line">
            <a:avLst/>
          </a:prstGeom>
          <a:noFill/>
          <a:ln w="9525" algn="ctr">
            <a:solidFill>
              <a:schemeClr val="tx1"/>
            </a:solidFill>
            <a:round/>
            <a:headEnd/>
            <a:tailEnd/>
          </a:ln>
        </p:spPr>
      </p:cxnSp>
      <p:cxnSp>
        <p:nvCxnSpPr>
          <p:cNvPr id="155" name="Rak 55"/>
          <p:cNvCxnSpPr>
            <a:cxnSpLocks noChangeShapeType="1"/>
          </p:cNvCxnSpPr>
          <p:nvPr/>
        </p:nvCxnSpPr>
        <p:spPr bwMode="auto">
          <a:xfrm rot="5400000">
            <a:off x="3487688" y="6025480"/>
            <a:ext cx="152400" cy="0"/>
          </a:xfrm>
          <a:prstGeom prst="line">
            <a:avLst/>
          </a:prstGeom>
          <a:noFill/>
          <a:ln w="9525" algn="ctr">
            <a:solidFill>
              <a:schemeClr val="tx1"/>
            </a:solidFill>
            <a:round/>
            <a:headEnd/>
            <a:tailEnd/>
          </a:ln>
        </p:spPr>
      </p:cxnSp>
      <p:cxnSp>
        <p:nvCxnSpPr>
          <p:cNvPr id="156" name="Straight Connector 155"/>
          <p:cNvCxnSpPr/>
          <p:nvPr/>
        </p:nvCxnSpPr>
        <p:spPr bwMode="auto">
          <a:xfrm>
            <a:off x="5508104" y="594928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7" name="Rak 55"/>
          <p:cNvCxnSpPr>
            <a:cxnSpLocks noChangeShapeType="1"/>
          </p:cNvCxnSpPr>
          <p:nvPr/>
        </p:nvCxnSpPr>
        <p:spPr bwMode="auto">
          <a:xfrm rot="5400000">
            <a:off x="6079976" y="6025480"/>
            <a:ext cx="152400" cy="0"/>
          </a:xfrm>
          <a:prstGeom prst="line">
            <a:avLst/>
          </a:prstGeom>
          <a:noFill/>
          <a:ln w="9525" algn="ctr">
            <a:solidFill>
              <a:schemeClr val="tx1"/>
            </a:solidFill>
            <a:round/>
            <a:headEnd/>
            <a:tailEnd/>
          </a:ln>
        </p:spPr>
      </p:cxnSp>
      <p:cxnSp>
        <p:nvCxnSpPr>
          <p:cNvPr id="158" name="Rak 55"/>
          <p:cNvCxnSpPr>
            <a:cxnSpLocks noChangeShapeType="1"/>
          </p:cNvCxnSpPr>
          <p:nvPr/>
        </p:nvCxnSpPr>
        <p:spPr bwMode="auto">
          <a:xfrm rot="5400000">
            <a:off x="6728048" y="6025480"/>
            <a:ext cx="152400" cy="0"/>
          </a:xfrm>
          <a:prstGeom prst="line">
            <a:avLst/>
          </a:prstGeom>
          <a:noFill/>
          <a:ln w="9525" algn="ctr">
            <a:solidFill>
              <a:schemeClr val="tx1"/>
            </a:solidFill>
            <a:round/>
            <a:headEnd/>
            <a:tailEnd/>
          </a:ln>
        </p:spPr>
      </p:cxnSp>
      <p:cxnSp>
        <p:nvCxnSpPr>
          <p:cNvPr id="159" name="Rak 55"/>
          <p:cNvCxnSpPr>
            <a:cxnSpLocks noChangeShapeType="1"/>
          </p:cNvCxnSpPr>
          <p:nvPr/>
        </p:nvCxnSpPr>
        <p:spPr bwMode="auto">
          <a:xfrm rot="5400000">
            <a:off x="7376120" y="6025480"/>
            <a:ext cx="152400" cy="0"/>
          </a:xfrm>
          <a:prstGeom prst="line">
            <a:avLst/>
          </a:prstGeom>
          <a:noFill/>
          <a:ln w="9525" algn="ctr">
            <a:solidFill>
              <a:schemeClr val="tx1"/>
            </a:solidFill>
            <a:round/>
            <a:headEnd/>
            <a:tailEnd/>
          </a:ln>
        </p:spPr>
      </p:cxnSp>
      <p:cxnSp>
        <p:nvCxnSpPr>
          <p:cNvPr id="160" name="Straight Connector 159"/>
          <p:cNvCxnSpPr/>
          <p:nvPr/>
        </p:nvCxnSpPr>
        <p:spPr bwMode="auto">
          <a:xfrm>
            <a:off x="8100392" y="594928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flipV="1">
            <a:off x="7452320" y="1052736"/>
            <a:ext cx="0" cy="4896544"/>
          </a:xfrm>
          <a:prstGeom prst="line">
            <a:avLst/>
          </a:prstGeom>
          <a:solidFill>
            <a:schemeClr val="accent1"/>
          </a:solidFill>
          <a:ln w="9525" cap="flat" cmpd="sng" algn="ctr">
            <a:solidFill>
              <a:schemeClr val="accent2">
                <a:lumMod val="20000"/>
                <a:lumOff val="80000"/>
              </a:schemeClr>
            </a:solidFill>
            <a:prstDash val="dash"/>
            <a:round/>
            <a:headEnd type="none" w="med" len="med"/>
            <a:tailEnd type="none" w="med" len="med"/>
          </a:ln>
          <a:effectLst/>
        </p:spPr>
      </p:cxnSp>
      <p:sp>
        <p:nvSpPr>
          <p:cNvPr id="162" name="TextBox 161"/>
          <p:cNvSpPr txBox="1"/>
          <p:nvPr/>
        </p:nvSpPr>
        <p:spPr>
          <a:xfrm>
            <a:off x="3851920" y="692696"/>
            <a:ext cx="736099" cy="369332"/>
          </a:xfrm>
          <a:prstGeom prst="rect">
            <a:avLst/>
          </a:prstGeom>
          <a:noFill/>
        </p:spPr>
        <p:txBody>
          <a:bodyPr wrap="none" rtlCol="0">
            <a:spAutoFit/>
          </a:bodyPr>
          <a:lstStyle/>
          <a:p>
            <a:pPr fontAlgn="base">
              <a:spcBef>
                <a:spcPct val="0"/>
              </a:spcBef>
              <a:spcAft>
                <a:spcPct val="0"/>
              </a:spcAft>
            </a:pPr>
            <a:r>
              <a:rPr lang="sv-SE" b="1" dirty="0" smtClean="0">
                <a:solidFill>
                  <a:srgbClr val="000000"/>
                </a:solidFill>
                <a:latin typeface="Arial" pitchFamily="34" charset="0"/>
              </a:rPr>
              <a:t>FY16</a:t>
            </a:r>
            <a:endParaRPr lang="en-GB" b="1" dirty="0">
              <a:solidFill>
                <a:srgbClr val="000000"/>
              </a:solidFill>
              <a:latin typeface="Arial" pitchFamily="34" charset="0"/>
            </a:endParaRPr>
          </a:p>
        </p:txBody>
      </p:sp>
      <p:sp>
        <p:nvSpPr>
          <p:cNvPr id="163" name="Rektangel 4"/>
          <p:cNvSpPr/>
          <p:nvPr/>
        </p:nvSpPr>
        <p:spPr>
          <a:xfrm>
            <a:off x="3253033" y="1230660"/>
            <a:ext cx="1751015"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a:solidFill>
                  <a:srgbClr val="FFFFFF"/>
                </a:solidFill>
                <a:cs typeface="Arial" pitchFamily="34" charset="0"/>
              </a:rPr>
              <a:t>Close </a:t>
            </a:r>
            <a:r>
              <a:rPr lang="sv-SE" sz="700" dirty="0" smtClean="0">
                <a:solidFill>
                  <a:srgbClr val="FFFFFF"/>
                </a:solidFill>
                <a:cs typeface="Arial" pitchFamily="34" charset="0"/>
              </a:rPr>
              <a:t>Cash Management</a:t>
            </a:r>
            <a:endParaRPr lang="sv-SE" sz="700" dirty="0">
              <a:solidFill>
                <a:srgbClr val="FFFFFF"/>
              </a:solidFill>
              <a:cs typeface="Arial" pitchFamily="34" charset="0"/>
            </a:endParaRPr>
          </a:p>
        </p:txBody>
      </p:sp>
      <p:sp>
        <p:nvSpPr>
          <p:cNvPr id="164" name="Rektangel 67"/>
          <p:cNvSpPr/>
          <p:nvPr/>
        </p:nvSpPr>
        <p:spPr>
          <a:xfrm>
            <a:off x="5868144" y="1124744"/>
            <a:ext cx="3096344"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a:solidFill>
                  <a:srgbClr val="FFFFFF"/>
                </a:solidFill>
              </a:rPr>
              <a:t>Receipt Management</a:t>
            </a:r>
          </a:p>
        </p:txBody>
      </p:sp>
      <p:sp>
        <p:nvSpPr>
          <p:cNvPr id="165" name="Höger 72"/>
          <p:cNvSpPr/>
          <p:nvPr/>
        </p:nvSpPr>
        <p:spPr>
          <a:xfrm>
            <a:off x="323528" y="1124744"/>
            <a:ext cx="2592288" cy="65826"/>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POS Upgrade Rollout</a:t>
            </a:r>
            <a:endParaRPr lang="sv-SE" sz="700" dirty="0">
              <a:solidFill>
                <a:srgbClr val="FFFFFF"/>
              </a:solidFill>
            </a:endParaRPr>
          </a:p>
        </p:txBody>
      </p:sp>
      <p:sp>
        <p:nvSpPr>
          <p:cNvPr id="166" name="Höger 72"/>
          <p:cNvSpPr/>
          <p:nvPr/>
        </p:nvSpPr>
        <p:spPr>
          <a:xfrm>
            <a:off x="395536" y="1603400"/>
            <a:ext cx="2520280" cy="65826"/>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Multichannel Returns Management</a:t>
            </a:r>
          </a:p>
        </p:txBody>
      </p:sp>
      <p:sp>
        <p:nvSpPr>
          <p:cNvPr id="167" name="Rektangel 67"/>
          <p:cNvSpPr/>
          <p:nvPr/>
        </p:nvSpPr>
        <p:spPr>
          <a:xfrm>
            <a:off x="755576" y="2251472"/>
            <a:ext cx="2592288"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TAX Information &amp; Calculation</a:t>
            </a:r>
          </a:p>
        </p:txBody>
      </p:sp>
      <p:sp>
        <p:nvSpPr>
          <p:cNvPr id="168" name="Rektangel 67"/>
          <p:cNvSpPr/>
          <p:nvPr/>
        </p:nvSpPr>
        <p:spPr>
          <a:xfrm>
            <a:off x="755576" y="2028930"/>
            <a:ext cx="2880320"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Secure Reporting</a:t>
            </a:r>
            <a:endParaRPr lang="sv-SE" sz="700" dirty="0">
              <a:solidFill>
                <a:srgbClr val="FFFFFF"/>
              </a:solidFill>
            </a:endParaRPr>
          </a:p>
        </p:txBody>
      </p:sp>
      <p:sp>
        <p:nvSpPr>
          <p:cNvPr id="169" name="Höger 72"/>
          <p:cNvSpPr/>
          <p:nvPr/>
        </p:nvSpPr>
        <p:spPr>
          <a:xfrm>
            <a:off x="323528" y="1916832"/>
            <a:ext cx="4752528" cy="62103"/>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FBIL</a:t>
            </a:r>
          </a:p>
        </p:txBody>
      </p:sp>
      <p:sp>
        <p:nvSpPr>
          <p:cNvPr id="170" name="Höger 72"/>
          <p:cNvSpPr/>
          <p:nvPr/>
        </p:nvSpPr>
        <p:spPr>
          <a:xfrm>
            <a:off x="323528" y="2132856"/>
            <a:ext cx="3960440" cy="65826"/>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Tax Intelligence Module / VAT4eCom</a:t>
            </a:r>
          </a:p>
        </p:txBody>
      </p:sp>
      <p:sp>
        <p:nvSpPr>
          <p:cNvPr id="171" name="Rektangel 67"/>
          <p:cNvSpPr/>
          <p:nvPr/>
        </p:nvSpPr>
        <p:spPr>
          <a:xfrm>
            <a:off x="971600" y="5661248"/>
            <a:ext cx="2952328" cy="72008"/>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Secure Local solutions</a:t>
            </a:r>
          </a:p>
        </p:txBody>
      </p:sp>
      <p:sp>
        <p:nvSpPr>
          <p:cNvPr id="172" name="Rektangel 67"/>
          <p:cNvSpPr/>
          <p:nvPr/>
        </p:nvSpPr>
        <p:spPr>
          <a:xfrm>
            <a:off x="323528" y="1715498"/>
            <a:ext cx="1440160" cy="65826"/>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After Sales Prestudy</a:t>
            </a:r>
          </a:p>
        </p:txBody>
      </p:sp>
      <p:sp>
        <p:nvSpPr>
          <p:cNvPr id="173" name="Rektangel 67"/>
          <p:cNvSpPr/>
          <p:nvPr/>
        </p:nvSpPr>
        <p:spPr>
          <a:xfrm>
            <a:off x="1763689" y="1715498"/>
            <a:ext cx="1152128" cy="65826"/>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Prestudy</a:t>
            </a:r>
          </a:p>
        </p:txBody>
      </p:sp>
      <p:sp>
        <p:nvSpPr>
          <p:cNvPr id="174" name="Höger 72"/>
          <p:cNvSpPr/>
          <p:nvPr/>
        </p:nvSpPr>
        <p:spPr>
          <a:xfrm>
            <a:off x="2915816" y="1715498"/>
            <a:ext cx="5256584" cy="57318"/>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New Support Ticket Mgmt Solution</a:t>
            </a:r>
          </a:p>
        </p:txBody>
      </p:sp>
      <p:sp>
        <p:nvSpPr>
          <p:cNvPr id="175" name="Rektangel 4"/>
          <p:cNvSpPr/>
          <p:nvPr/>
        </p:nvSpPr>
        <p:spPr>
          <a:xfrm>
            <a:off x="1763688" y="1457488"/>
            <a:ext cx="2664296" cy="72008"/>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Credit Management</a:t>
            </a:r>
            <a:endParaRPr lang="sv-SE" sz="700" dirty="0">
              <a:solidFill>
                <a:srgbClr val="FFFFFF"/>
              </a:solidFill>
            </a:endParaRPr>
          </a:p>
        </p:txBody>
      </p:sp>
      <p:sp>
        <p:nvSpPr>
          <p:cNvPr id="176" name="Rektangel 67"/>
          <p:cNvSpPr/>
          <p:nvPr/>
        </p:nvSpPr>
        <p:spPr>
          <a:xfrm>
            <a:off x="5508104" y="1603400"/>
            <a:ext cx="1440160" cy="65826"/>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Cleanup</a:t>
            </a:r>
            <a:endParaRPr lang="sv-SE" sz="700" dirty="0">
              <a:solidFill>
                <a:srgbClr val="FFFFFF"/>
              </a:solidFill>
            </a:endParaRPr>
          </a:p>
        </p:txBody>
      </p:sp>
      <p:sp>
        <p:nvSpPr>
          <p:cNvPr id="177" name="Höger 72"/>
          <p:cNvSpPr/>
          <p:nvPr/>
        </p:nvSpPr>
        <p:spPr>
          <a:xfrm>
            <a:off x="395536" y="1340768"/>
            <a:ext cx="5112568" cy="65826"/>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SAREC+ Rollout</a:t>
            </a:r>
            <a:endParaRPr lang="sv-SE" sz="700" dirty="0">
              <a:solidFill>
                <a:srgbClr val="FFFFFF"/>
              </a:solidFill>
            </a:endParaRPr>
          </a:p>
        </p:txBody>
      </p:sp>
      <p:sp>
        <p:nvSpPr>
          <p:cNvPr id="178" name="Rektangel 4"/>
          <p:cNvSpPr/>
          <p:nvPr/>
        </p:nvSpPr>
        <p:spPr>
          <a:xfrm>
            <a:off x="971600" y="1459383"/>
            <a:ext cx="792088"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Prestudy</a:t>
            </a:r>
            <a:endParaRPr lang="sv-SE" sz="700" dirty="0">
              <a:solidFill>
                <a:srgbClr val="FFFFFF"/>
              </a:solidFill>
            </a:endParaRPr>
          </a:p>
        </p:txBody>
      </p:sp>
      <p:sp>
        <p:nvSpPr>
          <p:cNvPr id="179" name="Rektangel 4"/>
          <p:cNvSpPr/>
          <p:nvPr/>
        </p:nvSpPr>
        <p:spPr>
          <a:xfrm>
            <a:off x="4499992" y="1450022"/>
            <a:ext cx="1008112"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Rollout</a:t>
            </a:r>
            <a:endParaRPr lang="sv-SE" sz="700" dirty="0">
              <a:solidFill>
                <a:srgbClr val="FFFFFF"/>
              </a:solidFill>
            </a:endParaRPr>
          </a:p>
        </p:txBody>
      </p:sp>
      <p:sp>
        <p:nvSpPr>
          <p:cNvPr id="180" name="Rektangel 67"/>
          <p:cNvSpPr/>
          <p:nvPr/>
        </p:nvSpPr>
        <p:spPr>
          <a:xfrm>
            <a:off x="3347864" y="2251472"/>
            <a:ext cx="2016224"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Rollout+Cleanup</a:t>
            </a:r>
          </a:p>
        </p:txBody>
      </p:sp>
      <p:sp>
        <p:nvSpPr>
          <p:cNvPr id="181" name="Rektangel 4"/>
          <p:cNvSpPr/>
          <p:nvPr/>
        </p:nvSpPr>
        <p:spPr>
          <a:xfrm>
            <a:off x="5004049" y="1230660"/>
            <a:ext cx="864096"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Rollout</a:t>
            </a:r>
            <a:endParaRPr lang="sv-SE" sz="700" dirty="0">
              <a:solidFill>
                <a:srgbClr val="FFFFFF"/>
              </a:solidFill>
            </a:endParaRPr>
          </a:p>
        </p:txBody>
      </p:sp>
      <p:sp>
        <p:nvSpPr>
          <p:cNvPr id="182" name="Rektangel 4"/>
          <p:cNvSpPr/>
          <p:nvPr/>
        </p:nvSpPr>
        <p:spPr>
          <a:xfrm>
            <a:off x="5004048" y="1124744"/>
            <a:ext cx="864096" cy="65826"/>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Prestudy</a:t>
            </a:r>
            <a:endParaRPr lang="sv-SE" sz="700" dirty="0">
              <a:solidFill>
                <a:srgbClr val="FFFFFF"/>
              </a:solidFill>
            </a:endParaRPr>
          </a:p>
        </p:txBody>
      </p:sp>
      <p:sp>
        <p:nvSpPr>
          <p:cNvPr id="183" name="Rektangel 4"/>
          <p:cNvSpPr/>
          <p:nvPr/>
        </p:nvSpPr>
        <p:spPr>
          <a:xfrm>
            <a:off x="251520" y="6453336"/>
            <a:ext cx="2160240" cy="216024"/>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900" dirty="0" smtClean="0">
                <a:solidFill>
                  <a:srgbClr val="FFFFFF"/>
                </a:solidFill>
              </a:rPr>
              <a:t>MHS TP Projects</a:t>
            </a:r>
            <a:endParaRPr lang="sv-SE" sz="900" dirty="0">
              <a:solidFill>
                <a:srgbClr val="FFFFFF"/>
              </a:solidFill>
            </a:endParaRPr>
          </a:p>
        </p:txBody>
      </p:sp>
      <p:sp>
        <p:nvSpPr>
          <p:cNvPr id="184" name="Rektangel 4"/>
          <p:cNvSpPr/>
          <p:nvPr/>
        </p:nvSpPr>
        <p:spPr>
          <a:xfrm>
            <a:off x="2555776" y="6453336"/>
            <a:ext cx="2160240" cy="216024"/>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900" dirty="0" smtClean="0">
                <a:solidFill>
                  <a:srgbClr val="FFFFFF"/>
                </a:solidFill>
              </a:rPr>
              <a:t>Dependency Projects</a:t>
            </a:r>
          </a:p>
        </p:txBody>
      </p:sp>
      <p:sp>
        <p:nvSpPr>
          <p:cNvPr id="185" name="Rektangel 4"/>
          <p:cNvSpPr/>
          <p:nvPr/>
        </p:nvSpPr>
        <p:spPr>
          <a:xfrm>
            <a:off x="4860032" y="6453336"/>
            <a:ext cx="2160240" cy="216024"/>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900" dirty="0" smtClean="0">
                <a:solidFill>
                  <a:srgbClr val="FFFFFF"/>
                </a:solidFill>
              </a:rPr>
              <a:t>Impacting Projects</a:t>
            </a:r>
          </a:p>
        </p:txBody>
      </p:sp>
      <p:cxnSp>
        <p:nvCxnSpPr>
          <p:cNvPr id="186" name="Straight Connector 185"/>
          <p:cNvCxnSpPr/>
          <p:nvPr/>
        </p:nvCxnSpPr>
        <p:spPr bwMode="auto">
          <a:xfrm>
            <a:off x="2915816" y="594928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7" name="Straight Connector 186"/>
          <p:cNvCxnSpPr/>
          <p:nvPr/>
        </p:nvCxnSpPr>
        <p:spPr bwMode="auto">
          <a:xfrm>
            <a:off x="323528" y="594928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8" name="Straight Connector 187"/>
          <p:cNvCxnSpPr/>
          <p:nvPr/>
        </p:nvCxnSpPr>
        <p:spPr bwMode="auto">
          <a:xfrm>
            <a:off x="72008" y="1844824"/>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sp>
        <p:nvSpPr>
          <p:cNvPr id="189" name="Rectangle 188"/>
          <p:cNvSpPr/>
          <p:nvPr/>
        </p:nvSpPr>
        <p:spPr bwMode="auto">
          <a:xfrm rot="16200000">
            <a:off x="-396298" y="1161002"/>
            <a:ext cx="1044116" cy="2515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sv-SE" sz="700" dirty="0" smtClean="0">
                <a:solidFill>
                  <a:srgbClr val="000000"/>
                </a:solidFill>
              </a:rPr>
              <a:t>Payments &amp; Returns</a:t>
            </a:r>
            <a:endParaRPr lang="en-GB" sz="700" dirty="0" smtClean="0">
              <a:solidFill>
                <a:srgbClr val="000000"/>
              </a:solidFill>
            </a:endParaRPr>
          </a:p>
        </p:txBody>
      </p:sp>
      <p:sp>
        <p:nvSpPr>
          <p:cNvPr id="190" name="Rectangle 189"/>
          <p:cNvSpPr/>
          <p:nvPr/>
        </p:nvSpPr>
        <p:spPr bwMode="auto">
          <a:xfrm rot="16200000">
            <a:off x="-162269" y="2007098"/>
            <a:ext cx="648072"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sv-SE" sz="700" dirty="0" smtClean="0">
                <a:solidFill>
                  <a:srgbClr val="000000"/>
                </a:solidFill>
              </a:rPr>
              <a:t>Finance &amp; Reporting</a:t>
            </a:r>
            <a:endParaRPr lang="en-GB" sz="700" dirty="0" smtClean="0">
              <a:solidFill>
                <a:srgbClr val="000000"/>
              </a:solidFill>
            </a:endParaRPr>
          </a:p>
        </p:txBody>
      </p:sp>
      <p:cxnSp>
        <p:nvCxnSpPr>
          <p:cNvPr id="191" name="Straight Connector 190"/>
          <p:cNvCxnSpPr/>
          <p:nvPr/>
        </p:nvCxnSpPr>
        <p:spPr bwMode="auto">
          <a:xfrm>
            <a:off x="72008" y="2492896"/>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cxnSp>
        <p:nvCxnSpPr>
          <p:cNvPr id="192" name="Straight Connector 191"/>
          <p:cNvCxnSpPr/>
          <p:nvPr/>
        </p:nvCxnSpPr>
        <p:spPr bwMode="auto">
          <a:xfrm>
            <a:off x="72008" y="3861048"/>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sp>
        <p:nvSpPr>
          <p:cNvPr id="193" name="Rektangel 67"/>
          <p:cNvSpPr/>
          <p:nvPr/>
        </p:nvSpPr>
        <p:spPr>
          <a:xfrm>
            <a:off x="2267744" y="2564904"/>
            <a:ext cx="2232248"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Remove Cust Order Mgmt</a:t>
            </a:r>
            <a:endParaRPr lang="sv-SE" sz="700" dirty="0">
              <a:solidFill>
                <a:srgbClr val="FFFFFF"/>
              </a:solidFill>
            </a:endParaRPr>
          </a:p>
        </p:txBody>
      </p:sp>
      <p:sp>
        <p:nvSpPr>
          <p:cNvPr id="194" name="Höger 72"/>
          <p:cNvSpPr/>
          <p:nvPr/>
        </p:nvSpPr>
        <p:spPr>
          <a:xfrm>
            <a:off x="323528" y="2735209"/>
            <a:ext cx="2555776"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SOM</a:t>
            </a:r>
            <a:endParaRPr lang="sv-SE" sz="700" dirty="0">
              <a:solidFill>
                <a:srgbClr val="FFFFFF"/>
              </a:solidFill>
            </a:endParaRPr>
          </a:p>
        </p:txBody>
      </p:sp>
      <p:sp>
        <p:nvSpPr>
          <p:cNvPr id="195" name="Rektangel 67"/>
          <p:cNvSpPr/>
          <p:nvPr/>
        </p:nvSpPr>
        <p:spPr>
          <a:xfrm>
            <a:off x="1259632" y="3112017"/>
            <a:ext cx="3600400"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Pricing Mgmt</a:t>
            </a:r>
          </a:p>
        </p:txBody>
      </p:sp>
      <p:sp>
        <p:nvSpPr>
          <p:cNvPr id="196" name="Rektangel 67"/>
          <p:cNvSpPr/>
          <p:nvPr/>
        </p:nvSpPr>
        <p:spPr>
          <a:xfrm>
            <a:off x="5831632" y="3112017"/>
            <a:ext cx="273630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Store Range Mgmt</a:t>
            </a:r>
          </a:p>
        </p:txBody>
      </p:sp>
      <p:sp>
        <p:nvSpPr>
          <p:cNvPr id="197" name="Höger 72"/>
          <p:cNvSpPr/>
          <p:nvPr/>
        </p:nvSpPr>
        <p:spPr>
          <a:xfrm>
            <a:off x="2951312" y="3239265"/>
            <a:ext cx="4645024"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Replace PTAG</a:t>
            </a:r>
          </a:p>
        </p:txBody>
      </p:sp>
      <p:sp>
        <p:nvSpPr>
          <p:cNvPr id="198" name="Rektangel 67"/>
          <p:cNvSpPr/>
          <p:nvPr/>
        </p:nvSpPr>
        <p:spPr>
          <a:xfrm>
            <a:off x="323528" y="3112017"/>
            <a:ext cx="936104"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Prestudy</a:t>
            </a:r>
          </a:p>
        </p:txBody>
      </p:sp>
      <p:sp>
        <p:nvSpPr>
          <p:cNvPr id="199" name="Höger 72"/>
          <p:cNvSpPr/>
          <p:nvPr/>
        </p:nvSpPr>
        <p:spPr>
          <a:xfrm>
            <a:off x="323528" y="2544585"/>
            <a:ext cx="1296144"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PinS Rollout</a:t>
            </a:r>
          </a:p>
        </p:txBody>
      </p:sp>
      <p:sp>
        <p:nvSpPr>
          <p:cNvPr id="200" name="Höger 72"/>
          <p:cNvSpPr/>
          <p:nvPr/>
        </p:nvSpPr>
        <p:spPr>
          <a:xfrm>
            <a:off x="323528" y="2840236"/>
            <a:ext cx="3960440"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eCom Global rollout project</a:t>
            </a:r>
            <a:endParaRPr lang="sv-SE" sz="700" dirty="0">
              <a:solidFill>
                <a:srgbClr val="FFFFFF"/>
              </a:solidFill>
            </a:endParaRPr>
          </a:p>
        </p:txBody>
      </p:sp>
      <p:sp>
        <p:nvSpPr>
          <p:cNvPr id="201" name="Höger 72"/>
          <p:cNvSpPr/>
          <p:nvPr/>
        </p:nvSpPr>
        <p:spPr>
          <a:xfrm>
            <a:off x="323528" y="2636912"/>
            <a:ext cx="1259632"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Centiro Rollout</a:t>
            </a:r>
          </a:p>
        </p:txBody>
      </p:sp>
      <p:sp>
        <p:nvSpPr>
          <p:cNvPr id="202" name="Rektangel 67"/>
          <p:cNvSpPr/>
          <p:nvPr/>
        </p:nvSpPr>
        <p:spPr>
          <a:xfrm>
            <a:off x="4860032" y="2735209"/>
            <a:ext cx="1800200"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Cleanup</a:t>
            </a:r>
          </a:p>
        </p:txBody>
      </p:sp>
      <p:sp>
        <p:nvSpPr>
          <p:cNvPr id="203" name="Rektangel 67"/>
          <p:cNvSpPr/>
          <p:nvPr/>
        </p:nvSpPr>
        <p:spPr>
          <a:xfrm>
            <a:off x="4967536" y="3112017"/>
            <a:ext cx="864097"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Prestudy</a:t>
            </a:r>
          </a:p>
        </p:txBody>
      </p:sp>
      <p:sp>
        <p:nvSpPr>
          <p:cNvPr id="204" name="Höger 72"/>
          <p:cNvSpPr/>
          <p:nvPr/>
        </p:nvSpPr>
        <p:spPr>
          <a:xfrm>
            <a:off x="1655168" y="3239265"/>
            <a:ext cx="1296144"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PTAG Prestudy</a:t>
            </a:r>
          </a:p>
        </p:txBody>
      </p:sp>
      <p:sp>
        <p:nvSpPr>
          <p:cNvPr id="205" name="Rektangel 67"/>
          <p:cNvSpPr/>
          <p:nvPr/>
        </p:nvSpPr>
        <p:spPr>
          <a:xfrm>
            <a:off x="4536504" y="2564904"/>
            <a:ext cx="792088"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Rollout</a:t>
            </a:r>
            <a:endParaRPr lang="sv-SE" sz="700" dirty="0">
              <a:solidFill>
                <a:srgbClr val="FFFFFF"/>
              </a:solidFill>
            </a:endParaRPr>
          </a:p>
        </p:txBody>
      </p:sp>
      <p:cxnSp>
        <p:nvCxnSpPr>
          <p:cNvPr id="206" name="Straight Connector 205"/>
          <p:cNvCxnSpPr/>
          <p:nvPr/>
        </p:nvCxnSpPr>
        <p:spPr bwMode="auto">
          <a:xfrm>
            <a:off x="72008" y="3429000"/>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cxnSp>
        <p:nvCxnSpPr>
          <p:cNvPr id="207" name="Straight Connector 206"/>
          <p:cNvCxnSpPr/>
          <p:nvPr/>
        </p:nvCxnSpPr>
        <p:spPr bwMode="auto">
          <a:xfrm>
            <a:off x="72008" y="2996952"/>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sp>
        <p:nvSpPr>
          <p:cNvPr id="208" name="Rectangle 207"/>
          <p:cNvSpPr/>
          <p:nvPr/>
        </p:nvSpPr>
        <p:spPr bwMode="auto">
          <a:xfrm rot="16200000">
            <a:off x="-90264" y="2583160"/>
            <a:ext cx="504056"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sv-SE" sz="700" dirty="0" smtClean="0">
                <a:solidFill>
                  <a:srgbClr val="000000"/>
                </a:solidFill>
              </a:rPr>
              <a:t>Sales Orders</a:t>
            </a:r>
            <a:endParaRPr lang="en-GB" sz="700" dirty="0" smtClean="0">
              <a:solidFill>
                <a:srgbClr val="000000"/>
              </a:solidFill>
            </a:endParaRPr>
          </a:p>
        </p:txBody>
      </p:sp>
      <p:sp>
        <p:nvSpPr>
          <p:cNvPr id="209" name="Rectangle 208"/>
          <p:cNvSpPr/>
          <p:nvPr/>
        </p:nvSpPr>
        <p:spPr bwMode="auto">
          <a:xfrm rot="16200000">
            <a:off x="-90264" y="3053308"/>
            <a:ext cx="504056"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sv-SE" sz="700" dirty="0" smtClean="0">
                <a:solidFill>
                  <a:srgbClr val="000000"/>
                </a:solidFill>
              </a:rPr>
              <a:t>Range &amp; Price</a:t>
            </a:r>
            <a:endParaRPr lang="en-GB" sz="700" dirty="0" smtClean="0">
              <a:solidFill>
                <a:srgbClr val="000000"/>
              </a:solidFill>
            </a:endParaRPr>
          </a:p>
        </p:txBody>
      </p:sp>
      <p:sp>
        <p:nvSpPr>
          <p:cNvPr id="210" name="Höger 72"/>
          <p:cNvSpPr/>
          <p:nvPr/>
        </p:nvSpPr>
        <p:spPr>
          <a:xfrm>
            <a:off x="288032" y="3501008"/>
            <a:ext cx="2627784"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New Available to Customer</a:t>
            </a:r>
          </a:p>
        </p:txBody>
      </p:sp>
      <p:sp>
        <p:nvSpPr>
          <p:cNvPr id="211" name="Höger 72"/>
          <p:cNvSpPr/>
          <p:nvPr/>
        </p:nvSpPr>
        <p:spPr>
          <a:xfrm>
            <a:off x="1331640" y="3607813"/>
            <a:ext cx="1584176"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Shortage Calc Prestudy</a:t>
            </a:r>
          </a:p>
        </p:txBody>
      </p:sp>
      <p:sp>
        <p:nvSpPr>
          <p:cNvPr id="212" name="Rektangel 67"/>
          <p:cNvSpPr/>
          <p:nvPr/>
        </p:nvSpPr>
        <p:spPr>
          <a:xfrm>
            <a:off x="539552" y="3717032"/>
            <a:ext cx="1440160"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SLM&amp;SGF  Prestudy</a:t>
            </a:r>
          </a:p>
        </p:txBody>
      </p:sp>
      <p:sp>
        <p:nvSpPr>
          <p:cNvPr id="213" name="Rektangel 67"/>
          <p:cNvSpPr/>
          <p:nvPr/>
        </p:nvSpPr>
        <p:spPr>
          <a:xfrm>
            <a:off x="6804248" y="3717032"/>
            <a:ext cx="2339752" cy="72008"/>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SLM Move out</a:t>
            </a:r>
          </a:p>
        </p:txBody>
      </p:sp>
      <p:sp>
        <p:nvSpPr>
          <p:cNvPr id="214" name="Höger 72"/>
          <p:cNvSpPr/>
          <p:nvPr/>
        </p:nvSpPr>
        <p:spPr>
          <a:xfrm>
            <a:off x="1763688" y="3959345"/>
            <a:ext cx="7128792"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One Common Replenishment</a:t>
            </a:r>
          </a:p>
        </p:txBody>
      </p:sp>
      <p:sp>
        <p:nvSpPr>
          <p:cNvPr id="215" name="Rectangle 214"/>
          <p:cNvSpPr/>
          <p:nvPr/>
        </p:nvSpPr>
        <p:spPr bwMode="auto">
          <a:xfrm rot="16200000">
            <a:off x="-54260" y="3483260"/>
            <a:ext cx="432048"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sv-SE" sz="700" dirty="0" smtClean="0">
                <a:solidFill>
                  <a:srgbClr val="000000"/>
                </a:solidFill>
              </a:rPr>
              <a:t>SLM</a:t>
            </a:r>
            <a:endParaRPr lang="en-GB" sz="700" dirty="0" smtClean="0">
              <a:solidFill>
                <a:srgbClr val="000000"/>
              </a:solidFill>
            </a:endParaRPr>
          </a:p>
        </p:txBody>
      </p:sp>
      <p:sp>
        <p:nvSpPr>
          <p:cNvPr id="216" name="Rectangle 215"/>
          <p:cNvSpPr/>
          <p:nvPr/>
        </p:nvSpPr>
        <p:spPr bwMode="auto">
          <a:xfrm rot="16200000">
            <a:off x="17241" y="3828504"/>
            <a:ext cx="360040"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sv-SE" sz="700" dirty="0" smtClean="0">
                <a:solidFill>
                  <a:srgbClr val="000000"/>
                </a:solidFill>
              </a:rPr>
              <a:t>SCP</a:t>
            </a:r>
            <a:endParaRPr lang="en-GB" sz="700" dirty="0" smtClean="0">
              <a:solidFill>
                <a:srgbClr val="000000"/>
              </a:solidFill>
            </a:endParaRPr>
          </a:p>
        </p:txBody>
      </p:sp>
      <p:cxnSp>
        <p:nvCxnSpPr>
          <p:cNvPr id="217" name="Straight Connector 216"/>
          <p:cNvCxnSpPr/>
          <p:nvPr/>
        </p:nvCxnSpPr>
        <p:spPr bwMode="auto">
          <a:xfrm>
            <a:off x="72008" y="4149080"/>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sp>
        <p:nvSpPr>
          <p:cNvPr id="218" name="Höger 72"/>
          <p:cNvSpPr/>
          <p:nvPr/>
        </p:nvSpPr>
        <p:spPr>
          <a:xfrm>
            <a:off x="323528" y="4319385"/>
            <a:ext cx="3600400"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STMS</a:t>
            </a:r>
          </a:p>
        </p:txBody>
      </p:sp>
      <p:sp>
        <p:nvSpPr>
          <p:cNvPr id="219" name="Höger 72"/>
          <p:cNvSpPr/>
          <p:nvPr/>
        </p:nvSpPr>
        <p:spPr>
          <a:xfrm>
            <a:off x="323528" y="4653136"/>
            <a:ext cx="5184576"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Future Logistic In Store</a:t>
            </a:r>
          </a:p>
        </p:txBody>
      </p:sp>
      <p:sp>
        <p:nvSpPr>
          <p:cNvPr id="220" name="Höger 72"/>
          <p:cNvSpPr/>
          <p:nvPr/>
        </p:nvSpPr>
        <p:spPr>
          <a:xfrm>
            <a:off x="1835696" y="4391393"/>
            <a:ext cx="3600400"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DWP Next Generation</a:t>
            </a:r>
            <a:endParaRPr lang="sv-SE" sz="700" dirty="0">
              <a:solidFill>
                <a:srgbClr val="FFFFFF"/>
              </a:solidFill>
            </a:endParaRPr>
          </a:p>
        </p:txBody>
      </p:sp>
      <p:sp>
        <p:nvSpPr>
          <p:cNvPr id="221" name="Höger 72"/>
          <p:cNvSpPr/>
          <p:nvPr/>
        </p:nvSpPr>
        <p:spPr>
          <a:xfrm>
            <a:off x="323528" y="4511662"/>
            <a:ext cx="3240360"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Quality Deviation Project</a:t>
            </a:r>
            <a:endParaRPr lang="sv-SE" sz="700" dirty="0">
              <a:solidFill>
                <a:srgbClr val="FFFFFF"/>
              </a:solidFill>
            </a:endParaRPr>
          </a:p>
        </p:txBody>
      </p:sp>
      <p:sp>
        <p:nvSpPr>
          <p:cNvPr id="222" name="Höger 72"/>
          <p:cNvSpPr/>
          <p:nvPr/>
        </p:nvSpPr>
        <p:spPr>
          <a:xfrm>
            <a:off x="323528" y="4797152"/>
            <a:ext cx="2880320"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en-US" sz="700" dirty="0" smtClean="0">
                <a:solidFill>
                  <a:srgbClr val="FFFFFF"/>
                </a:solidFill>
              </a:rPr>
              <a:t>Multichannel Logistic set up for stores</a:t>
            </a:r>
            <a:endParaRPr lang="sv-SE" sz="700" dirty="0">
              <a:solidFill>
                <a:srgbClr val="FFFFFF"/>
              </a:solidFill>
            </a:endParaRPr>
          </a:p>
        </p:txBody>
      </p:sp>
      <p:sp>
        <p:nvSpPr>
          <p:cNvPr id="223" name="Rektangel 67"/>
          <p:cNvSpPr/>
          <p:nvPr/>
        </p:nvSpPr>
        <p:spPr>
          <a:xfrm>
            <a:off x="5508104" y="4391393"/>
            <a:ext cx="93610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Cleanup</a:t>
            </a:r>
          </a:p>
        </p:txBody>
      </p:sp>
      <p:sp>
        <p:nvSpPr>
          <p:cNvPr id="224" name="Rektangel 67"/>
          <p:cNvSpPr/>
          <p:nvPr/>
        </p:nvSpPr>
        <p:spPr>
          <a:xfrm>
            <a:off x="6804248" y="4869161"/>
            <a:ext cx="2339752" cy="72008"/>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SGF Move out project</a:t>
            </a:r>
          </a:p>
        </p:txBody>
      </p:sp>
      <p:sp>
        <p:nvSpPr>
          <p:cNvPr id="225" name="Höger 72"/>
          <p:cNvSpPr/>
          <p:nvPr/>
        </p:nvSpPr>
        <p:spPr>
          <a:xfrm>
            <a:off x="323528" y="4221088"/>
            <a:ext cx="4032448" cy="45719"/>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Traceability</a:t>
            </a:r>
            <a:endParaRPr lang="sv-SE" sz="700" dirty="0">
              <a:solidFill>
                <a:srgbClr val="FFFFFF"/>
              </a:solidFill>
            </a:endParaRPr>
          </a:p>
        </p:txBody>
      </p:sp>
      <p:sp>
        <p:nvSpPr>
          <p:cNvPr id="226" name="Rektangel 67"/>
          <p:cNvSpPr/>
          <p:nvPr/>
        </p:nvSpPr>
        <p:spPr>
          <a:xfrm>
            <a:off x="3923928" y="4509120"/>
            <a:ext cx="93610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Cleanup</a:t>
            </a:r>
          </a:p>
        </p:txBody>
      </p:sp>
      <p:sp>
        <p:nvSpPr>
          <p:cNvPr id="227" name="Rektangel 67"/>
          <p:cNvSpPr/>
          <p:nvPr/>
        </p:nvSpPr>
        <p:spPr>
          <a:xfrm>
            <a:off x="539552" y="4895449"/>
            <a:ext cx="1440160"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SLM&amp;SGF  Prestudy</a:t>
            </a:r>
          </a:p>
        </p:txBody>
      </p:sp>
      <p:cxnSp>
        <p:nvCxnSpPr>
          <p:cNvPr id="228" name="Straight Connector 227"/>
          <p:cNvCxnSpPr/>
          <p:nvPr/>
        </p:nvCxnSpPr>
        <p:spPr bwMode="auto">
          <a:xfrm>
            <a:off x="72008" y="5085184"/>
            <a:ext cx="8028384" cy="0"/>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sp>
        <p:nvSpPr>
          <p:cNvPr id="229" name="Rectangle 228"/>
          <p:cNvSpPr/>
          <p:nvPr/>
        </p:nvSpPr>
        <p:spPr bwMode="auto">
          <a:xfrm rot="16200000">
            <a:off x="-234787" y="4491372"/>
            <a:ext cx="864096"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sv-SE" sz="700" dirty="0" smtClean="0">
                <a:solidFill>
                  <a:srgbClr val="000000"/>
                </a:solidFill>
              </a:rPr>
              <a:t>Store Logistics</a:t>
            </a:r>
            <a:endParaRPr lang="en-GB" sz="700" dirty="0" smtClean="0">
              <a:solidFill>
                <a:srgbClr val="000000"/>
              </a:solidFill>
            </a:endParaRPr>
          </a:p>
        </p:txBody>
      </p:sp>
      <p:sp>
        <p:nvSpPr>
          <p:cNvPr id="230" name="Rektangel 4"/>
          <p:cNvSpPr/>
          <p:nvPr/>
        </p:nvSpPr>
        <p:spPr>
          <a:xfrm>
            <a:off x="467544" y="5229200"/>
            <a:ext cx="2664296"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Local integration platform</a:t>
            </a:r>
          </a:p>
        </p:txBody>
      </p:sp>
      <p:sp>
        <p:nvSpPr>
          <p:cNvPr id="231" name="Rektangel 4"/>
          <p:cNvSpPr/>
          <p:nvPr/>
        </p:nvSpPr>
        <p:spPr>
          <a:xfrm>
            <a:off x="323529" y="5157192"/>
            <a:ext cx="201622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Cleanup of MHS</a:t>
            </a:r>
          </a:p>
        </p:txBody>
      </p:sp>
      <p:sp>
        <p:nvSpPr>
          <p:cNvPr id="232" name="Rektangel 4"/>
          <p:cNvSpPr/>
          <p:nvPr/>
        </p:nvSpPr>
        <p:spPr>
          <a:xfrm>
            <a:off x="323528" y="5326608"/>
            <a:ext cx="129614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PoC Plan B</a:t>
            </a:r>
          </a:p>
        </p:txBody>
      </p:sp>
      <p:sp>
        <p:nvSpPr>
          <p:cNvPr id="233" name="Rektangel 4"/>
          <p:cNvSpPr/>
          <p:nvPr/>
        </p:nvSpPr>
        <p:spPr>
          <a:xfrm>
            <a:off x="1691680" y="5326608"/>
            <a:ext cx="4464496"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Standardize and prepare code</a:t>
            </a:r>
          </a:p>
        </p:txBody>
      </p:sp>
      <p:sp>
        <p:nvSpPr>
          <p:cNvPr id="234" name="Rektangel 4"/>
          <p:cNvSpPr/>
          <p:nvPr/>
        </p:nvSpPr>
        <p:spPr>
          <a:xfrm>
            <a:off x="5508104" y="5229200"/>
            <a:ext cx="309634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Remove system dependencies</a:t>
            </a:r>
          </a:p>
        </p:txBody>
      </p:sp>
      <p:sp>
        <p:nvSpPr>
          <p:cNvPr id="235" name="Höger 72"/>
          <p:cNvSpPr/>
          <p:nvPr/>
        </p:nvSpPr>
        <p:spPr>
          <a:xfrm>
            <a:off x="323528" y="5446113"/>
            <a:ext cx="3744416"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Learning Management Setup</a:t>
            </a:r>
          </a:p>
        </p:txBody>
      </p:sp>
      <p:sp>
        <p:nvSpPr>
          <p:cNvPr id="236" name="Rektangel 4"/>
          <p:cNvSpPr/>
          <p:nvPr/>
        </p:nvSpPr>
        <p:spPr>
          <a:xfrm>
            <a:off x="467544" y="5788120"/>
            <a:ext cx="6120680"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Release&amp;Test management</a:t>
            </a:r>
          </a:p>
        </p:txBody>
      </p:sp>
      <p:sp>
        <p:nvSpPr>
          <p:cNvPr id="237" name="Höger 72"/>
          <p:cNvSpPr/>
          <p:nvPr/>
        </p:nvSpPr>
        <p:spPr>
          <a:xfrm>
            <a:off x="323528" y="5568921"/>
            <a:ext cx="1728192" cy="45719"/>
          </a:xfrm>
          <a:prstGeom prst="rect">
            <a:avLst/>
          </a:prstGeom>
          <a:solidFill>
            <a:srgbClr val="FFC00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Access Solutions Prestudy</a:t>
            </a:r>
          </a:p>
        </p:txBody>
      </p:sp>
      <p:sp>
        <p:nvSpPr>
          <p:cNvPr id="238" name="Rektangel 4"/>
          <p:cNvSpPr/>
          <p:nvPr/>
        </p:nvSpPr>
        <p:spPr>
          <a:xfrm>
            <a:off x="4644008" y="5229200"/>
            <a:ext cx="936104" cy="45719"/>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defRPr/>
            </a:pPr>
            <a:r>
              <a:rPr lang="sv-SE" sz="700" dirty="0" smtClean="0">
                <a:solidFill>
                  <a:srgbClr val="FFFFFF"/>
                </a:solidFill>
              </a:rPr>
              <a:t>Prestudy</a:t>
            </a:r>
          </a:p>
        </p:txBody>
      </p:sp>
      <p:sp>
        <p:nvSpPr>
          <p:cNvPr id="239" name="Rectangle 238"/>
          <p:cNvSpPr/>
          <p:nvPr/>
        </p:nvSpPr>
        <p:spPr bwMode="auto">
          <a:xfrm rot="16200000">
            <a:off x="-234787" y="5355468"/>
            <a:ext cx="864096" cy="3235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sv-SE" sz="700" dirty="0" smtClean="0">
                <a:solidFill>
                  <a:srgbClr val="000000"/>
                </a:solidFill>
              </a:rPr>
              <a:t>Core &amp; IT</a:t>
            </a:r>
            <a:endParaRPr lang="en-GB" sz="700" dirty="0" smtClean="0">
              <a:solidFill>
                <a:srgbClr val="000000"/>
              </a:solidFill>
            </a:endParaRPr>
          </a:p>
        </p:txBody>
      </p:sp>
      <p:sp>
        <p:nvSpPr>
          <p:cNvPr id="111" name="Rounded Rectangle 110"/>
          <p:cNvSpPr/>
          <p:nvPr/>
        </p:nvSpPr>
        <p:spPr>
          <a:xfrm>
            <a:off x="6983760" y="4581128"/>
            <a:ext cx="4320480" cy="2016224"/>
          </a:xfrm>
          <a:prstGeom prst="roundRect">
            <a:avLst/>
          </a:prstGeom>
          <a:solidFill>
            <a:schemeClr val="accent2">
              <a:lumMod val="40000"/>
              <a:lumOff val="6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200" dirty="0" smtClean="0"/>
              <a:t>TO BE RECREATED</a:t>
            </a:r>
            <a:endParaRPr lang="en-GB" sz="3200" dirty="0"/>
          </a:p>
        </p:txBody>
      </p:sp>
      <p:sp>
        <p:nvSpPr>
          <p:cNvPr id="112"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Current Roadmap</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E367285_lowres.jpg"/>
          <p:cNvPicPr>
            <a:picLocks noChangeAspect="1"/>
          </p:cNvPicPr>
          <p:nvPr/>
        </p:nvPicPr>
        <p:blipFill>
          <a:blip r:embed="rId2" cstate="print"/>
          <a:stretch>
            <a:fillRect/>
          </a:stretch>
        </p:blipFill>
        <p:spPr>
          <a:xfrm>
            <a:off x="4568734" y="0"/>
            <a:ext cx="4575266" cy="6858000"/>
          </a:xfrm>
          <a:prstGeom prst="rect">
            <a:avLst/>
          </a:prstGeom>
        </p:spPr>
      </p:pic>
      <p:sp>
        <p:nvSpPr>
          <p:cNvPr id="11" name="Rectangle 10"/>
          <p:cNvSpPr/>
          <p:nvPr/>
        </p:nvSpPr>
        <p:spPr>
          <a:xfrm>
            <a:off x="4499992" y="0"/>
            <a:ext cx="4644008" cy="6858000"/>
          </a:xfrm>
          <a:prstGeom prst="rect">
            <a:avLst/>
          </a:prstGeom>
          <a:solidFill>
            <a:srgbClr val="276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60032" y="1484784"/>
            <a:ext cx="3816424" cy="2664296"/>
          </a:xfrm>
          <a:prstGeom prst="wedgeRoundRectCallout">
            <a:avLst>
              <a:gd name="adj1" fmla="val -28895"/>
              <a:gd name="adj2" fmla="val 69444"/>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04048" y="1654929"/>
            <a:ext cx="4068960" cy="2554545"/>
          </a:xfrm>
          <a:prstGeom prst="rect">
            <a:avLst/>
          </a:prstGeom>
        </p:spPr>
        <p:txBody>
          <a:bodyPr wrap="square">
            <a:spAutoFit/>
          </a:bodyPr>
          <a:lstStyle/>
          <a:p>
            <a:r>
              <a:rPr lang="en-US" sz="1600" b="1" dirty="0" smtClean="0">
                <a:latin typeface="+mj-lt"/>
                <a:cs typeface="Calibri" pitchFamily="34" charset="0"/>
              </a:rPr>
              <a:t>We need to ensure that we</a:t>
            </a:r>
          </a:p>
          <a:p>
            <a:pPr>
              <a:buFont typeface="Verdana" pitchFamily="34" charset="0"/>
              <a:buChar char="•"/>
            </a:pPr>
            <a:r>
              <a:rPr lang="en-US" sz="1600" dirty="0" smtClean="0">
                <a:latin typeface="+mj-lt"/>
                <a:cs typeface="Calibri" pitchFamily="34" charset="0"/>
              </a:rPr>
              <a:t> have the co-worker and the customer in focus</a:t>
            </a:r>
          </a:p>
          <a:p>
            <a:pPr>
              <a:buFont typeface="Verdana" pitchFamily="34" charset="0"/>
              <a:buChar char="•"/>
            </a:pPr>
            <a:endParaRPr lang="en-US" sz="1600" dirty="0" smtClean="0">
              <a:latin typeface="+mj-lt"/>
              <a:cs typeface="Calibri" pitchFamily="34" charset="0"/>
            </a:endParaRPr>
          </a:p>
          <a:p>
            <a:pPr>
              <a:buFont typeface="Verdana" pitchFamily="34" charset="0"/>
              <a:buChar char="•"/>
            </a:pPr>
            <a:r>
              <a:rPr lang="en-US" sz="1600" dirty="0" smtClean="0">
                <a:latin typeface="+mj-lt"/>
                <a:cs typeface="Calibri" pitchFamily="34" charset="0"/>
              </a:rPr>
              <a:t> move towards a multichannel environment</a:t>
            </a:r>
          </a:p>
          <a:p>
            <a:pPr>
              <a:buFont typeface="Verdana" pitchFamily="34" charset="0"/>
              <a:buChar char="•"/>
            </a:pPr>
            <a:endParaRPr lang="en-US" sz="1600" dirty="0" smtClean="0">
              <a:latin typeface="+mj-lt"/>
              <a:cs typeface="Calibri" pitchFamily="34" charset="0"/>
            </a:endParaRPr>
          </a:p>
          <a:p>
            <a:pPr>
              <a:buFont typeface="Verdana" pitchFamily="34" charset="0"/>
              <a:buChar char="•"/>
            </a:pPr>
            <a:r>
              <a:rPr lang="en-US" sz="1600" dirty="0" smtClean="0">
                <a:latin typeface="+mj-lt"/>
                <a:cs typeface="Calibri" pitchFamily="34" charset="0"/>
              </a:rPr>
              <a:t> are cost conscious with time as </a:t>
            </a:r>
            <a:br>
              <a:rPr lang="en-US" sz="1600" dirty="0" smtClean="0">
                <a:latin typeface="+mj-lt"/>
                <a:cs typeface="Calibri" pitchFamily="34" charset="0"/>
              </a:rPr>
            </a:br>
            <a:r>
              <a:rPr lang="en-US" sz="1600" dirty="0" smtClean="0">
                <a:latin typeface="+mj-lt"/>
                <a:cs typeface="Calibri" pitchFamily="34" charset="0"/>
              </a:rPr>
              <a:t>first priority</a:t>
            </a:r>
          </a:p>
          <a:p>
            <a:endParaRPr lang="en-US" sz="1600" dirty="0" smtClean="0">
              <a:latin typeface="+mj-lt"/>
              <a:cs typeface="Calibri" pitchFamily="34" charset="0"/>
            </a:endParaRPr>
          </a:p>
        </p:txBody>
      </p:sp>
      <p:sp>
        <p:nvSpPr>
          <p:cNvPr id="8" name="Title 1"/>
          <p:cNvSpPr txBox="1">
            <a:spLocks/>
          </p:cNvSpPr>
          <p:nvPr/>
        </p:nvSpPr>
        <p:spPr>
          <a:xfrm>
            <a:off x="539552" y="6309320"/>
            <a:ext cx="3672408" cy="57606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v-SE" sz="1400" b="1" i="0" u="none" strike="noStrike" kern="1200" cap="none" normalizeH="0" baseline="0" noProof="0" dirty="0" smtClean="0">
                <a:ln>
                  <a:noFill/>
                </a:ln>
                <a:solidFill>
                  <a:srgbClr val="003D7A"/>
                </a:solidFill>
                <a:effectLst/>
                <a:uLnTx/>
                <a:uFillTx/>
                <a:latin typeface="+mj-lt"/>
                <a:ea typeface="+mj-ea"/>
                <a:cs typeface="+mj-cs"/>
              </a:rPr>
              <a:t>MHS</a:t>
            </a:r>
            <a:r>
              <a:rPr kumimoji="0" lang="sv-SE" sz="1400" b="0" i="0" u="none" strike="noStrike" kern="1200" cap="none" normalizeH="0" baseline="0" noProof="0" dirty="0" smtClean="0">
                <a:ln>
                  <a:noFill/>
                </a:ln>
                <a:solidFill>
                  <a:srgbClr val="003D7A"/>
                </a:solidFill>
                <a:effectLst/>
                <a:uLnTx/>
                <a:uFillTx/>
                <a:latin typeface="+mj-lt"/>
                <a:ea typeface="+mj-ea"/>
                <a:cs typeface="+mj-cs"/>
              </a:rPr>
              <a:t> </a:t>
            </a:r>
            <a:r>
              <a:rPr kumimoji="0" lang="sv-SE" sz="1400" b="0" i="0" u="none" strike="noStrike" kern="1200" cap="none" normalizeH="0" baseline="0" noProof="0" dirty="0" smtClean="0">
                <a:ln>
                  <a:noFill/>
                </a:ln>
                <a:solidFill>
                  <a:schemeClr val="bg1"/>
                </a:solidFill>
                <a:effectLst/>
                <a:uLnTx/>
                <a:uFillTx/>
                <a:latin typeface="+mj-lt"/>
                <a:ea typeface="+mn-ea"/>
                <a:cs typeface="+mn-cs"/>
              </a:rPr>
              <a:t>TRANSFORMATION PROGRAMME </a:t>
            </a:r>
            <a:endParaRPr lang="en-US" sz="1400" b="0" dirty="0" smtClean="0">
              <a:solidFill>
                <a:schemeClr val="bg1"/>
              </a:solidFill>
              <a:latin typeface="+mj-lt"/>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GB" sz="1400" b="0" i="0" u="none" strike="noStrike" kern="1200" cap="none" normalizeH="0" baseline="0" noProof="0" dirty="0">
              <a:ln>
                <a:noFill/>
              </a:ln>
              <a:solidFill>
                <a:schemeClr val="bg1">
                  <a:lumMod val="50000"/>
                </a:schemeClr>
              </a:solidFill>
              <a:effectLst/>
              <a:uLnTx/>
              <a:uFillTx/>
              <a:latin typeface="+mj-lt"/>
              <a:ea typeface="+mj-ea"/>
              <a:cs typeface="+mj-cs"/>
            </a:endParaRPr>
          </a:p>
        </p:txBody>
      </p:sp>
      <p:pic>
        <p:nvPicPr>
          <p:cNvPr id="9" name="Picture 8" descr="PX103341_lowres.JPG"/>
          <p:cNvPicPr>
            <a:picLocks noChangeAspect="1"/>
          </p:cNvPicPr>
          <p:nvPr/>
        </p:nvPicPr>
        <p:blipFill>
          <a:blip r:embed="rId3" cstate="print"/>
          <a:srcRect l="2474" r="52943" b="15319"/>
          <a:stretch>
            <a:fillRect/>
          </a:stretch>
        </p:blipFill>
        <p:spPr>
          <a:xfrm>
            <a:off x="0" y="0"/>
            <a:ext cx="4499992" cy="68580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8"/>
          <p:cNvSpPr>
            <a:spLocks noGrp="1"/>
          </p:cNvSpPr>
          <p:nvPr>
            <p:ph idx="1"/>
          </p:nvPr>
        </p:nvSpPr>
        <p:spPr>
          <a:xfrm>
            <a:off x="539552" y="1484784"/>
            <a:ext cx="8136904" cy="4104456"/>
          </a:xfrm>
        </p:spPr>
        <p:txBody>
          <a:bodyPr/>
          <a:lstStyle/>
          <a:p>
            <a:pPr marL="0"/>
            <a:r>
              <a:rPr lang="en-US" sz="1600" dirty="0" smtClean="0"/>
              <a:t>Please contact us if you have any questions regarding the Programme!</a:t>
            </a:r>
          </a:p>
          <a:p>
            <a:pPr marL="0"/>
            <a:endParaRPr lang="en-US" dirty="0" smtClean="0"/>
          </a:p>
          <a:p>
            <a:pPr marL="0"/>
            <a:r>
              <a:rPr lang="en-US" sz="1400" dirty="0" smtClean="0"/>
              <a:t>Steve Dunnico, Programme Manager</a:t>
            </a:r>
          </a:p>
          <a:p>
            <a:pPr marL="0"/>
            <a:r>
              <a:rPr lang="en-US" sz="1400" dirty="0" smtClean="0">
                <a:hlinkClick r:id="rId2"/>
              </a:rPr>
              <a:t>steve.dunnico3@ikea.com</a:t>
            </a:r>
            <a:endParaRPr lang="en-US" sz="1400" dirty="0" smtClean="0"/>
          </a:p>
          <a:p>
            <a:pPr marL="0"/>
            <a:endParaRPr lang="en-US" sz="1400" dirty="0" smtClean="0"/>
          </a:p>
          <a:p>
            <a:pPr marL="0"/>
            <a:r>
              <a:rPr lang="en-US" sz="1400" dirty="0" smtClean="0"/>
              <a:t>Emil Nilsson, Programme Business Architect</a:t>
            </a:r>
          </a:p>
          <a:p>
            <a:pPr marL="0"/>
            <a:r>
              <a:rPr lang="en-US" sz="1400" dirty="0" smtClean="0">
                <a:hlinkClick r:id="rId3"/>
              </a:rPr>
              <a:t>emil.nilsson3@ikea.com</a:t>
            </a:r>
            <a:endParaRPr lang="en-US" sz="1400" dirty="0" smtClean="0"/>
          </a:p>
          <a:p>
            <a:pPr marL="0"/>
            <a:endParaRPr lang="en-US" dirty="0" smtClean="0"/>
          </a:p>
          <a:p>
            <a:r>
              <a:rPr lang="en-US" sz="1400" dirty="0" smtClean="0"/>
              <a:t>Christer Svensson, Programme IT Architect</a:t>
            </a:r>
          </a:p>
          <a:p>
            <a:r>
              <a:rPr lang="en-US" sz="1400" dirty="0" smtClean="0">
                <a:hlinkClick r:id="rId4"/>
              </a:rPr>
              <a:t>external.christer.svensson3@ikea.com</a:t>
            </a: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pPr>
              <a:spcBef>
                <a:spcPts val="0"/>
              </a:spcBef>
            </a:pPr>
            <a:endParaRPr lang="en-US" sz="1400" b="1" dirty="0" smtClean="0"/>
          </a:p>
        </p:txBody>
      </p:sp>
      <p:sp>
        <p:nvSpPr>
          <p:cNvPr id="6"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Contact us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1412776"/>
            <a:ext cx="8424936" cy="3701013"/>
          </a:xfrm>
          <a:prstGeom prst="rect">
            <a:avLst/>
          </a:prstGeom>
          <a:noFill/>
        </p:spPr>
        <p:txBody>
          <a:bodyPr wrap="square" rtlCol="0">
            <a:spAutoFit/>
          </a:bodyPr>
          <a:lstStyle/>
          <a:p>
            <a:pPr marL="0" lvl="1">
              <a:spcBef>
                <a:spcPts val="0"/>
              </a:spcBef>
              <a:buNone/>
              <a:defRPr/>
            </a:pPr>
            <a:endParaRPr lang="sv-SE" sz="1900" b="1" dirty="0" smtClean="0">
              <a:latin typeface="Verdana" pitchFamily="34" charset="0"/>
              <a:ea typeface="Verdana" pitchFamily="34" charset="0"/>
              <a:cs typeface="Verdana" pitchFamily="34" charset="0"/>
            </a:endParaRPr>
          </a:p>
          <a:p>
            <a:pPr marL="0" lvl="1">
              <a:spcBef>
                <a:spcPts val="0"/>
              </a:spcBef>
              <a:buNone/>
              <a:defRPr/>
            </a:pPr>
            <a:r>
              <a:rPr lang="en-GB" b="1" dirty="0" smtClean="0">
                <a:latin typeface="Verdana" pitchFamily="34" charset="0"/>
                <a:ea typeface="Verdana" pitchFamily="34" charset="0"/>
                <a:cs typeface="Verdana" pitchFamily="34" charset="0"/>
              </a:rPr>
              <a:t>Secure IKEA business continuity </a:t>
            </a:r>
            <a:r>
              <a:rPr lang="en-GB" sz="1400" dirty="0" smtClean="0">
                <a:latin typeface="Verdana" pitchFamily="34" charset="0"/>
                <a:ea typeface="Verdana" pitchFamily="34" charset="0"/>
                <a:cs typeface="Verdana" pitchFamily="34" charset="0"/>
              </a:rPr>
              <a:t>is the main objective and has the highest priority</a:t>
            </a:r>
            <a:endParaRPr lang="en-GB" sz="1600" dirty="0" smtClean="0">
              <a:latin typeface="Verdana" pitchFamily="34" charset="0"/>
              <a:ea typeface="Verdana" pitchFamily="34" charset="0"/>
              <a:cs typeface="Verdana" pitchFamily="34" charset="0"/>
            </a:endParaRPr>
          </a:p>
          <a:p>
            <a:pPr marL="180975" lvl="0" indent="-180975">
              <a:spcBef>
                <a:spcPts val="300"/>
              </a:spcBef>
              <a:spcAft>
                <a:spcPts val="300"/>
              </a:spcAft>
              <a:buFont typeface="Verdana" pitchFamily="34" charset="0"/>
              <a:buChar char="•"/>
            </a:pPr>
            <a:r>
              <a:rPr lang="en-GB" sz="1400" dirty="0" smtClean="0">
                <a:latin typeface="Verdana" pitchFamily="34" charset="0"/>
                <a:ea typeface="Verdana" pitchFamily="34" charset="0"/>
                <a:cs typeface="Verdana" pitchFamily="34" charset="0"/>
              </a:rPr>
              <a:t>by eliminating life cycle risks with the current technical platform</a:t>
            </a:r>
          </a:p>
          <a:p>
            <a:pPr marL="180975" lvl="0" indent="-180975">
              <a:spcBef>
                <a:spcPts val="300"/>
              </a:spcBef>
              <a:spcAft>
                <a:spcPts val="300"/>
              </a:spcAft>
              <a:buFont typeface="Verdana" pitchFamily="34" charset="0"/>
              <a:buChar char="•"/>
            </a:pPr>
            <a:r>
              <a:rPr lang="en-GB" sz="1400" dirty="0" smtClean="0">
                <a:latin typeface="Verdana" pitchFamily="34" charset="0"/>
                <a:ea typeface="Verdana" pitchFamily="34" charset="0"/>
                <a:cs typeface="Verdana" pitchFamily="34" charset="0"/>
              </a:rPr>
              <a:t>by minimising dependencies to IT expertise on outdated technology</a:t>
            </a:r>
          </a:p>
          <a:p>
            <a:pPr marL="180975" lvl="0" indent="-180975">
              <a:spcBef>
                <a:spcPts val="300"/>
              </a:spcBef>
              <a:spcAft>
                <a:spcPts val="300"/>
              </a:spcAft>
              <a:buFont typeface="Verdana" pitchFamily="34" charset="0"/>
              <a:buChar char="•"/>
            </a:pPr>
            <a:r>
              <a:rPr lang="en-GB" sz="1400" dirty="0" smtClean="0">
                <a:latin typeface="Verdana" pitchFamily="34" charset="0"/>
                <a:ea typeface="Verdana" pitchFamily="34" charset="0"/>
                <a:cs typeface="Verdana" pitchFamily="34" charset="0"/>
              </a:rPr>
              <a:t>by enabling future possibilities with standard solutions</a:t>
            </a:r>
          </a:p>
          <a:p>
            <a:pPr>
              <a:buNone/>
            </a:pPr>
            <a:endParaRPr lang="en-GB" sz="1600" b="1" dirty="0" smtClean="0">
              <a:latin typeface="Verdana" pitchFamily="34" charset="0"/>
              <a:ea typeface="Verdana" pitchFamily="34" charset="0"/>
              <a:cs typeface="Verdana" pitchFamily="34" charset="0"/>
            </a:endParaRPr>
          </a:p>
          <a:p>
            <a:r>
              <a:rPr lang="en-GB" b="1" dirty="0" smtClean="0">
                <a:latin typeface="Verdana" pitchFamily="34" charset="0"/>
                <a:ea typeface="Verdana" pitchFamily="34" charset="0"/>
                <a:cs typeface="Verdana" pitchFamily="34" charset="0"/>
              </a:rPr>
              <a:t>Support IKEA strategic changes in process and organisation to achieve business benefits </a:t>
            </a:r>
          </a:p>
          <a:p>
            <a:pPr marL="180975" lvl="0" indent="-180975">
              <a:spcBef>
                <a:spcPts val="300"/>
              </a:spcBef>
              <a:spcAft>
                <a:spcPts val="300"/>
              </a:spcAft>
              <a:buFontTx/>
              <a:buChar char="•"/>
            </a:pPr>
            <a:r>
              <a:rPr lang="en-GB" sz="1400" dirty="0" smtClean="0">
                <a:latin typeface="Verdana" pitchFamily="34" charset="0"/>
                <a:ea typeface="Verdana" pitchFamily="34" charset="0"/>
                <a:cs typeface="Verdana" pitchFamily="34" charset="0"/>
              </a:rPr>
              <a:t>by moving functionality, data and information to where it belongs </a:t>
            </a:r>
          </a:p>
          <a:p>
            <a:pPr marL="180975" lvl="0" indent="-180975">
              <a:spcBef>
                <a:spcPts val="300"/>
              </a:spcBef>
              <a:spcAft>
                <a:spcPts val="300"/>
              </a:spcAft>
              <a:buFontTx/>
              <a:buChar char="•"/>
            </a:pPr>
            <a:endParaRPr lang="en-GB" sz="1600" b="1" dirty="0" smtClean="0">
              <a:latin typeface="Verdana" pitchFamily="34" charset="0"/>
              <a:ea typeface="Verdana" pitchFamily="34" charset="0"/>
              <a:cs typeface="Verdana" pitchFamily="34" charset="0"/>
            </a:endParaRPr>
          </a:p>
          <a:p>
            <a:pPr marL="180975" lvl="1" indent="-180975">
              <a:spcBef>
                <a:spcPts val="0"/>
              </a:spcBef>
              <a:buNone/>
              <a:defRPr/>
            </a:pPr>
            <a:r>
              <a:rPr lang="en-GB" b="1" dirty="0" smtClean="0">
                <a:latin typeface="Verdana" pitchFamily="34" charset="0"/>
                <a:ea typeface="Verdana" pitchFamily="34" charset="0"/>
                <a:cs typeface="Verdana" pitchFamily="34" charset="0"/>
              </a:rPr>
              <a:t>Support business needs for major changes in system landscape</a:t>
            </a:r>
          </a:p>
          <a:p>
            <a:pPr marL="180975" lvl="0" indent="-180975">
              <a:spcBef>
                <a:spcPts val="300"/>
              </a:spcBef>
              <a:spcAft>
                <a:spcPts val="300"/>
              </a:spcAft>
              <a:buFont typeface="Verdana" pitchFamily="34" charset="0"/>
              <a:buChar char="•"/>
            </a:pPr>
            <a:r>
              <a:rPr lang="en-GB" sz="1400" dirty="0" smtClean="0">
                <a:latin typeface="Verdana" pitchFamily="34" charset="0"/>
                <a:ea typeface="Verdana" pitchFamily="34" charset="0"/>
                <a:cs typeface="Verdana" pitchFamily="34" charset="0"/>
              </a:rPr>
              <a:t>by removing the legacy complexity of MHS and aligning with TL2020</a:t>
            </a:r>
          </a:p>
        </p:txBody>
      </p:sp>
      <p:sp>
        <p:nvSpPr>
          <p:cNvPr id="25" name="Platshållare för text 3"/>
          <p:cNvSpPr>
            <a:spLocks noGrp="1"/>
          </p:cNvSpPr>
          <p:nvPr>
            <p:ph type="body" sz="quarter" idx="4294967295"/>
          </p:nvPr>
        </p:nvSpPr>
        <p:spPr>
          <a:xfrm>
            <a:off x="1403648" y="260648"/>
            <a:ext cx="7200800" cy="503237"/>
          </a:xfrm>
          <a:prstGeom prst="rect">
            <a:avLst/>
          </a:prstGeom>
        </p:spPr>
        <p:txBody>
          <a:bodyPr/>
          <a:lstStyle/>
          <a:p>
            <a:r>
              <a:rPr lang="sv-SE" dirty="0" smtClean="0">
                <a:solidFill>
                  <a:schemeClr val="bg1"/>
                </a:solidFill>
              </a:rPr>
              <a:t>Why MHS Transformation Programme?</a:t>
            </a:r>
            <a:endParaRPr lang="sv-SE" b="1" dirty="0" smtClean="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latshållare för text 3"/>
          <p:cNvSpPr>
            <a:spLocks noGrp="1"/>
          </p:cNvSpPr>
          <p:nvPr>
            <p:ph type="body" sz="quarter" idx="4294967295"/>
          </p:nvPr>
        </p:nvSpPr>
        <p:spPr>
          <a:xfrm>
            <a:off x="1403648" y="260648"/>
            <a:ext cx="7200800" cy="503237"/>
          </a:xfrm>
          <a:prstGeom prst="rect">
            <a:avLst/>
          </a:prstGeom>
        </p:spPr>
        <p:txBody>
          <a:bodyPr/>
          <a:lstStyle/>
          <a:p>
            <a:r>
              <a:rPr lang="sv-SE" dirty="0" smtClean="0">
                <a:solidFill>
                  <a:schemeClr val="bg1"/>
                </a:solidFill>
              </a:rPr>
              <a:t>Programme Scope (from PDI)</a:t>
            </a:r>
            <a:endParaRPr lang="sv-SE" b="1" dirty="0" smtClean="0">
              <a:solidFill>
                <a:schemeClr val="bg1"/>
              </a:solidFill>
            </a:endParaRPr>
          </a:p>
        </p:txBody>
      </p:sp>
      <p:sp>
        <p:nvSpPr>
          <p:cNvPr id="4" name="TextBox 3"/>
          <p:cNvSpPr txBox="1"/>
          <p:nvPr/>
        </p:nvSpPr>
        <p:spPr>
          <a:xfrm>
            <a:off x="395536" y="1412776"/>
            <a:ext cx="8136904" cy="4755148"/>
          </a:xfrm>
          <a:prstGeom prst="rect">
            <a:avLst/>
          </a:prstGeom>
          <a:noFill/>
        </p:spPr>
        <p:txBody>
          <a:bodyPr wrap="square" rtlCol="0">
            <a:spAutoFit/>
          </a:bodyPr>
          <a:lstStyle/>
          <a:p>
            <a:endParaRPr lang="en-GB" b="1" dirty="0" smtClean="0">
              <a:solidFill>
                <a:srgbClr val="000000"/>
              </a:solidFill>
              <a:latin typeface="Verdana" pitchFamily="34" charset="0"/>
              <a:ea typeface="Verdana" pitchFamily="34" charset="0"/>
              <a:cs typeface="Verdana" pitchFamily="34" charset="0"/>
            </a:endParaRPr>
          </a:p>
          <a:p>
            <a:r>
              <a:rPr lang="en-GB" b="1" dirty="0" smtClean="0">
                <a:solidFill>
                  <a:srgbClr val="000000"/>
                </a:solidFill>
                <a:latin typeface="Verdana" pitchFamily="34" charset="0"/>
                <a:ea typeface="Verdana" pitchFamily="34" charset="0"/>
                <a:cs typeface="Verdana" pitchFamily="34" charset="0"/>
              </a:rPr>
              <a:t>Scope</a:t>
            </a:r>
          </a:p>
          <a:p>
            <a:pPr marL="180975" indent="-180975">
              <a:buFont typeface="Arial" pitchFamily="34" charset="0"/>
              <a:buChar char="•"/>
            </a:pPr>
            <a:r>
              <a:rPr lang="en-GB" sz="1600" dirty="0" smtClean="0">
                <a:latin typeface="Verdana" pitchFamily="34" charset="0"/>
                <a:ea typeface="Verdana" pitchFamily="34" charset="0"/>
                <a:cs typeface="Verdana" pitchFamily="34" charset="0"/>
              </a:rPr>
              <a:t>The scope for the programme is to transfer out all functionality from MHS to target applications</a:t>
            </a:r>
            <a:r>
              <a:rPr lang="en-GB" sz="1400" baseline="30000" dirty="0" smtClean="0">
                <a:latin typeface="Verdana" pitchFamily="34" charset="0"/>
                <a:ea typeface="Verdana" pitchFamily="34" charset="0"/>
                <a:cs typeface="Verdana" pitchFamily="34" charset="0"/>
              </a:rPr>
              <a:t>*</a:t>
            </a:r>
            <a:r>
              <a:rPr lang="en-GB" sz="1600" dirty="0" smtClean="0">
                <a:latin typeface="Verdana" pitchFamily="34" charset="0"/>
                <a:ea typeface="Verdana" pitchFamily="34" charset="0"/>
                <a:cs typeface="Verdana" pitchFamily="34" charset="0"/>
              </a:rPr>
              <a:t> and to do this within the given time frame.</a:t>
            </a:r>
          </a:p>
          <a:p>
            <a:pPr>
              <a:buNone/>
            </a:pPr>
            <a:endParaRPr lang="en-GB" b="1" dirty="0" smtClean="0">
              <a:solidFill>
                <a:srgbClr val="000000"/>
              </a:solidFill>
              <a:latin typeface="Verdana" pitchFamily="34" charset="0"/>
              <a:ea typeface="Verdana" pitchFamily="34" charset="0"/>
              <a:cs typeface="Verdana" pitchFamily="34" charset="0"/>
            </a:endParaRPr>
          </a:p>
          <a:p>
            <a:pPr>
              <a:buNone/>
            </a:pPr>
            <a:r>
              <a:rPr lang="en-GB" b="1" dirty="0" smtClean="0">
                <a:solidFill>
                  <a:srgbClr val="000000"/>
                </a:solidFill>
                <a:latin typeface="Verdana" pitchFamily="34" charset="0"/>
                <a:ea typeface="Verdana" pitchFamily="34" charset="0"/>
                <a:cs typeface="Verdana" pitchFamily="34" charset="0"/>
              </a:rPr>
              <a:t>Limitations</a:t>
            </a:r>
            <a:endParaRPr lang="en-GB" sz="1600" dirty="0" smtClean="0">
              <a:latin typeface="Verdana" pitchFamily="34" charset="0"/>
              <a:ea typeface="Verdana" pitchFamily="34" charset="0"/>
              <a:cs typeface="Verdana" pitchFamily="34" charset="0"/>
            </a:endParaRPr>
          </a:p>
          <a:p>
            <a:pPr marL="180975" indent="-180975">
              <a:buFont typeface="Arial" pitchFamily="34" charset="0"/>
              <a:buChar char="•"/>
            </a:pPr>
            <a:r>
              <a:rPr lang="en-GB" sz="1600" dirty="0" smtClean="0">
                <a:latin typeface="Verdana" pitchFamily="34" charset="0"/>
                <a:ea typeface="Verdana" pitchFamily="34" charset="0"/>
                <a:cs typeface="Verdana" pitchFamily="34" charset="0"/>
              </a:rPr>
              <a:t>MHS Transformation Programme is driven by risk and the programme will not be responsible for driving any business process development related to the functionality being moved out. </a:t>
            </a:r>
          </a:p>
          <a:p>
            <a:pPr marL="180975" indent="-180975">
              <a:buFont typeface="Arial" pitchFamily="34" charset="0"/>
              <a:buChar char="•"/>
            </a:pPr>
            <a:r>
              <a:rPr lang="en-GB" sz="1600" dirty="0" smtClean="0">
                <a:latin typeface="Verdana" pitchFamily="34" charset="0"/>
                <a:ea typeface="Verdana" pitchFamily="34" charset="0"/>
                <a:cs typeface="Verdana" pitchFamily="34" charset="0"/>
              </a:rPr>
              <a:t>However, some of the projects initiated by MHS TP will support business process development in close cooperation with the process owners to be able to reach the target.</a:t>
            </a:r>
          </a:p>
          <a:p>
            <a:pPr>
              <a:buNone/>
            </a:pPr>
            <a:endParaRPr lang="sv-SE" dirty="0" smtClean="0">
              <a:latin typeface="Verdana" pitchFamily="34" charset="0"/>
              <a:ea typeface="Verdana" pitchFamily="34" charset="0"/>
              <a:cs typeface="Verdana" pitchFamily="34" charset="0"/>
            </a:endParaRPr>
          </a:p>
          <a:p>
            <a:pPr>
              <a:buNone/>
            </a:pPr>
            <a:endParaRPr lang="sv-SE" dirty="0" smtClean="0">
              <a:latin typeface="Verdana" pitchFamily="34" charset="0"/>
              <a:ea typeface="Verdana" pitchFamily="34" charset="0"/>
              <a:cs typeface="Verdana" pitchFamily="34" charset="0"/>
            </a:endParaRPr>
          </a:p>
          <a:p>
            <a:pPr>
              <a:buNone/>
            </a:pPr>
            <a:endParaRPr lang="en-GB" dirty="0" smtClean="0">
              <a:latin typeface="Verdana" pitchFamily="34" charset="0"/>
              <a:ea typeface="Verdana" pitchFamily="34" charset="0"/>
              <a:cs typeface="Verdana" pitchFamily="34" charset="0"/>
            </a:endParaRPr>
          </a:p>
          <a:p>
            <a:pPr>
              <a:buNone/>
            </a:pPr>
            <a:endParaRPr lang="en-GB" sz="1100" dirty="0" smtClean="0">
              <a:latin typeface="Verdana" pitchFamily="34" charset="0"/>
              <a:ea typeface="Verdana" pitchFamily="34" charset="0"/>
              <a:cs typeface="Verdana" pitchFamily="34" charset="0"/>
            </a:endParaRPr>
          </a:p>
          <a:p>
            <a:r>
              <a:rPr lang="en-GB" sz="1100" dirty="0" smtClean="0">
                <a:latin typeface="Verdana" pitchFamily="34" charset="0"/>
                <a:ea typeface="Verdana" pitchFamily="34" charset="0"/>
                <a:cs typeface="Verdana" pitchFamily="34" charset="0"/>
              </a:rPr>
              <a:t>*Target application = In context of the Programme Directive, a target application is defined as an application identified to move out functionality from MHS to, that is aligned with Target Landscape 2020</a:t>
            </a:r>
          </a:p>
          <a:p>
            <a:pPr>
              <a:buNone/>
            </a:pPr>
            <a:endParaRPr lang="en-GB"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0872" y="836712"/>
            <a:ext cx="8013576" cy="720080"/>
          </a:xfrm>
          <a:prstGeom prst="rect">
            <a:avLst/>
          </a:prstGeom>
        </p:spPr>
        <p:txBody>
          <a:bodyPr/>
          <a:lstStyle/>
          <a:p>
            <a:r>
              <a:rPr lang="en-GB" sz="1600" dirty="0" smtClean="0">
                <a:solidFill>
                  <a:prstClr val="black"/>
                </a:solidFill>
              </a:rPr>
              <a:t>We will transfer all business functionality currently residing in MHS. </a:t>
            </a:r>
            <a:br>
              <a:rPr lang="en-GB" sz="1600" dirty="0" smtClean="0">
                <a:solidFill>
                  <a:prstClr val="black"/>
                </a:solidFill>
              </a:rPr>
            </a:br>
            <a:r>
              <a:rPr lang="en-GB" sz="1600" dirty="0" smtClean="0">
                <a:solidFill>
                  <a:prstClr val="black"/>
                </a:solidFill>
                <a:ea typeface="Times New Roman" pitchFamily="18" charset="0"/>
                <a:cs typeface="Times New Roman" pitchFamily="18" charset="0"/>
              </a:rPr>
              <a:t>The functionality in MHS to transfer out of MHS has been identified and the main functional areas are following</a:t>
            </a:r>
            <a:endParaRPr lang="en-GB" sz="1600" i="1" dirty="0" smtClean="0">
              <a:solidFill>
                <a:prstClr val="black"/>
              </a:solidFill>
              <a:cs typeface="Arial" pitchFamily="34" charset="0"/>
            </a:endParaRPr>
          </a:p>
          <a:p>
            <a:r>
              <a:rPr lang="en-GB" sz="1400" dirty="0" smtClean="0">
                <a:solidFill>
                  <a:prstClr val="black"/>
                </a:solidFill>
              </a:rPr>
              <a:t> </a:t>
            </a:r>
            <a:br>
              <a:rPr lang="en-GB" sz="1400" dirty="0" smtClean="0">
                <a:solidFill>
                  <a:prstClr val="black"/>
                </a:solidFill>
              </a:rPr>
            </a:br>
            <a:endParaRPr lang="en-GB" sz="1400" dirty="0" smtClean="0">
              <a:solidFill>
                <a:prstClr val="black"/>
              </a:solidFill>
            </a:endParaRPr>
          </a:p>
        </p:txBody>
      </p:sp>
      <p:sp>
        <p:nvSpPr>
          <p:cNvPr id="7" name="Rectangle 6"/>
          <p:cNvSpPr/>
          <p:nvPr/>
        </p:nvSpPr>
        <p:spPr bwMode="auto">
          <a:xfrm>
            <a:off x="611560" y="1772816"/>
            <a:ext cx="7429118" cy="439248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GB" sz="1600" b="1" smtClean="0">
              <a:solidFill>
                <a:prstClr val="black"/>
              </a:solidFill>
              <a:latin typeface="Arial" charset="0"/>
            </a:endParaRPr>
          </a:p>
        </p:txBody>
      </p:sp>
      <p:grpSp>
        <p:nvGrpSpPr>
          <p:cNvPr id="2" name="Group 49"/>
          <p:cNvGrpSpPr/>
          <p:nvPr/>
        </p:nvGrpSpPr>
        <p:grpSpPr>
          <a:xfrm>
            <a:off x="695862" y="1853285"/>
            <a:ext cx="7266511" cy="4168003"/>
            <a:chOff x="251520" y="1582670"/>
            <a:chExt cx="7266511" cy="4168003"/>
          </a:xfrm>
        </p:grpSpPr>
        <p:grpSp>
          <p:nvGrpSpPr>
            <p:cNvPr id="3" name="Group 146"/>
            <p:cNvGrpSpPr/>
            <p:nvPr/>
          </p:nvGrpSpPr>
          <p:grpSpPr>
            <a:xfrm>
              <a:off x="251520" y="1582670"/>
              <a:ext cx="7266511" cy="4168003"/>
              <a:chOff x="683568" y="2014719"/>
              <a:chExt cx="7266511" cy="4168003"/>
            </a:xfrm>
          </p:grpSpPr>
          <p:sp>
            <p:nvSpPr>
              <p:cNvPr id="8" name="Rectangle 7"/>
              <p:cNvSpPr/>
              <p:nvPr/>
            </p:nvSpPr>
            <p:spPr bwMode="auto">
              <a:xfrm>
                <a:off x="683569" y="3140970"/>
                <a:ext cx="1921170" cy="2016224"/>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SGF</a:t>
                </a:r>
                <a:endParaRPr lang="en-GB" sz="1200" dirty="0" smtClean="0">
                  <a:solidFill>
                    <a:prstClr val="black"/>
                  </a:solidFill>
                </a:endParaRPr>
              </a:p>
            </p:txBody>
          </p:sp>
          <p:sp>
            <p:nvSpPr>
              <p:cNvPr id="9" name="Rectangle 8"/>
              <p:cNvSpPr/>
              <p:nvPr/>
            </p:nvSpPr>
            <p:spPr bwMode="auto">
              <a:xfrm>
                <a:off x="2699792" y="3140970"/>
                <a:ext cx="1721381"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SLM</a:t>
                </a:r>
                <a:endParaRPr lang="en-GB" sz="1200" dirty="0" smtClean="0">
                  <a:solidFill>
                    <a:prstClr val="black"/>
                  </a:solidFill>
                </a:endParaRPr>
              </a:p>
            </p:txBody>
          </p:sp>
          <p:sp>
            <p:nvSpPr>
              <p:cNvPr id="10" name="Rectangle 9"/>
              <p:cNvSpPr/>
              <p:nvPr/>
            </p:nvSpPr>
            <p:spPr bwMode="auto">
              <a:xfrm>
                <a:off x="683568" y="2014719"/>
                <a:ext cx="7266511" cy="432048"/>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Range and pricing</a:t>
                </a:r>
                <a:endParaRPr lang="en-GB" sz="1200" b="1" dirty="0" smtClean="0">
                  <a:solidFill>
                    <a:prstClr val="black"/>
                  </a:solidFill>
                </a:endParaRPr>
              </a:p>
            </p:txBody>
          </p:sp>
          <p:sp>
            <p:nvSpPr>
              <p:cNvPr id="11" name="Rectangle 10"/>
              <p:cNvSpPr/>
              <p:nvPr/>
            </p:nvSpPr>
            <p:spPr bwMode="auto">
              <a:xfrm>
                <a:off x="6548176" y="3140969"/>
                <a:ext cx="1401903" cy="2016223"/>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Cash &amp; credit management </a:t>
                </a:r>
                <a:endParaRPr lang="en-GB" sz="1200" b="1" dirty="0" smtClean="0">
                  <a:solidFill>
                    <a:prstClr val="black"/>
                  </a:solidFill>
                </a:endParaRPr>
              </a:p>
            </p:txBody>
          </p:sp>
          <p:sp>
            <p:nvSpPr>
              <p:cNvPr id="12" name="Rectangle 11"/>
              <p:cNvSpPr/>
              <p:nvPr/>
            </p:nvSpPr>
            <p:spPr bwMode="auto">
              <a:xfrm>
                <a:off x="4507317" y="4581129"/>
                <a:ext cx="1993178" cy="576064"/>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Finance management</a:t>
                </a:r>
                <a:endParaRPr lang="en-GB" sz="1200" b="1" dirty="0" smtClean="0">
                  <a:solidFill>
                    <a:prstClr val="black"/>
                  </a:solidFill>
                </a:endParaRPr>
              </a:p>
            </p:txBody>
          </p:sp>
          <p:sp>
            <p:nvSpPr>
              <p:cNvPr id="13" name="Rectangle 12"/>
              <p:cNvSpPr/>
              <p:nvPr/>
            </p:nvSpPr>
            <p:spPr bwMode="auto">
              <a:xfrm>
                <a:off x="4507317" y="3140970"/>
                <a:ext cx="1993178" cy="795748"/>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Sales order management </a:t>
                </a:r>
                <a:br>
                  <a:rPr lang="sv-SE" sz="1200" dirty="0" smtClean="0">
                    <a:solidFill>
                      <a:prstClr val="black"/>
                    </a:solidFill>
                  </a:rPr>
                </a:br>
                <a:r>
                  <a:rPr lang="sv-SE" sz="1200" dirty="0" smtClean="0">
                    <a:solidFill>
                      <a:prstClr val="black"/>
                    </a:solidFill>
                  </a:rPr>
                  <a:t>&amp; reservations</a:t>
                </a:r>
                <a:endParaRPr lang="en-GB" sz="1200" dirty="0" smtClean="0">
                  <a:solidFill>
                    <a:prstClr val="black"/>
                  </a:solidFill>
                </a:endParaRPr>
              </a:p>
            </p:txBody>
          </p:sp>
          <p:sp>
            <p:nvSpPr>
              <p:cNvPr id="14" name="Rectangle 13"/>
              <p:cNvSpPr/>
              <p:nvPr/>
            </p:nvSpPr>
            <p:spPr bwMode="auto">
              <a:xfrm>
                <a:off x="4507317" y="2492896"/>
                <a:ext cx="3442762"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Return management</a:t>
                </a:r>
                <a:endParaRPr lang="en-GB" sz="1200" dirty="0" smtClean="0">
                  <a:solidFill>
                    <a:prstClr val="black"/>
                  </a:solidFill>
                </a:endParaRPr>
              </a:p>
            </p:txBody>
          </p:sp>
          <p:sp>
            <p:nvSpPr>
              <p:cNvPr id="15" name="Rectangle 14"/>
              <p:cNvSpPr/>
              <p:nvPr/>
            </p:nvSpPr>
            <p:spPr bwMode="auto">
              <a:xfrm>
                <a:off x="683569" y="2492896"/>
                <a:ext cx="3733150" cy="60901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Forecast &amp; safety stock</a:t>
                </a:r>
                <a:endParaRPr lang="en-GB" sz="1200" b="1" dirty="0" smtClean="0">
                  <a:solidFill>
                    <a:prstClr val="black"/>
                  </a:solidFill>
                </a:endParaRPr>
              </a:p>
            </p:txBody>
          </p:sp>
          <p:sp>
            <p:nvSpPr>
              <p:cNvPr id="16" name="Rectangle 15"/>
              <p:cNvSpPr/>
              <p:nvPr/>
            </p:nvSpPr>
            <p:spPr bwMode="auto">
              <a:xfrm>
                <a:off x="683569" y="5623745"/>
                <a:ext cx="1739972"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Reporting</a:t>
                </a:r>
                <a:endParaRPr lang="en-GB" sz="1200" b="1" dirty="0" smtClean="0">
                  <a:solidFill>
                    <a:prstClr val="black"/>
                  </a:solidFill>
                </a:endParaRPr>
              </a:p>
            </p:txBody>
          </p:sp>
          <p:sp>
            <p:nvSpPr>
              <p:cNvPr id="17" name="Rectangle 16"/>
              <p:cNvSpPr/>
              <p:nvPr/>
            </p:nvSpPr>
            <p:spPr bwMode="auto">
              <a:xfrm>
                <a:off x="2514138" y="5623745"/>
                <a:ext cx="1913845"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Integration</a:t>
                </a:r>
                <a:endParaRPr lang="en-GB" sz="1200" b="1" dirty="0" smtClean="0">
                  <a:solidFill>
                    <a:prstClr val="black"/>
                  </a:solidFill>
                </a:endParaRPr>
              </a:p>
            </p:txBody>
          </p:sp>
          <p:sp>
            <p:nvSpPr>
              <p:cNvPr id="18" name="Rectangle 17"/>
              <p:cNvSpPr/>
              <p:nvPr/>
            </p:nvSpPr>
            <p:spPr bwMode="auto">
              <a:xfrm>
                <a:off x="4499992" y="5623745"/>
                <a:ext cx="1638107"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Local solutions</a:t>
                </a:r>
                <a:endParaRPr lang="en-GB" sz="1200" b="1" dirty="0" smtClean="0">
                  <a:solidFill>
                    <a:prstClr val="black"/>
                  </a:solidFill>
                </a:endParaRPr>
              </a:p>
            </p:txBody>
          </p:sp>
          <p:sp>
            <p:nvSpPr>
              <p:cNvPr id="19" name="Rectangle 18"/>
              <p:cNvSpPr/>
              <p:nvPr/>
            </p:nvSpPr>
            <p:spPr bwMode="auto">
              <a:xfrm>
                <a:off x="6228698" y="5623745"/>
                <a:ext cx="1721381" cy="558977"/>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Infrastructure</a:t>
                </a:r>
                <a:endParaRPr lang="en-GB" sz="1200" b="1" dirty="0" smtClean="0">
                  <a:solidFill>
                    <a:prstClr val="black"/>
                  </a:solidFill>
                </a:endParaRPr>
              </a:p>
            </p:txBody>
          </p:sp>
          <p:sp>
            <p:nvSpPr>
              <p:cNvPr id="20" name="Rectangle 19"/>
              <p:cNvSpPr/>
              <p:nvPr/>
            </p:nvSpPr>
            <p:spPr bwMode="auto">
              <a:xfrm>
                <a:off x="4507317" y="5211949"/>
                <a:ext cx="3442762"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TAX information &amp; calculation</a:t>
                </a:r>
                <a:endParaRPr lang="en-GB" sz="1200" dirty="0" smtClean="0">
                  <a:solidFill>
                    <a:prstClr val="black"/>
                  </a:solidFill>
                </a:endParaRPr>
              </a:p>
            </p:txBody>
          </p:sp>
          <p:sp>
            <p:nvSpPr>
              <p:cNvPr id="21" name="Rectangle 20"/>
              <p:cNvSpPr/>
              <p:nvPr/>
            </p:nvSpPr>
            <p:spPr bwMode="auto">
              <a:xfrm>
                <a:off x="4507317" y="4006285"/>
                <a:ext cx="1993178" cy="502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Selling</a:t>
                </a:r>
                <a:endParaRPr lang="en-GB" sz="1200" b="1" dirty="0" smtClean="0">
                  <a:solidFill>
                    <a:prstClr val="black"/>
                  </a:solidFill>
                </a:endParaRPr>
              </a:p>
            </p:txBody>
          </p:sp>
        </p:grpSp>
        <p:sp>
          <p:nvSpPr>
            <p:cNvPr id="47" name="Rectangle 46"/>
            <p:cNvSpPr/>
            <p:nvPr/>
          </p:nvSpPr>
          <p:spPr bwMode="auto">
            <a:xfrm>
              <a:off x="251520" y="4792104"/>
              <a:ext cx="3744416" cy="347836"/>
            </a:xfrm>
            <a:prstGeom prst="rect">
              <a:avLst/>
            </a:prstGeom>
            <a:solidFill>
              <a:srgbClr val="5587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sv-SE" sz="1200" dirty="0" smtClean="0">
                  <a:solidFill>
                    <a:prstClr val="black"/>
                  </a:solidFill>
                </a:rPr>
                <a:t>Ordering</a:t>
              </a:r>
              <a:endParaRPr lang="en-GB" sz="1200" dirty="0" smtClean="0">
                <a:solidFill>
                  <a:prstClr val="black"/>
                </a:solidFill>
              </a:endParaRPr>
            </a:p>
          </p:txBody>
        </p:sp>
      </p:grpSp>
      <p:sp>
        <p:nvSpPr>
          <p:cNvPr id="48" name="Platshållare för text 3"/>
          <p:cNvSpPr>
            <a:spLocks noGrp="1"/>
          </p:cNvSpPr>
          <p:nvPr>
            <p:ph type="body" sz="quarter" idx="4294967295"/>
          </p:nvPr>
        </p:nvSpPr>
        <p:spPr>
          <a:xfrm>
            <a:off x="1403648" y="260648"/>
            <a:ext cx="7200800" cy="503237"/>
          </a:xfrm>
          <a:prstGeom prst="rect">
            <a:avLst/>
          </a:prstGeom>
        </p:spPr>
        <p:txBody>
          <a:bodyPr/>
          <a:lstStyle/>
          <a:p>
            <a:r>
              <a:rPr lang="sv-SE" b="1" dirty="0" smtClean="0">
                <a:solidFill>
                  <a:schemeClr val="bg1"/>
                </a:solidFill>
              </a:rPr>
              <a:t>Programme Scope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DfJlN0fKoUScLQSL7MF_bA"/>
</p:tagLst>
</file>

<file path=ppt/theme/theme1.xml><?xml version="1.0" encoding="utf-8"?>
<a:theme xmlns:a="http://schemas.openxmlformats.org/drawingml/2006/main" name="2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13709</TotalTime>
  <Words>5205</Words>
  <Application>Microsoft Office PowerPoint</Application>
  <PresentationFormat>On-screen Show (4:3)</PresentationFormat>
  <Paragraphs>1308</Paragraphs>
  <Slides>69</Slides>
  <Notes>26</Notes>
  <HiddenSlides>3</HiddenSlides>
  <MMClips>0</MMClips>
  <ScaleCrop>false</ScaleCrop>
  <HeadingPairs>
    <vt:vector size="4" baseType="variant">
      <vt:variant>
        <vt:lpstr>Theme</vt:lpstr>
      </vt:variant>
      <vt:variant>
        <vt:i4>3</vt:i4>
      </vt:variant>
      <vt:variant>
        <vt:lpstr>Slide Titles</vt:lpstr>
      </vt:variant>
      <vt:variant>
        <vt:i4>69</vt:i4>
      </vt:variant>
    </vt:vector>
  </HeadingPairs>
  <TitlesOfParts>
    <vt:vector size="72" baseType="lpstr">
      <vt:lpstr>2_Blank</vt:lpstr>
      <vt:lpstr>1_Blank</vt:lpstr>
      <vt:lpstr>3_Blank</vt:lpstr>
      <vt:lpstr>Slide 1</vt:lpstr>
      <vt:lpstr>BACKGROUND</vt:lpstr>
      <vt:lpstr>Slide 3</vt:lpstr>
      <vt:lpstr>Slide 4</vt:lpstr>
      <vt:lpstr>Slide 5</vt:lpstr>
      <vt:lpstr>CONTEXT</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vector>
  </TitlesOfParts>
  <Company>IKEA IT 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Pernilla Björk</dc:creator>
  <cp:lastModifiedBy>heand18</cp:lastModifiedBy>
  <cp:revision>191</cp:revision>
  <dcterms:created xsi:type="dcterms:W3CDTF">2014-03-28T07:27:57Z</dcterms:created>
  <dcterms:modified xsi:type="dcterms:W3CDTF">2015-02-27T08:24:04Z</dcterms:modified>
</cp:coreProperties>
</file>