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AA954E-D4AD-48F6-9083-67EF862CD8E2}">
  <a:tblStyle styleId="{07AA954E-D4AD-48F6-9083-67EF862CD8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51a4240e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51a4240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551a4240e4_0_5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5914166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591416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505914166f_0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05914166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0591416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505914166f_0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2be535bb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g252be535b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52be535bbc_0_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0591416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059141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05914166f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a0d769c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a0d769cf1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1a7758d0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1a7758d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1a7758d01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05914166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0591416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05914166f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5914166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0591416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05914166f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be535b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be535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52be535bbc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311708" y="992767"/>
            <a:ext cx="8520600" cy="27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867800"/>
            <a:ext cx="85206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311700" y="1474833"/>
            <a:ext cx="8520600" cy="26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202967"/>
            <a:ext cx="85206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2910912" y="3599525"/>
            <a:ext cx="332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Sebo Vitória</a:t>
            </a:r>
            <a:endParaRPr/>
          </a:p>
        </p:txBody>
      </p:sp>
      <p:pic>
        <p:nvPicPr>
          <p:cNvPr descr="https://encrypted-tbn0.gstatic.com/images?q=tbn:ANd9GcSjfrdHVhg2kFpvATLVG4nGtcK7BIEA7As263nZVlXdAxBS3150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4262" y="230150"/>
            <a:ext cx="1447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0" y="1111614"/>
            <a:ext cx="9144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b="1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Instituto Superior de Educação do Rio de Janeiro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b="1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Curso Técnico Subsequente de Informática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2286000" y="4422851"/>
            <a:ext cx="457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Carlos Miguel Vieira da Silva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20175" l="0" r="0" t="22806"/>
          <a:stretch/>
        </p:blipFill>
        <p:spPr>
          <a:xfrm>
            <a:off x="211925" y="325400"/>
            <a:ext cx="2332037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537" y="2830487"/>
            <a:ext cx="796925" cy="7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1633350" y="5355538"/>
            <a:ext cx="5877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LTP: Antônio Brivio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i="0" lang="pt-BR" sz="2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Orientador: </a:t>
            </a: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José Maurício Franklin Miranda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BD: Marcus Vinicius Gonçalves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395536" y="44624"/>
            <a:ext cx="8316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Modelo Físico de BD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-270" r="269" t="0"/>
          <a:stretch/>
        </p:blipFill>
        <p:spPr>
          <a:xfrm>
            <a:off x="1170625" y="972810"/>
            <a:ext cx="6766237" cy="566218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/>
        </p:nvSpPr>
        <p:spPr>
          <a:xfrm>
            <a:off x="395536" y="44624"/>
            <a:ext cx="8316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Banco de Dados: Triggers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88050" y="1217050"/>
            <a:ext cx="4395900" cy="308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tgr_exemplar_insert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 on exemplar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livro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quantidade = 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count(new.id_livro)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exemplar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exemplar.idlivro = livro.id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exemplar.status=1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4660050" y="1217050"/>
            <a:ext cx="4395900" cy="308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tgr_exemplar_insert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 on exemplar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livro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quantidade = 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count(new.id_livro)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exemplar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exemplar.idlivro = livro.id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exemplar.status=1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35"/>
          <p:cNvCxnSpPr/>
          <p:nvPr/>
        </p:nvCxnSpPr>
        <p:spPr>
          <a:xfrm>
            <a:off x="4572000" y="1222600"/>
            <a:ext cx="0" cy="3074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395536" y="44624"/>
            <a:ext cx="8316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369450" y="1053950"/>
            <a:ext cx="4139100" cy="3637800"/>
          </a:xfrm>
          <a:prstGeom prst="roundRect">
            <a:avLst>
              <a:gd fmla="val 2165" name="adj"/>
            </a:avLst>
          </a:prstGeom>
          <a:solidFill>
            <a:schemeClr val="lt1"/>
          </a:solidFill>
          <a:ln cap="flat" cmpd="sng" w="9525">
            <a:solidFill>
              <a:srgbClr val="A0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A04400"/>
                </a:solidFill>
              </a:rPr>
              <a:t>PHP</a:t>
            </a:r>
            <a:endParaRPr b="1" sz="2800">
              <a:solidFill>
                <a:srgbClr val="A04400"/>
              </a:solidFill>
            </a:endParaRPr>
          </a:p>
          <a:p>
            <a:pPr indent="-166199" lvl="0" marL="269999" marR="133532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04400"/>
              </a:buClr>
              <a:buSzPts val="12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 </a:t>
            </a: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do site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ambiente do Cliente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foi utilizada a linguagem PHP como back-end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9849" lvl="0" marL="269999" marR="13353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1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o desenvolvimento do site ocorreu no servidor de hospedagem 000WebHost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9849" lvl="0" marL="269999" marR="13353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1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 funcionalidade de envio de e-mails foi utilizado a biblioteca PHPMailer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9849" lvl="0" marL="269999" marR="142850" rtl="0" algn="just">
              <a:spcBef>
                <a:spcPts val="1000"/>
              </a:spcBef>
              <a:spcAft>
                <a:spcPts val="1000"/>
              </a:spcAft>
              <a:buClr>
                <a:srgbClr val="A04400"/>
              </a:buClr>
              <a:buSzPts val="11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 e JavaScript foram as linguagens front-end utilizadas no desenvolvimento do 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369450" y="4868675"/>
            <a:ext cx="8405100" cy="1112400"/>
          </a:xfrm>
          <a:prstGeom prst="roundRect">
            <a:avLst>
              <a:gd fmla="val 6967" name="adj"/>
            </a:avLst>
          </a:prstGeom>
          <a:solidFill>
            <a:schemeClr val="lt1"/>
          </a:solidFill>
          <a:ln cap="flat" cmpd="sng" w="9525">
            <a:solidFill>
              <a:srgbClr val="A0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A04400"/>
                </a:solidFill>
              </a:rPr>
              <a:t>MySQL</a:t>
            </a:r>
            <a:endParaRPr b="1" sz="2800">
              <a:solidFill>
                <a:srgbClr val="A04400"/>
              </a:solidFill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4635450" y="1053950"/>
            <a:ext cx="4139100" cy="3637800"/>
          </a:xfrm>
          <a:prstGeom prst="roundRect">
            <a:avLst>
              <a:gd fmla="val 1910" name="adj"/>
            </a:avLst>
          </a:prstGeom>
          <a:solidFill>
            <a:schemeClr val="lt1"/>
          </a:solidFill>
          <a:ln cap="flat" cmpd="sng" w="9525">
            <a:solidFill>
              <a:srgbClr val="A0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A04400"/>
                </a:solidFill>
              </a:rPr>
              <a:t>Java</a:t>
            </a:r>
            <a:endParaRPr b="1" sz="2800">
              <a:solidFill>
                <a:srgbClr val="A04400"/>
              </a:solidFill>
            </a:endParaRPr>
          </a:p>
          <a:p>
            <a:pPr indent="-171450" lvl="0" marL="269999" marR="14285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04400"/>
              </a:buClr>
              <a:buSzPts val="12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 a </a:t>
            </a: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do sistema da empresa no ambiente do funcionário e administrador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foi utilizada a linguagem Java como back-end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69999" marR="1428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2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servidor de aplicação foi utilizado o GlassFish e a ferramenta CASE de desenvolvimento foi o NetBeans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69999" marR="1428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1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 usado o padrão de projeto “Data Access Object” (DAO) para o acesso aos dados do banco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69999" marR="142850" rtl="0" algn="just">
              <a:spcBef>
                <a:spcPts val="1000"/>
              </a:spcBef>
              <a:spcAft>
                <a:spcPts val="1000"/>
              </a:spcAft>
              <a:buClr>
                <a:srgbClr val="A04400"/>
              </a:buClr>
              <a:buSzPts val="1200"/>
              <a:buFont typeface="Calibri"/>
              <a:buChar char="●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 e JavaScript foram as linguagens front-end utilizadas na implementação do sistema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304256" y="3014662"/>
            <a:ext cx="4572000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Principais telas</a:t>
            </a:r>
            <a:endParaRPr/>
          </a:p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1086150" y="1229675"/>
            <a:ext cx="69717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000" lvl="0" marL="3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2000"/>
              <a:buFont typeface="Calibri"/>
              <a:buChar char="●"/>
            </a:pPr>
            <a:r>
              <a:rPr lang="pt-BR" sz="24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O que foi aprendido</a:t>
            </a:r>
            <a:endParaRPr sz="1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000" lvl="0" marL="3600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rgbClr val="A04400"/>
              </a:buClr>
              <a:buSzPts val="2000"/>
              <a:buFont typeface="Calibri"/>
              <a:buChar char="●"/>
            </a:pPr>
            <a:r>
              <a:rPr lang="pt-BR" sz="24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Problemas encontrados</a:t>
            </a:r>
            <a:endParaRPr sz="1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000" lvl="0" marL="3600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Clr>
                <a:srgbClr val="A04400"/>
              </a:buClr>
              <a:buSzPts val="2000"/>
              <a:buFont typeface="Calibri"/>
              <a:buChar char="●"/>
            </a:pPr>
            <a:r>
              <a:rPr lang="pt-BR" sz="24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  <a:endParaRPr sz="1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395536" y="44624"/>
            <a:ext cx="8316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/>
          </a:p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1797658" y="3613367"/>
            <a:ext cx="2685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libri"/>
              <a:buNone/>
            </a:pPr>
            <a:r>
              <a:rPr b="1" lang="pt-BR" sz="35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Sebo Vitória</a:t>
            </a:r>
            <a:endParaRPr sz="900"/>
          </a:p>
        </p:txBody>
      </p:sp>
      <p:sp>
        <p:nvSpPr>
          <p:cNvPr id="315" name="Google Shape;315;p39"/>
          <p:cNvSpPr/>
          <p:nvPr/>
        </p:nvSpPr>
        <p:spPr>
          <a:xfrm>
            <a:off x="1292575" y="4203200"/>
            <a:ext cx="3645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Calibri"/>
              <a:buNone/>
            </a:pPr>
            <a:r>
              <a:rPr b="1" lang="pt-BR" sz="23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Carlos Miguel Vieira da S</a:t>
            </a:r>
            <a:r>
              <a:rPr b="1" lang="pt-BR" sz="23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ilva</a:t>
            </a:r>
            <a:endParaRPr sz="900"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406" y="3123200"/>
            <a:ext cx="511702" cy="5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5282825" y="3123188"/>
            <a:ext cx="2568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Muito obrigado!</a:t>
            </a:r>
            <a:endParaRPr b="1"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ttps://encrypted-tbn0.gstatic.com/images?q=tbn:ANd9GcSjfrdHVhg2kFpvATLVG4nGtcK7BIEA7As263nZVlXdAxBS3150" id="319" name="Google Shape;31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262" y="230150"/>
            <a:ext cx="1447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 rotWithShape="1">
          <a:blip r:embed="rId5">
            <a:alphaModFix/>
          </a:blip>
          <a:srcRect b="20173" l="0" r="0" t="22807"/>
          <a:stretch/>
        </p:blipFill>
        <p:spPr>
          <a:xfrm>
            <a:off x="211925" y="325400"/>
            <a:ext cx="2332037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0" y="1111614"/>
            <a:ext cx="9144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b="1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Instituto Superior de Educação do Rio de Janeiro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Calibri"/>
              <a:buNone/>
            </a:pPr>
            <a:r>
              <a:rPr b="1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Curso Técnico Subsequente de Informática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1633350" y="5355538"/>
            <a:ext cx="5877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LTP: Antônio Brivio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i="0" lang="pt-BR" sz="2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Orientador: </a:t>
            </a: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José Maurício Franklin Miranda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lang="pt-BR" sz="2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BD: Marcus Vinicius Gonçalves</a:t>
            </a:r>
            <a:endParaRPr b="1" sz="22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4294967295" type="title"/>
          </p:nvPr>
        </p:nvSpPr>
        <p:spPr>
          <a:xfrm>
            <a:off x="760326" y="568257"/>
            <a:ext cx="7620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ct val="100000"/>
              <a:buFont typeface="Calibri"/>
              <a:buNone/>
            </a:pPr>
            <a:r>
              <a:rPr b="1" lang="pt-BR" sz="5400">
                <a:solidFill>
                  <a:srgbClr val="A04400"/>
                </a:solidFill>
              </a:rPr>
              <a:t>Agenda</a:t>
            </a:r>
            <a:endParaRPr>
              <a:solidFill>
                <a:srgbClr val="A04400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36475" y="1709050"/>
            <a:ext cx="76677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Mini-mundo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Diagrama de Classes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Modelo entidade-Relacionamento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Modelo Físico de BD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Principais telas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3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800"/>
              <a:buFont typeface="Calibri"/>
              <a:buChar char="●"/>
            </a:pP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8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onsiderações Finais</a:t>
            </a:r>
            <a:endParaRPr sz="28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>
            <a:off x="780600" y="1566900"/>
            <a:ext cx="7626900" cy="7500"/>
          </a:xfrm>
          <a:prstGeom prst="straightConnector1">
            <a:avLst/>
          </a:prstGeom>
          <a:noFill/>
          <a:ln cap="flat" cmpd="sng" w="19050">
            <a:solidFill>
              <a:srgbClr val="A04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4294967295" type="title"/>
          </p:nvPr>
        </p:nvSpPr>
        <p:spPr>
          <a:xfrm>
            <a:off x="755576" y="144016"/>
            <a:ext cx="7620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Mini-mundo</a:t>
            </a:r>
            <a:endParaRPr b="1" sz="4900">
              <a:solidFill>
                <a:srgbClr val="A04400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755575" y="844950"/>
            <a:ext cx="76200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desenvolvido é composto por um site, destinado a vendas online dos livros e um sistema feito para a empresa com propósito de gerenciar o estoque.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site oferece aos clientes as opções de cadastrar-se, retornar à página principal e acesso à tela de contato.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acessar determinados recursos e funcionalidades o cliente precisará criar uma conta, em que por motivos de segurança é enviado um e-mail de confirmação para o usuário, com o propósito de confirmar o e-mail fornecido por ele, que quando confirmado, o cadastro é concluído.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cadastrar-se o cliente tem as opções de alterar seus dados de cadastro e excluir sua conta. E também consultar seu histórico de pedidos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 na página principal é possível, por meio de um campo de busca, realizar a consulta filtrando os resultados até encontrar o livro desejado.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item tem a opção de ver detalhes e adicionar ao carrinho. Sendo a partir do carrinho que é possível finalizar a compra dos livros.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validação dos dados de pagamento,  o pedido é gerado e os itens comprados são automaticamente removidos.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4294967295" type="title"/>
          </p:nvPr>
        </p:nvSpPr>
        <p:spPr>
          <a:xfrm>
            <a:off x="755576" y="144016"/>
            <a:ext cx="7620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Mini-mundo</a:t>
            </a:r>
            <a:endParaRPr b="1" sz="4900">
              <a:solidFill>
                <a:srgbClr val="A04400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55575" y="844950"/>
            <a:ext cx="76200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 do site, para os funcionários na empresa é necessário validar suas informações antes de acessar o sistema.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usuários desse sistema devem ser previamente cadastrados, essa sendo a responsabilidade de um funcionário administrador</a:t>
            </a: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único com permissão para adicionar novos funcionários</a:t>
            </a: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 sistema, os funcionários com acesso comum podem cadastrar livros e exemplares, realizar a manutenção desses cadastros e registrar o envio e a entrega dos mesmos.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manutenção dos dados tem por objetivo, permitir a alteração e exclusão dos dados cadastrados, sejam de livros, exemplares ou funcionários.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registro de envio permite ao funcionário os pedidos que não foram remetidos. Já o registro da entrega lista os pedidos remetidos mas que não foram entregues.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funções que um usuário com acesso comum não pode realizar ficam indisponíveis.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26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044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Somente um funcionário administrador também pode gerar relatórios.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75" y="1143000"/>
            <a:ext cx="6214857" cy="49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4294967295" type="title"/>
          </p:nvPr>
        </p:nvSpPr>
        <p:spPr>
          <a:xfrm>
            <a:off x="0" y="-158275"/>
            <a:ext cx="9144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</a:rPr>
              <a:t>Documentação</a:t>
            </a: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1" lang="pt-BR" sz="4900">
                <a:solidFill>
                  <a:srgbClr val="A04400"/>
                </a:solidFill>
              </a:rPr>
              <a:t>os</a:t>
            </a: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 Casos de Uso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4331088" y="8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{07AA954E-D4AD-48F6-9083-67EF862CD8E2}</a:tableStyleId>
              </a:tblPr>
              <a:tblGrid>
                <a:gridCol w="2256500"/>
                <a:gridCol w="2256500"/>
              </a:tblGrid>
              <a:tr h="16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Nome do Caso de Uso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Manter livro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Ator Principal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Funcionário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Atores Secundários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Resumo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Esse caso de uso descreve as possíveis atividades de manutenção do cadastro de um livro, permite: incluir, alterar ou consultar livros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Pré-Condições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Funcionário precisa estar logado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Pós-Condições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Fluxo Principal - Inserir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ator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Sistema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1. Acessar no menu a opção de cadastrar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2. Abrir o formulário de cadastro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3. Preencher os campos com os dados do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4. Clicar no botão de cadastrar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5. Verificar se há alguma inconsistência nos dados informados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6. Inserir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Fluxo Principal - Consultar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ator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Sistema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1. Acessar no menu a opção de manutenção dos livros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2. Listar os livros cadastrados com os botões de editar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3. Digitar o título do livro no campo de busca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4. Filtrar livro pelo título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Fluxo Principal - Alterar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ator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Ações do Sistema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1. Após o fluxo consultar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2. Clicar no botão de editar no livro a ser alterado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3. Exibir um formulário com os campos preenchidos pelos dados do livro permitindo a alteração do livro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4. O ator realiza ou não as alterações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/>
                        <a:t>5. Atualizar registro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30"/>
          <p:cNvGraphicFramePr/>
          <p:nvPr/>
        </p:nvGraphicFramePr>
        <p:xfrm>
          <a:off x="181950" y="8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{07AA954E-D4AD-48F6-9083-67EF862CD8E2}</a:tableStyleId>
              </a:tblPr>
              <a:tblGrid>
                <a:gridCol w="2000650"/>
                <a:gridCol w="2000675"/>
              </a:tblGrid>
              <a:tr h="17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Nome do Caso de Uso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/>
                        <a:t>Logar-se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Ator Principal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Cliente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Atores Secundários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Resumo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Este caso de uso descreve os passos de como um cliente realiza o login no site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Pré-Condições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Cliente precisa possuir um cadastrado e ter seu email validado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Pós-Condições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Fluxo Principal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ator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Sistema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1. Acessar a tela de login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2. Preencher os campos de e-mail e senha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3. Clicar no botão de entrar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4. Verificar se os dados informados são válidos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5. Abrir a página inicial do site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Fluxo Exceção - E-mail não existe ou senha está incorreta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ator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Sistema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1. Redireciona para a tela de login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Fluxo Alternativo - Cliente não possui um cadastro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ator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Ações do Sistema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1. Acessar a opção de cadastre-se na tela de login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2. Executar Caso de Uso Cadastrar-se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4294967295" type="ctrTitle"/>
          </p:nvPr>
        </p:nvSpPr>
        <p:spPr>
          <a:xfrm>
            <a:off x="-36512" y="44624"/>
            <a:ext cx="9144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ct val="100000"/>
              <a:buFont typeface="Calibri"/>
              <a:buNone/>
            </a:pPr>
            <a:r>
              <a:rPr b="1" i="0" lang="pt-BR" sz="49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Diagrama de Classes</a:t>
            </a:r>
            <a:endParaRPr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112"/>
            <a:ext cx="8839204" cy="3569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395536" y="44624"/>
            <a:ext cx="8316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386925" y="1116325"/>
            <a:ext cx="354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36000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2000"/>
              <a:buFont typeface="Calibri"/>
              <a:buChar char="●"/>
            </a:pPr>
            <a:r>
              <a:rPr b="1" lang="pt-BR" sz="20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Projeto de Banco de Dados</a:t>
            </a:r>
            <a:endParaRPr b="1" sz="20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86925" y="1608925"/>
            <a:ext cx="3969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o processo de construção desde a compreensão do mini-mundo e seus requisitos até a  elaboração dos modelos conceitual (entidade-relacionamento), lógico e físico. Sendo a partir dessas etapas que o banco começou a ser implantado.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2"/>
          <p:cNvCxnSpPr/>
          <p:nvPr/>
        </p:nvCxnSpPr>
        <p:spPr>
          <a:xfrm>
            <a:off x="4566213" y="1248600"/>
            <a:ext cx="9000" cy="269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2"/>
          <p:cNvSpPr txBox="1"/>
          <p:nvPr/>
        </p:nvSpPr>
        <p:spPr>
          <a:xfrm>
            <a:off x="4835475" y="1116325"/>
            <a:ext cx="229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36000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2000"/>
              <a:buFont typeface="Calibri"/>
              <a:buChar char="●"/>
            </a:pPr>
            <a:r>
              <a:rPr b="1" lang="pt-BR" sz="20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b="1" sz="2000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784925" y="1608925"/>
            <a:ext cx="3969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a implementação efetiva do banco de dados, que envolveu a criação dos script do database, criação do usuário, das tabelas e suas restrições, além da criação de triggers (gatilhos) para automatização do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0" y="15650"/>
            <a:ext cx="9144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900"/>
              <a:buFont typeface="Calibri"/>
              <a:buNone/>
            </a:pPr>
            <a:r>
              <a:rPr b="1" lang="pt-BR" sz="49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Modelo Entidade-Relacionamento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219813" y="1235925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Cliente</a:t>
            </a:r>
            <a:endParaRPr sz="1200"/>
          </a:p>
        </p:txBody>
      </p:sp>
      <p:sp>
        <p:nvSpPr>
          <p:cNvPr id="208" name="Google Shape;208;p33"/>
          <p:cNvSpPr/>
          <p:nvPr/>
        </p:nvSpPr>
        <p:spPr>
          <a:xfrm>
            <a:off x="219813" y="3666216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Comentário</a:t>
            </a:r>
            <a:endParaRPr sz="1200"/>
          </a:p>
        </p:txBody>
      </p:sp>
      <p:sp>
        <p:nvSpPr>
          <p:cNvPr id="209" name="Google Shape;209;p33"/>
          <p:cNvSpPr/>
          <p:nvPr/>
        </p:nvSpPr>
        <p:spPr>
          <a:xfrm>
            <a:off x="241122" y="2451070"/>
            <a:ext cx="1225364" cy="588359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envia</a:t>
            </a:r>
            <a:endParaRPr sz="1200"/>
          </a:p>
        </p:txBody>
      </p:sp>
      <p:cxnSp>
        <p:nvCxnSpPr>
          <p:cNvPr id="210" name="Google Shape;210;p33"/>
          <p:cNvCxnSpPr>
            <a:stCxn id="207" idx="2"/>
            <a:endCxn id="209" idx="0"/>
          </p:cNvCxnSpPr>
          <p:nvPr/>
        </p:nvCxnSpPr>
        <p:spPr>
          <a:xfrm>
            <a:off x="853863" y="1824225"/>
            <a:ext cx="0" cy="6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3"/>
          <p:cNvCxnSpPr>
            <a:stCxn id="209" idx="2"/>
            <a:endCxn id="208" idx="0"/>
          </p:cNvCxnSpPr>
          <p:nvPr/>
        </p:nvCxnSpPr>
        <p:spPr>
          <a:xfrm>
            <a:off x="853804" y="3039429"/>
            <a:ext cx="0" cy="6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3"/>
          <p:cNvSpPr/>
          <p:nvPr/>
        </p:nvSpPr>
        <p:spPr>
          <a:xfrm>
            <a:off x="3782466" y="1236000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Pedido</a:t>
            </a:r>
            <a:endParaRPr sz="1200"/>
          </a:p>
        </p:txBody>
      </p:sp>
      <p:sp>
        <p:nvSpPr>
          <p:cNvPr id="213" name="Google Shape;213;p33"/>
          <p:cNvSpPr/>
          <p:nvPr/>
        </p:nvSpPr>
        <p:spPr>
          <a:xfrm>
            <a:off x="1988060" y="1235922"/>
            <a:ext cx="1225364" cy="588359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faz</a:t>
            </a:r>
            <a:endParaRPr sz="1200"/>
          </a:p>
        </p:txBody>
      </p:sp>
      <p:cxnSp>
        <p:nvCxnSpPr>
          <p:cNvPr id="214" name="Google Shape;214;p33"/>
          <p:cNvCxnSpPr>
            <a:stCxn id="207" idx="3"/>
            <a:endCxn id="213" idx="1"/>
          </p:cNvCxnSpPr>
          <p:nvPr/>
        </p:nvCxnSpPr>
        <p:spPr>
          <a:xfrm>
            <a:off x="1487913" y="153007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3"/>
          <p:cNvCxnSpPr>
            <a:stCxn id="213" idx="3"/>
            <a:endCxn id="212" idx="1"/>
          </p:cNvCxnSpPr>
          <p:nvPr/>
        </p:nvCxnSpPr>
        <p:spPr>
          <a:xfrm>
            <a:off x="3213424" y="1530101"/>
            <a:ext cx="5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3"/>
          <p:cNvSpPr/>
          <p:nvPr/>
        </p:nvSpPr>
        <p:spPr>
          <a:xfrm>
            <a:off x="7656080" y="5543538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Livro</a:t>
            </a:r>
            <a:endParaRPr sz="1200"/>
          </a:p>
        </p:txBody>
      </p:sp>
      <p:sp>
        <p:nvSpPr>
          <p:cNvPr id="217" name="Google Shape;217;p33"/>
          <p:cNvSpPr/>
          <p:nvPr/>
        </p:nvSpPr>
        <p:spPr>
          <a:xfrm>
            <a:off x="5664638" y="5543550"/>
            <a:ext cx="1382600" cy="588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pertence</a:t>
            </a:r>
            <a:endParaRPr sz="1000"/>
          </a:p>
        </p:txBody>
      </p:sp>
      <p:cxnSp>
        <p:nvCxnSpPr>
          <p:cNvPr id="218" name="Google Shape;218;p33"/>
          <p:cNvCxnSpPr>
            <a:stCxn id="219" idx="3"/>
            <a:endCxn id="217" idx="1"/>
          </p:cNvCxnSpPr>
          <p:nvPr/>
        </p:nvCxnSpPr>
        <p:spPr>
          <a:xfrm>
            <a:off x="5055825" y="5837567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3"/>
          <p:cNvCxnSpPr>
            <a:stCxn id="217" idx="3"/>
            <a:endCxn id="216" idx="1"/>
          </p:cNvCxnSpPr>
          <p:nvPr/>
        </p:nvCxnSpPr>
        <p:spPr>
          <a:xfrm>
            <a:off x="7047238" y="5837700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3"/>
          <p:cNvSpPr/>
          <p:nvPr/>
        </p:nvSpPr>
        <p:spPr>
          <a:xfrm>
            <a:off x="3787725" y="3443273"/>
            <a:ext cx="1268100" cy="5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Item de pedido</a:t>
            </a:r>
            <a:endParaRPr sz="1200"/>
          </a:p>
        </p:txBody>
      </p:sp>
      <p:sp>
        <p:nvSpPr>
          <p:cNvPr id="222" name="Google Shape;222;p33"/>
          <p:cNvSpPr/>
          <p:nvPr/>
        </p:nvSpPr>
        <p:spPr>
          <a:xfrm>
            <a:off x="3787725" y="2375316"/>
            <a:ext cx="1268100" cy="517058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possui</a:t>
            </a:r>
            <a:endParaRPr sz="1200"/>
          </a:p>
        </p:txBody>
      </p:sp>
      <p:cxnSp>
        <p:nvCxnSpPr>
          <p:cNvPr id="223" name="Google Shape;223;p33"/>
          <p:cNvCxnSpPr>
            <a:stCxn id="212" idx="2"/>
            <a:endCxn id="222" idx="0"/>
          </p:cNvCxnSpPr>
          <p:nvPr/>
        </p:nvCxnSpPr>
        <p:spPr>
          <a:xfrm>
            <a:off x="4416516" y="1824300"/>
            <a:ext cx="5400" cy="55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3"/>
          <p:cNvCxnSpPr>
            <a:stCxn id="222" idx="2"/>
            <a:endCxn id="221" idx="0"/>
          </p:cNvCxnSpPr>
          <p:nvPr/>
        </p:nvCxnSpPr>
        <p:spPr>
          <a:xfrm>
            <a:off x="4421775" y="2892374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3"/>
          <p:cNvSpPr/>
          <p:nvPr/>
        </p:nvSpPr>
        <p:spPr>
          <a:xfrm>
            <a:off x="3787725" y="5578967"/>
            <a:ext cx="1268100" cy="5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Exemplar</a:t>
            </a:r>
            <a:endParaRPr sz="1200"/>
          </a:p>
        </p:txBody>
      </p:sp>
      <p:sp>
        <p:nvSpPr>
          <p:cNvPr id="225" name="Google Shape;225;p33"/>
          <p:cNvSpPr/>
          <p:nvPr/>
        </p:nvSpPr>
        <p:spPr>
          <a:xfrm>
            <a:off x="3787725" y="4511190"/>
            <a:ext cx="1268100" cy="517058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contém</a:t>
            </a:r>
            <a:endParaRPr sz="1000"/>
          </a:p>
        </p:txBody>
      </p:sp>
      <p:cxnSp>
        <p:nvCxnSpPr>
          <p:cNvPr id="226" name="Google Shape;226;p33"/>
          <p:cNvCxnSpPr>
            <a:stCxn id="221" idx="2"/>
            <a:endCxn id="225" idx="0"/>
          </p:cNvCxnSpPr>
          <p:nvPr/>
        </p:nvCxnSpPr>
        <p:spPr>
          <a:xfrm>
            <a:off x="4421775" y="3960473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3"/>
          <p:cNvCxnSpPr>
            <a:stCxn id="225" idx="2"/>
            <a:endCxn id="219" idx="0"/>
          </p:cNvCxnSpPr>
          <p:nvPr/>
        </p:nvCxnSpPr>
        <p:spPr>
          <a:xfrm>
            <a:off x="4421775" y="5028248"/>
            <a:ext cx="0" cy="5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/>
          <p:nvPr/>
        </p:nvSpPr>
        <p:spPr>
          <a:xfrm>
            <a:off x="7571280" y="1235838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Remessa</a:t>
            </a:r>
            <a:endParaRPr sz="1200"/>
          </a:p>
        </p:txBody>
      </p:sp>
      <p:sp>
        <p:nvSpPr>
          <p:cNvPr id="229" name="Google Shape;229;p33"/>
          <p:cNvSpPr/>
          <p:nvPr/>
        </p:nvSpPr>
        <p:spPr>
          <a:xfrm>
            <a:off x="5619613" y="1236000"/>
            <a:ext cx="1382600" cy="588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</a:t>
            </a:r>
            <a:endParaRPr sz="1200"/>
          </a:p>
        </p:txBody>
      </p:sp>
      <p:cxnSp>
        <p:nvCxnSpPr>
          <p:cNvPr id="230" name="Google Shape;230;p33"/>
          <p:cNvCxnSpPr>
            <a:stCxn id="212" idx="3"/>
            <a:endCxn id="229" idx="1"/>
          </p:cNvCxnSpPr>
          <p:nvPr/>
        </p:nvCxnSpPr>
        <p:spPr>
          <a:xfrm>
            <a:off x="5050566" y="1530150"/>
            <a:ext cx="5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>
            <a:stCxn id="229" idx="3"/>
            <a:endCxn id="228" idx="1"/>
          </p:cNvCxnSpPr>
          <p:nvPr/>
        </p:nvCxnSpPr>
        <p:spPr>
          <a:xfrm flipH="1" rot="10800000">
            <a:off x="7002213" y="1529850"/>
            <a:ext cx="569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/>
          <p:nvPr/>
        </p:nvSpPr>
        <p:spPr>
          <a:xfrm>
            <a:off x="219813" y="5543550"/>
            <a:ext cx="1268100" cy="5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Funcionário</a:t>
            </a:r>
            <a:endParaRPr sz="1200"/>
          </a:p>
        </p:txBody>
      </p:sp>
      <p:cxnSp>
        <p:nvCxnSpPr>
          <p:cNvPr id="233" name="Google Shape;233;p33"/>
          <p:cNvCxnSpPr>
            <a:stCxn id="232" idx="3"/>
            <a:endCxn id="234" idx="1"/>
          </p:cNvCxnSpPr>
          <p:nvPr/>
        </p:nvCxnSpPr>
        <p:spPr>
          <a:xfrm>
            <a:off x="1487913" y="5837700"/>
            <a:ext cx="45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>
            <a:stCxn id="234" idx="3"/>
            <a:endCxn id="219" idx="1"/>
          </p:cNvCxnSpPr>
          <p:nvPr/>
        </p:nvCxnSpPr>
        <p:spPr>
          <a:xfrm>
            <a:off x="3303725" y="5837700"/>
            <a:ext cx="48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3"/>
          <p:cNvSpPr/>
          <p:nvPr/>
        </p:nvSpPr>
        <p:spPr>
          <a:xfrm>
            <a:off x="1946525" y="5543550"/>
            <a:ext cx="1357200" cy="58830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cadastra</a:t>
            </a:r>
            <a:endParaRPr sz="1000"/>
          </a:p>
        </p:txBody>
      </p:sp>
      <p:sp>
        <p:nvSpPr>
          <p:cNvPr id="236" name="Google Shape;236;p33"/>
          <p:cNvSpPr txBox="1"/>
          <p:nvPr/>
        </p:nvSpPr>
        <p:spPr>
          <a:xfrm>
            <a:off x="1508638" y="1191375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853800" y="3327525"/>
            <a:ext cx="5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(0, N)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303725" y="1191400"/>
            <a:ext cx="5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(0, N)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112575" y="11914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5050575" y="11914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416525" y="3104700"/>
            <a:ext cx="5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N)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416525" y="182430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416525" y="39601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416525" y="524060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7197375" y="5498875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019888" y="5498875"/>
            <a:ext cx="5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(0, N)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334337" y="5498875"/>
            <a:ext cx="48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(0, N)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457213" y="5498875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874500" y="1795825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(1, 1)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/>
          <p:nvPr/>
        </p:nvSpPr>
        <p:spPr>
          <a:xfrm flipH="1">
            <a:off x="816600" y="953050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816600" y="4463038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379325" y="953038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379325" y="6376288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816600" y="6376288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8252925" y="6376288"/>
            <a:ext cx="74400" cy="7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3"/>
          <p:cNvCxnSpPr>
            <a:stCxn id="250" idx="4"/>
            <a:endCxn id="207" idx="0"/>
          </p:cNvCxnSpPr>
          <p:nvPr/>
        </p:nvCxnSpPr>
        <p:spPr>
          <a:xfrm>
            <a:off x="853800" y="1027450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3"/>
          <p:cNvCxnSpPr>
            <a:stCxn id="208" idx="2"/>
            <a:endCxn id="251" idx="0"/>
          </p:cNvCxnSpPr>
          <p:nvPr/>
        </p:nvCxnSpPr>
        <p:spPr>
          <a:xfrm>
            <a:off x="853863" y="4254516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3"/>
          <p:cNvCxnSpPr>
            <a:stCxn id="254" idx="0"/>
            <a:endCxn id="232" idx="2"/>
          </p:cNvCxnSpPr>
          <p:nvPr/>
        </p:nvCxnSpPr>
        <p:spPr>
          <a:xfrm rot="10800000">
            <a:off x="853800" y="6131788"/>
            <a:ext cx="0" cy="2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19" idx="2"/>
            <a:endCxn id="253" idx="0"/>
          </p:cNvCxnSpPr>
          <p:nvPr/>
        </p:nvCxnSpPr>
        <p:spPr>
          <a:xfrm flipH="1">
            <a:off x="4416675" y="6096167"/>
            <a:ext cx="51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>
            <a:stCxn id="216" idx="2"/>
            <a:endCxn id="255" idx="0"/>
          </p:cNvCxnSpPr>
          <p:nvPr/>
        </p:nvCxnSpPr>
        <p:spPr>
          <a:xfrm>
            <a:off x="8290130" y="6131838"/>
            <a:ext cx="0" cy="2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52" idx="4"/>
            <a:endCxn id="212" idx="0"/>
          </p:cNvCxnSpPr>
          <p:nvPr/>
        </p:nvCxnSpPr>
        <p:spPr>
          <a:xfrm>
            <a:off x="4416525" y="1027438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/>
        </p:nvSpPr>
        <p:spPr>
          <a:xfrm>
            <a:off x="853800" y="82090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853800" y="433090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416525" y="820900"/>
            <a:ext cx="71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853800" y="62441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4413583" y="62441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8290125" y="6244150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