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 id="285" r:id="rId8"/>
    <p:sldId id="334" r:id="rId9"/>
    <p:sldId id="362" r:id="rId10"/>
    <p:sldId id="363" r:id="rId11"/>
    <p:sldId id="264" r:id="rId12"/>
    <p:sldId id="360" r:id="rId13"/>
    <p:sldId id="367" r:id="rId14"/>
    <p:sldId id="368" r:id="rId15"/>
    <p:sldId id="375" r:id="rId16"/>
    <p:sldId id="270" r:id="rId17"/>
    <p:sldId id="304" r:id="rId18"/>
    <p:sldId id="369" r:id="rId19"/>
    <p:sldId id="307" r:id="rId20"/>
    <p:sldId id="370" r:id="rId21"/>
    <p:sldId id="280"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7" d="100"/>
          <a:sy n="107" d="100"/>
        </p:scale>
        <p:origin x="672" y="114"/>
      </p:cViewPr>
      <p:guideLst>
        <p:guide orient="horz" pos="2160"/>
        <p:guide pos="38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80.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1741A-3A86-40FE-8FAD-A80F40EFCE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E7C15-7270-4634-B5A2-2B0EFCF2632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4036E48-CE7A-4CF4-88B1-17B6AE7922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90DE3D-90A1-4786-AE62-D37BE96EA40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90DE3D-90A1-4786-AE62-D37BE96EA40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90DE3D-90A1-4786-AE62-D37BE96EA40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4036E48-CE7A-4CF4-88B1-17B6AE7922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ECBA9F4-1777-4E8B-9956-B0FEFC607A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E5662B-195F-4DF7-BFB9-D993705D2BC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CBA9F4-1777-4E8B-9956-B0FEFC607A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E5662B-195F-4DF7-BFB9-D993705D2BC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CBA9F4-1777-4E8B-9956-B0FEFC607A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E5662B-195F-4DF7-BFB9-D993705D2BC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CBA9F4-1777-4E8B-9956-B0FEFC607A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E5662B-195F-4DF7-BFB9-D993705D2BC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ECBA9F4-1777-4E8B-9956-B0FEFC607A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E5662B-195F-4DF7-BFB9-D993705D2BC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ECBA9F4-1777-4E8B-9956-B0FEFC607A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E5662B-195F-4DF7-BFB9-D993705D2BC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ECBA9F4-1777-4E8B-9956-B0FEFC607A8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4E5662B-195F-4DF7-BFB9-D993705D2BC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CBA9F4-1777-4E8B-9956-B0FEFC607A8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E5662B-195F-4DF7-BFB9-D993705D2BC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CBA9F4-1777-4E8B-9956-B0FEFC607A8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E5662B-195F-4DF7-BFB9-D993705D2BC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ECBA9F4-1777-4E8B-9956-B0FEFC607A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E5662B-195F-4DF7-BFB9-D993705D2BC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ECBA9F4-1777-4E8B-9956-B0FEFC607A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E5662B-195F-4DF7-BFB9-D993705D2BC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BA9F4-1777-4E8B-9956-B0FEFC607A8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5662B-195F-4DF7-BFB9-D993705D2BC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127B0-1E9D-42D7-8002-D565E5E465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F81B1-D4C0-4CFE-8E4B-8D75BF4F38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8.png"/><Relationship Id="rId1" Type="http://schemas.openxmlformats.org/officeDocument/2006/relationships/tags" Target="../tags/tag77.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tags" Target="../tags/tag79.xml"/><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8.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png"/><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8.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PA_组合 74"/>
          <p:cNvGrpSpPr/>
          <p:nvPr>
            <p:custDataLst>
              <p:tags r:id="rId1"/>
            </p:custDataLst>
          </p:nvPr>
        </p:nvGrpSpPr>
        <p:grpSpPr>
          <a:xfrm>
            <a:off x="6057678" y="244645"/>
            <a:ext cx="5664400" cy="6458854"/>
            <a:chOff x="4427538" y="954088"/>
            <a:chExt cx="3333750" cy="3729038"/>
          </a:xfrm>
        </p:grpSpPr>
        <p:sp>
          <p:nvSpPr>
            <p:cNvPr id="7"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87" name="PA_文本框 86"/>
          <p:cNvSpPr txBox="1"/>
          <p:nvPr>
            <p:custDataLst>
              <p:tags r:id="rId2"/>
            </p:custDataLst>
          </p:nvPr>
        </p:nvSpPr>
        <p:spPr>
          <a:xfrm>
            <a:off x="908049" y="3052200"/>
            <a:ext cx="4856647" cy="82994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前缀和与差分</a:t>
            </a:r>
            <a:endParaRPr kumimoji="0" lang="zh-CN" altLang="en-US" sz="4800" b="1"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1" name="PA_矩形 90"/>
          <p:cNvSpPr/>
          <p:nvPr>
            <p:custDataLst>
              <p:tags r:id="rId3"/>
            </p:custDataLst>
          </p:nvPr>
        </p:nvSpPr>
        <p:spPr>
          <a:xfrm>
            <a:off x="342265" y="4280535"/>
            <a:ext cx="6010275" cy="460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前缀和变形</a:t>
            </a:r>
            <a:r>
              <a:rPr kumimoji="0" lang="en-US" altLang="zh-CN" sz="24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多维前缀和</a:t>
            </a:r>
            <a:r>
              <a:rPr kumimoji="0" lang="en-US" altLang="zh-CN" sz="24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多阶前缀和与差分</a:t>
            </a:r>
            <a:endParaRPr kumimoji="0" lang="zh-CN" altLang="en-US" sz="24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3" name="PA_任意多边形 34"/>
          <p:cNvSpPr>
            <a:spLocks noEditPoints="1"/>
          </p:cNvSpPr>
          <p:nvPr>
            <p:custDataLst>
              <p:tags r:id="rId4"/>
            </p:custDataLst>
          </p:nvPr>
        </p:nvSpPr>
        <p:spPr bwMode="auto">
          <a:xfrm>
            <a:off x="5708273" y="3550072"/>
            <a:ext cx="695370" cy="330291"/>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4" name="PA_任意多边形 93"/>
          <p:cNvSpPr/>
          <p:nvPr>
            <p:custDataLst>
              <p:tags r:id="rId5"/>
            </p:custDataLst>
          </p:nvPr>
        </p:nvSpPr>
        <p:spPr>
          <a:xfrm>
            <a:off x="496274" y="3644694"/>
            <a:ext cx="4403354" cy="288410"/>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53" y="connsiteY0-154"/>
              </a:cxn>
              <a:cxn ang="0">
                <a:pos x="connsiteX1-155" y="connsiteY1-156"/>
              </a:cxn>
              <a:cxn ang="0">
                <a:pos x="connsiteX2-157" y="connsiteY2-158"/>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 to="" calcmode="lin" valueType="num">
                                      <p:cBhvr>
                                        <p:cTn id="7" dur="700" fill="hold">
                                          <p:stCondLst>
                                            <p:cond delay="0"/>
                                          </p:stCondLst>
                                        </p:cTn>
                                        <p:tgtEl>
                                          <p:spTgt spid="75"/>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5"/>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5"/>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5"/>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87"/>
                                        </p:tgtEl>
                                        <p:attrNameLst>
                                          <p:attrName>style.visibility</p:attrName>
                                        </p:attrNameLst>
                                      </p:cBhvr>
                                      <p:to>
                                        <p:strVal val="visible"/>
                                      </p:to>
                                    </p:set>
                                    <p:anim to="" calcmode="lin" valueType="num">
                                      <p:cBhvr>
                                        <p:cTn id="13" dur="700" fill="hold">
                                          <p:stCondLst>
                                            <p:cond delay="0"/>
                                          </p:stCondLst>
                                        </p:cTn>
                                        <p:tgtEl>
                                          <p:spTgt spid="87"/>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87"/>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87"/>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87"/>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91"/>
                                        </p:tgtEl>
                                        <p:attrNameLst>
                                          <p:attrName>style.visibility</p:attrName>
                                        </p:attrNameLst>
                                      </p:cBhvr>
                                      <p:to>
                                        <p:strVal val="visible"/>
                                      </p:to>
                                    </p:set>
                                    <p:anim to="" calcmode="lin" valueType="num">
                                      <p:cBhvr>
                                        <p:cTn id="19" dur="700" fill="hold">
                                          <p:stCondLst>
                                            <p:cond delay="0"/>
                                          </p:stCondLst>
                                        </p:cTn>
                                        <p:tgtEl>
                                          <p:spTgt spid="9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9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9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91"/>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to="" calcmode="lin" valueType="num">
                                      <p:cBhvr>
                                        <p:cTn id="25" dur="700" fill="hold">
                                          <p:stCondLst>
                                            <p:cond delay="0"/>
                                          </p:stCondLst>
                                        </p:cTn>
                                        <p:tgtEl>
                                          <p:spTgt spid="93"/>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93"/>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93"/>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93"/>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94"/>
                                        </p:tgtEl>
                                        <p:attrNameLst>
                                          <p:attrName>style.visibility</p:attrName>
                                        </p:attrNameLst>
                                      </p:cBhvr>
                                      <p:to>
                                        <p:strVal val="visible"/>
                                      </p:to>
                                    </p:set>
                                    <p:anim to="" calcmode="lin" valueType="num">
                                      <p:cBhvr>
                                        <p:cTn id="31" dur="700" fill="hold">
                                          <p:stCondLst>
                                            <p:cond delay="0"/>
                                          </p:stCondLst>
                                        </p:cTn>
                                        <p:tgtEl>
                                          <p:spTgt spid="94"/>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94"/>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94"/>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94"/>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91" grpId="0"/>
      <p:bldP spid="93" grpId="0" bldLvl="0" animBg="1"/>
      <p:bldP spid="9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A_文本框 61"/>
          <p:cNvSpPr txBox="1"/>
          <p:nvPr>
            <p:custDataLst>
              <p:tags r:id="rId1"/>
            </p:custDataLst>
          </p:nvPr>
        </p:nvSpPr>
        <p:spPr>
          <a:xfrm>
            <a:off x="984250" y="1061720"/>
            <a:ext cx="10474960" cy="5205730"/>
          </a:xfrm>
          <a:prstGeom prst="rect">
            <a:avLst/>
          </a:prstGeom>
          <a:noFill/>
        </p:spPr>
        <p:txBody>
          <a:bodyPr wrap="square" rtlCol="0">
            <a:no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marL="0" marR="0" lvl="0" indent="457200" algn="just" defTabSz="914400" rtl="0" eaLnBrk="1" fontAlgn="auto" latinLnBrk="0" hangingPunct="1">
              <a:lnSpc>
                <a:spcPct val="125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我们可以采用另一种方法求前缀和，求完关于第一个维度的前缀和，然后再for一遍求它关于第二个维度的前缀和。。。。以此类推直到求完所有维度。</a:t>
            </a:r>
            <a:endPar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457200" algn="just" defTabSz="914400" rtl="0" eaLnBrk="1" fontAlgn="auto" latinLnBrk="0" hangingPunct="1">
              <a:lnSpc>
                <a:spcPct val="125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如以下求三维前缀和，比上一张</a:t>
            </a: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ppt</a:t>
            </a:r>
            <a:r>
              <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的容斥写法好写的多。</a:t>
            </a:r>
            <a:endPar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457200" algn="just" defTabSz="914400" rtl="0" eaLnBrk="1" fontAlgn="auto" latinLnBrk="0" hangingPunct="1">
              <a:lnSpc>
                <a:spcPct val="125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69" name="PA_任意多边形 5"/>
          <p:cNvSpPr/>
          <p:nvPr>
            <p:custDataLst>
              <p:tags r:id="rId2"/>
            </p:custDataLst>
          </p:nvPr>
        </p:nvSpPr>
        <p:spPr bwMode="auto">
          <a:xfrm>
            <a:off x="640221" y="863697"/>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0" name="PA_任意多边形 5"/>
          <p:cNvSpPr/>
          <p:nvPr>
            <p:custDataLst>
              <p:tags r:id="rId3"/>
            </p:custDataLst>
          </p:nvPr>
        </p:nvSpPr>
        <p:spPr bwMode="auto">
          <a:xfrm rot="5400000">
            <a:off x="-816218" y="1985746"/>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PA_矩形 45"/>
          <p:cNvSpPr>
            <a:spLocks noChangeArrowheads="1"/>
          </p:cNvSpPr>
          <p:nvPr>
            <p:custDataLst>
              <p:tags r:id="rId4"/>
            </p:custDataLst>
          </p:nvPr>
        </p:nvSpPr>
        <p:spPr bwMode="auto">
          <a:xfrm>
            <a:off x="983615" y="280035"/>
            <a:ext cx="2534920" cy="583565"/>
          </a:xfrm>
          <a:prstGeom prst="rect">
            <a:avLst/>
          </a:prstGeom>
          <a:noFill/>
          <a:ln w="9525">
            <a:noFill/>
            <a:miter lim="800000"/>
          </a:ln>
        </p:spPr>
        <p:txBody>
          <a:bodyPr wrap="square">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rPr>
              <a:t>多维前缀和</a:t>
            </a:r>
            <a:endPar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endParaRPr>
          </a:p>
        </p:txBody>
      </p:sp>
      <p:pic>
        <p:nvPicPr>
          <p:cNvPr id="6" name="图片 5" descr="%8EG9E%){4S2WB5FC)1[6MG"/>
          <p:cNvPicPr>
            <a:picLocks noChangeAspect="1"/>
          </p:cNvPicPr>
          <p:nvPr>
            <p:custDataLst>
              <p:tags r:id="rId5"/>
            </p:custDataLst>
          </p:nvPr>
        </p:nvPicPr>
        <p:blipFill>
          <a:blip r:embed="rId6"/>
          <a:stretch>
            <a:fillRect/>
          </a:stretch>
        </p:blipFill>
        <p:spPr>
          <a:xfrm>
            <a:off x="3675380" y="2122170"/>
            <a:ext cx="5302250" cy="4736465"/>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to="" calcmode="lin" valueType="num">
                                      <p:cBhvr>
                                        <p:cTn id="7" dur="700" fill="hold">
                                          <p:stCondLst>
                                            <p:cond delay="0"/>
                                          </p:stCondLst>
                                        </p:cTn>
                                        <p:tgtEl>
                                          <p:spTgt spid="6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6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6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6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69"/>
                                        </p:tgtEl>
                                        <p:attrNameLst>
                                          <p:attrName>style.visibility</p:attrName>
                                        </p:attrNameLst>
                                      </p:cBhvr>
                                      <p:to>
                                        <p:strVal val="visible"/>
                                      </p:to>
                                    </p:set>
                                    <p:anim to="" calcmode="lin" valueType="num">
                                      <p:cBhvr>
                                        <p:cTn id="13" dur="700" fill="hold">
                                          <p:stCondLst>
                                            <p:cond delay="0"/>
                                          </p:stCondLst>
                                        </p:cTn>
                                        <p:tgtEl>
                                          <p:spTgt spid="169"/>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69"/>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69"/>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69"/>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170"/>
                                        </p:tgtEl>
                                        <p:attrNameLst>
                                          <p:attrName>style.visibility</p:attrName>
                                        </p:attrNameLst>
                                      </p:cBhvr>
                                      <p:to>
                                        <p:strVal val="visible"/>
                                      </p:to>
                                    </p:set>
                                    <p:anim to="" calcmode="lin" valueType="num">
                                      <p:cBhvr>
                                        <p:cTn id="19" dur="700" fill="hold">
                                          <p:stCondLst>
                                            <p:cond delay="0"/>
                                          </p:stCondLst>
                                        </p:cTn>
                                        <p:tgtEl>
                                          <p:spTgt spid="170"/>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70"/>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70"/>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70"/>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to="" calcmode="lin" valueType="num">
                                      <p:cBhvr>
                                        <p:cTn id="25" dur="700" fill="hold">
                                          <p:stCondLst>
                                            <p:cond delay="0"/>
                                          </p:stCondLst>
                                        </p:cTn>
                                        <p:tgtEl>
                                          <p:spTgt spid="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69" grpId="0" bldLvl="0" animBg="1"/>
      <p:bldP spid="170" grpId="0" bldLvl="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A_文本框 61"/>
          <p:cNvSpPr txBox="1"/>
          <p:nvPr>
            <p:custDataLst>
              <p:tags r:id="rId1"/>
            </p:custDataLst>
          </p:nvPr>
        </p:nvSpPr>
        <p:spPr>
          <a:xfrm>
            <a:off x="640080" y="1134745"/>
            <a:ext cx="10474960" cy="5205730"/>
          </a:xfrm>
          <a:prstGeom prst="rect">
            <a:avLst/>
          </a:prstGeom>
          <a:noFill/>
        </p:spPr>
        <p:txBody>
          <a:bodyPr wrap="square" rtlCol="0">
            <a:no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marL="0" marR="0" lvl="0" indent="0" algn="just" defTabSz="914400" rtl="0" eaLnBrk="1" fontAlgn="auto" latinLnBrk="0" hangingPunct="1">
              <a:lnSpc>
                <a:spcPct val="125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  https://ac.nowcoder.com/acm/contest/19483/B</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69" name="PA_任意多边形 5"/>
          <p:cNvSpPr/>
          <p:nvPr>
            <p:custDataLst>
              <p:tags r:id="rId2"/>
            </p:custDataLst>
          </p:nvPr>
        </p:nvSpPr>
        <p:spPr bwMode="auto">
          <a:xfrm>
            <a:off x="640221" y="863697"/>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0" name="PA_任意多边形 5"/>
          <p:cNvSpPr/>
          <p:nvPr>
            <p:custDataLst>
              <p:tags r:id="rId3"/>
            </p:custDataLst>
          </p:nvPr>
        </p:nvSpPr>
        <p:spPr bwMode="auto">
          <a:xfrm rot="5400000">
            <a:off x="-816218" y="1985746"/>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PA_矩形 45"/>
          <p:cNvSpPr>
            <a:spLocks noChangeArrowheads="1"/>
          </p:cNvSpPr>
          <p:nvPr>
            <p:custDataLst>
              <p:tags r:id="rId4"/>
            </p:custDataLst>
          </p:nvPr>
        </p:nvSpPr>
        <p:spPr bwMode="auto">
          <a:xfrm>
            <a:off x="983615" y="280035"/>
            <a:ext cx="2534920" cy="583565"/>
          </a:xfrm>
          <a:prstGeom prst="rect">
            <a:avLst/>
          </a:prstGeom>
          <a:noFill/>
          <a:ln w="9525">
            <a:noFill/>
            <a:miter lim="800000"/>
          </a:ln>
        </p:spPr>
        <p:txBody>
          <a:bodyPr wrap="square">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rPr>
              <a:t>多维前缀和</a:t>
            </a:r>
            <a:endPar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endParaRPr>
          </a:p>
        </p:txBody>
      </p:sp>
      <p:pic>
        <p:nvPicPr>
          <p:cNvPr id="2" name="图片 1" descr=")_NW9`XY53`01Y2AZEUZN1A"/>
          <p:cNvPicPr>
            <a:picLocks noChangeAspect="1"/>
          </p:cNvPicPr>
          <p:nvPr>
            <p:custDataLst>
              <p:tags r:id="rId5"/>
            </p:custDataLst>
          </p:nvPr>
        </p:nvPicPr>
        <p:blipFill>
          <a:blip r:embed="rId6"/>
          <a:stretch>
            <a:fillRect/>
          </a:stretch>
        </p:blipFill>
        <p:spPr>
          <a:xfrm>
            <a:off x="844550" y="1571625"/>
            <a:ext cx="8896350" cy="1857375"/>
          </a:xfrm>
          <a:prstGeom prst="rect">
            <a:avLst/>
          </a:prstGeom>
        </p:spPr>
      </p:pic>
      <p:sp>
        <p:nvSpPr>
          <p:cNvPr id="3" name="文本框 2"/>
          <p:cNvSpPr txBox="1"/>
          <p:nvPr/>
        </p:nvSpPr>
        <p:spPr>
          <a:xfrm>
            <a:off x="949325" y="3705860"/>
            <a:ext cx="9453880" cy="1491615"/>
          </a:xfrm>
          <a:prstGeom prst="rect">
            <a:avLst/>
          </a:prstGeom>
          <a:noFill/>
        </p:spPr>
        <p:txBody>
          <a:bodyPr wrap="square" rtlCol="0">
            <a:noAutofit/>
          </a:bodyPr>
          <a:p>
            <a:pPr indent="457200"/>
            <a:r>
              <a:rPr lang="zh-CN" altLang="en-US"/>
              <a:t>确定每个物品的选取与否可以表示一个集合，那么这n</a:t>
            </a:r>
            <a:r>
              <a:rPr lang="en-US" altLang="zh-CN"/>
              <a:t>(n&lt;=20)</a:t>
            </a:r>
            <a:r>
              <a:rPr lang="zh-CN" altLang="en-US"/>
              <a:t>个物品最多可以表示2^n 个集合。现在对每个集合都给定个权值，然后查询某个集合以及其包含的所有子集的权值和。</a:t>
            </a:r>
            <a:endParaRPr lang="zh-CN" altLang="en-US"/>
          </a:p>
          <a:p>
            <a:pPr indent="457200"/>
            <a:endParaRPr lang="zh-CN" alt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to="" calcmode="lin" valueType="num">
                                      <p:cBhvr>
                                        <p:cTn id="7" dur="700" fill="hold">
                                          <p:stCondLst>
                                            <p:cond delay="0"/>
                                          </p:stCondLst>
                                        </p:cTn>
                                        <p:tgtEl>
                                          <p:spTgt spid="6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6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6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6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69"/>
                                        </p:tgtEl>
                                        <p:attrNameLst>
                                          <p:attrName>style.visibility</p:attrName>
                                        </p:attrNameLst>
                                      </p:cBhvr>
                                      <p:to>
                                        <p:strVal val="visible"/>
                                      </p:to>
                                    </p:set>
                                    <p:anim to="" calcmode="lin" valueType="num">
                                      <p:cBhvr>
                                        <p:cTn id="13" dur="700" fill="hold">
                                          <p:stCondLst>
                                            <p:cond delay="0"/>
                                          </p:stCondLst>
                                        </p:cTn>
                                        <p:tgtEl>
                                          <p:spTgt spid="169"/>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69"/>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69"/>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69"/>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170"/>
                                        </p:tgtEl>
                                        <p:attrNameLst>
                                          <p:attrName>style.visibility</p:attrName>
                                        </p:attrNameLst>
                                      </p:cBhvr>
                                      <p:to>
                                        <p:strVal val="visible"/>
                                      </p:to>
                                    </p:set>
                                    <p:anim to="" calcmode="lin" valueType="num">
                                      <p:cBhvr>
                                        <p:cTn id="19" dur="700" fill="hold">
                                          <p:stCondLst>
                                            <p:cond delay="0"/>
                                          </p:stCondLst>
                                        </p:cTn>
                                        <p:tgtEl>
                                          <p:spTgt spid="170"/>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70"/>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70"/>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70"/>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to="" calcmode="lin" valueType="num">
                                      <p:cBhvr>
                                        <p:cTn id="25" dur="700" fill="hold">
                                          <p:stCondLst>
                                            <p:cond delay="0"/>
                                          </p:stCondLst>
                                        </p:cTn>
                                        <p:tgtEl>
                                          <p:spTgt spid="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69" grpId="0" bldLvl="0" animBg="1"/>
      <p:bldP spid="170" grpId="0" bldLvl="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A_文本框 61"/>
          <p:cNvSpPr txBox="1"/>
          <p:nvPr>
            <p:custDataLst>
              <p:tags r:id="rId1"/>
            </p:custDataLst>
          </p:nvPr>
        </p:nvSpPr>
        <p:spPr>
          <a:xfrm>
            <a:off x="575945" y="1134745"/>
            <a:ext cx="10474960" cy="5205730"/>
          </a:xfrm>
          <a:prstGeom prst="rect">
            <a:avLst/>
          </a:prstGeom>
          <a:noFill/>
        </p:spPr>
        <p:txBody>
          <a:bodyPr wrap="square" rtlCol="0">
            <a:no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marL="0" marR="0" lvl="0" indent="457200" algn="just" defTabSz="914400" rtl="0" eaLnBrk="1" fontAlgn="auto" latinLnBrk="0" hangingPunct="1">
              <a:lnSpc>
                <a:spcPct val="125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先考虑n=2的情况。</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457200" algn="just" defTabSz="914400" rtl="0" eaLnBrk="1" fontAlgn="auto" latinLnBrk="0" hangingPunct="1">
              <a:lnSpc>
                <a:spcPct val="125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开一个二维数组a[2][2]表示选取关系第一个维度的数字为0表示不选第一件物品，第一个维度的数字为1表示选第一个物品。同理第二个维度的数字为0表示不选第二件物品，第二个维度的数字为1表示选第二个物品。我们用s[2][2]表示两个物品选取关系下子集的和。</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n=2的集合有四种：</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914400" marR="0" lvl="2" indent="457200" algn="just" defTabSz="914400" rtl="0" eaLnBrk="1" fontAlgn="auto" latinLnBrk="0" hangingPunct="1">
              <a:lnSpc>
                <a:spcPct val="125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（0,0）全不选</a:t>
            </a:r>
            <a:r>
              <a:rPr kumimoji="0" lang="zh-CN"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（1,0）只选第一件</a:t>
            </a:r>
            <a:r>
              <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（0,1）只选第二件</a:t>
            </a:r>
            <a:r>
              <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（1,1）全选</a:t>
            </a:r>
            <a:r>
              <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914400" marR="0" lvl="2" indent="457200" algn="just" defTabSz="914400" rtl="0" eaLnBrk="1" fontAlgn="auto" latinLnBrk="0" hangingPunct="1">
              <a:lnSpc>
                <a:spcPct val="125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s[0][0]=a[0][0]</a:t>
            </a:r>
            <a:r>
              <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s[0][1]=a[0][0]+a[0][1]</a:t>
            </a:r>
            <a:r>
              <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s[1][0]=a[0][0]+a[1][0]</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914400" marR="0" lvl="2" indent="457200" algn="just" defTabSz="914400" rtl="0" eaLnBrk="1" fontAlgn="auto" latinLnBrk="0" hangingPunct="1">
              <a:lnSpc>
                <a:spcPct val="125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s[1][1]=a[0][0]+a[0][1]+a[1][0]+a[1][1]</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457200" algn="just" defTabSz="914400" rtl="0" eaLnBrk="1" fontAlgn="auto" latinLnBrk="0" hangingPunct="1">
              <a:lnSpc>
                <a:spcPct val="125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然后发现如果要求某个集合以及其子集的和，其实就是它对应的二维前缀和。发现结论在k维下也是成立的。</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457200" algn="just" defTabSz="914400" rtl="0" eaLnBrk="1" fontAlgn="auto" latinLnBrk="0" hangingPunct="1">
              <a:lnSpc>
                <a:spcPct val="125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又因为</a:t>
            </a: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n&lt;=20,</a:t>
            </a:r>
            <a:r>
              <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我们不可能开</a:t>
            </a:r>
            <a:r>
              <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20</a:t>
            </a:r>
            <a:r>
              <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维的数组，所以考虑使用状态压缩的方法，用状压DP实现这个前缀和操作。</a:t>
            </a:r>
            <a:endPar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69" name="PA_任意多边形 5"/>
          <p:cNvSpPr/>
          <p:nvPr>
            <p:custDataLst>
              <p:tags r:id="rId2"/>
            </p:custDataLst>
          </p:nvPr>
        </p:nvSpPr>
        <p:spPr bwMode="auto">
          <a:xfrm>
            <a:off x="640221" y="863697"/>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PA_矩形 45"/>
          <p:cNvSpPr>
            <a:spLocks noChangeArrowheads="1"/>
          </p:cNvSpPr>
          <p:nvPr>
            <p:custDataLst>
              <p:tags r:id="rId3"/>
            </p:custDataLst>
          </p:nvPr>
        </p:nvSpPr>
        <p:spPr bwMode="auto">
          <a:xfrm>
            <a:off x="983615" y="280035"/>
            <a:ext cx="2534920" cy="583565"/>
          </a:xfrm>
          <a:prstGeom prst="rect">
            <a:avLst/>
          </a:prstGeom>
          <a:noFill/>
          <a:ln w="9525">
            <a:noFill/>
            <a:miter lim="800000"/>
          </a:ln>
        </p:spPr>
        <p:txBody>
          <a:bodyPr wrap="square">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rPr>
              <a:t>多维前缀和</a:t>
            </a:r>
            <a:endPar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endParaRPr>
          </a:p>
        </p:txBody>
      </p:sp>
      <p:sp>
        <p:nvSpPr>
          <p:cNvPr id="3" name="文本框 2"/>
          <p:cNvSpPr txBox="1"/>
          <p:nvPr/>
        </p:nvSpPr>
        <p:spPr>
          <a:xfrm>
            <a:off x="949325" y="3705860"/>
            <a:ext cx="9453880" cy="1491615"/>
          </a:xfrm>
          <a:prstGeom prst="rect">
            <a:avLst/>
          </a:prstGeom>
          <a:noFill/>
        </p:spPr>
        <p:txBody>
          <a:bodyPr wrap="square" rtlCol="0">
            <a:noAutofit/>
          </a:bodyPr>
          <a:p>
            <a:pPr indent="457200"/>
            <a:endParaRPr lang="zh-CN" altLang="en-US"/>
          </a:p>
        </p:txBody>
      </p:sp>
      <p:pic>
        <p:nvPicPr>
          <p:cNvPr id="6" name="图片 5" descr="M_YEW~)YG~NLI9$$9WM]M$3"/>
          <p:cNvPicPr>
            <a:picLocks noChangeAspect="1"/>
          </p:cNvPicPr>
          <p:nvPr>
            <p:custDataLst>
              <p:tags r:id="rId4"/>
            </p:custDataLst>
          </p:nvPr>
        </p:nvPicPr>
        <p:blipFill>
          <a:blip r:embed="rId5"/>
          <a:stretch>
            <a:fillRect/>
          </a:stretch>
        </p:blipFill>
        <p:spPr>
          <a:xfrm>
            <a:off x="3406140" y="5016500"/>
            <a:ext cx="4191000" cy="143383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to="" calcmode="lin" valueType="num">
                                      <p:cBhvr>
                                        <p:cTn id="7" dur="700" fill="hold">
                                          <p:stCondLst>
                                            <p:cond delay="0"/>
                                          </p:stCondLst>
                                        </p:cTn>
                                        <p:tgtEl>
                                          <p:spTgt spid="6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6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6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6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69"/>
                                        </p:tgtEl>
                                        <p:attrNameLst>
                                          <p:attrName>style.visibility</p:attrName>
                                        </p:attrNameLst>
                                      </p:cBhvr>
                                      <p:to>
                                        <p:strVal val="visible"/>
                                      </p:to>
                                    </p:set>
                                    <p:anim to="" calcmode="lin" valueType="num">
                                      <p:cBhvr>
                                        <p:cTn id="13" dur="700" fill="hold">
                                          <p:stCondLst>
                                            <p:cond delay="0"/>
                                          </p:stCondLst>
                                        </p:cTn>
                                        <p:tgtEl>
                                          <p:spTgt spid="169"/>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69"/>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69"/>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69"/>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 to="" calcmode="lin" valueType="num">
                                      <p:cBhvr>
                                        <p:cTn id="19" dur="700" fill="hold">
                                          <p:stCondLst>
                                            <p:cond delay="0"/>
                                          </p:stCondLst>
                                        </p:cTn>
                                        <p:tgtEl>
                                          <p:spTgt spid="5"/>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5"/>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5"/>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69" grpId="0" bldLvl="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PA_任意多边形 34"/>
          <p:cNvSpPr>
            <a:spLocks noEditPoints="1"/>
          </p:cNvSpPr>
          <p:nvPr>
            <p:custDataLst>
              <p:tags r:id="rId1"/>
            </p:custDataLst>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3" name="PA_组合 2"/>
          <p:cNvGrpSpPr/>
          <p:nvPr>
            <p:custDataLst>
              <p:tags r:id="rId2"/>
            </p:custDataLst>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53" y="connsiteY0-154"/>
                </a:cxn>
                <a:cxn ang="0">
                  <a:pos x="connsiteX1-155" y="connsiteY1-156"/>
                </a:cxn>
                <a:cxn ang="0">
                  <a:pos x="connsiteX2-157" y="connsiteY2-158"/>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41" y="connsiteY0-142"/>
                </a:cxn>
                <a:cxn ang="0">
                  <a:pos x="connsiteX1-143" y="connsiteY1-144"/>
                </a:cxn>
                <a:cxn ang="0">
                  <a:pos x="connsiteX2-145" y="connsiteY2-146"/>
                </a:cxn>
                <a:cxn ang="0">
                  <a:pos x="connsiteX3-147" y="connsiteY3-14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 name="PA_任意多边形 1"/>
          <p:cNvSpPr/>
          <p:nvPr>
            <p:custDataLst>
              <p:tags r:id="rId3"/>
            </p:custDataLst>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7" name="PA_组合 36"/>
          <p:cNvGrpSpPr/>
          <p:nvPr>
            <p:custDataLst>
              <p:tags r:id="rId4"/>
            </p:custDataLst>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95" name="PA_文本框 94"/>
          <p:cNvSpPr txBox="1"/>
          <p:nvPr>
            <p:custDataLst>
              <p:tags r:id="rId5"/>
            </p:custDataLst>
          </p:nvPr>
        </p:nvSpPr>
        <p:spPr>
          <a:xfrm flipH="1">
            <a:off x="4721924" y="1424370"/>
            <a:ext cx="2264799"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300" normalizeH="0" baseline="0" noProof="0" dirty="0">
                <a:ln>
                  <a:noFill/>
                </a:ln>
                <a:solidFill>
                  <a:prstClr val="black"/>
                </a:solidFill>
                <a:effectLst/>
                <a:uLnTx/>
                <a:uFillTx/>
                <a:latin typeface="新蒂黑板报" panose="03000600000000000000" pitchFamily="66" charset="-122"/>
                <a:ea typeface="新蒂黑板报" panose="03000600000000000000" pitchFamily="66" charset="-122"/>
                <a:cs typeface="+mn-cs"/>
              </a:rPr>
              <a:t>03</a:t>
            </a:r>
            <a:endParaRPr kumimoji="0" lang="zh-CN" altLang="en-US" sz="8000" b="0" i="0" u="none" strike="noStrike" kern="1200" cap="none" spc="300" normalizeH="0" baseline="0" noProof="0" dirty="0">
              <a:ln>
                <a:noFill/>
              </a:ln>
              <a:solidFill>
                <a:prstClr val="black"/>
              </a:solidFill>
              <a:effectLst/>
              <a:uLnTx/>
              <a:uFillTx/>
              <a:latin typeface="新蒂黑板报" panose="03000600000000000000" pitchFamily="66" charset="-122"/>
              <a:ea typeface="新蒂黑板报" panose="03000600000000000000" pitchFamily="66" charset="-122"/>
              <a:cs typeface="+mn-cs"/>
            </a:endParaRPr>
          </a:p>
        </p:txBody>
      </p:sp>
      <p:sp>
        <p:nvSpPr>
          <p:cNvPr id="55" name="PA_文本框 54"/>
          <p:cNvSpPr txBox="1"/>
          <p:nvPr>
            <p:custDataLst>
              <p:tags r:id="rId6"/>
            </p:custDataLst>
          </p:nvPr>
        </p:nvSpPr>
        <p:spPr>
          <a:xfrm flipH="1">
            <a:off x="4153023" y="5052676"/>
            <a:ext cx="3668401" cy="70675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9DC3E6"/>
                </a:solidFill>
                <a:effectLst/>
                <a:uLnTx/>
                <a:uFillTx/>
                <a:latin typeface="方正静蕾简体" panose="02000000000000000000" pitchFamily="2" charset="-122"/>
                <a:ea typeface="方正静蕾简体" panose="02000000000000000000" pitchFamily="2" charset="-122"/>
                <a:cs typeface="+mn-cs"/>
              </a:rPr>
              <a:t>多阶前缀和</a:t>
            </a:r>
            <a:endParaRPr kumimoji="0" lang="zh-CN" altLang="en-US" sz="4000" b="0" i="0" u="none" strike="noStrike" kern="1200" cap="none" spc="0" normalizeH="0" baseline="0" noProof="0" dirty="0">
              <a:ln>
                <a:noFill/>
              </a:ln>
              <a:solidFill>
                <a:srgbClr val="9DC3E6"/>
              </a:solidFill>
              <a:effectLst/>
              <a:uLnTx/>
              <a:uFillTx/>
              <a:latin typeface="方正静蕾简体" panose="02000000000000000000" pitchFamily="2" charset="-122"/>
              <a:ea typeface="方正静蕾简体" panose="02000000000000000000" pitchFamily="2" charset="-122"/>
              <a:cs typeface="+mn-cs"/>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to="" calcmode="lin" valueType="num">
                                      <p:cBhvr>
                                        <p:cTn id="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to="" calcmode="lin" valueType="num">
                                      <p:cBhvr>
                                        <p:cTn id="13"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nodeType="withEffect">
                                  <p:stCondLst>
                                    <p:cond delay="0"/>
                                  </p:stCondLst>
                                  <p:iterate type="lt">
                                    <p:tmPct val="10000"/>
                                  </p:iterate>
                                  <p:childTnLst>
                                    <p:set>
                                      <p:cBhvr>
                                        <p:cTn id="24" dur="1" fill="hold">
                                          <p:stCondLst>
                                            <p:cond delay="0"/>
                                          </p:stCondLst>
                                        </p:cTn>
                                        <p:tgtEl>
                                          <p:spTgt spid="37"/>
                                        </p:tgtEl>
                                        <p:attrNameLst>
                                          <p:attrName>style.visibility</p:attrName>
                                        </p:attrNameLst>
                                      </p:cBhvr>
                                      <p:to>
                                        <p:strVal val="visible"/>
                                      </p:to>
                                    </p:set>
                                    <p:anim to="" calcmode="lin" valueType="num">
                                      <p:cBhvr>
                                        <p:cTn id="25" dur="700" fill="hold">
                                          <p:stCondLst>
                                            <p:cond delay="0"/>
                                          </p:stCondLst>
                                        </p:cTn>
                                        <p:tgtEl>
                                          <p:spTgt spid="37"/>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37"/>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37"/>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37"/>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95"/>
                                        </p:tgtEl>
                                        <p:attrNameLst>
                                          <p:attrName>style.visibility</p:attrName>
                                        </p:attrNameLst>
                                      </p:cBhvr>
                                      <p:to>
                                        <p:strVal val="visible"/>
                                      </p:to>
                                    </p:set>
                                    <p:anim to="" calcmode="lin" valueType="num">
                                      <p:cBhvr>
                                        <p:cTn id="31" dur="700" fill="hold">
                                          <p:stCondLst>
                                            <p:cond delay="0"/>
                                          </p:stCondLst>
                                        </p:cTn>
                                        <p:tgtEl>
                                          <p:spTgt spid="95"/>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95"/>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95"/>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95"/>
                                        </p:tgtEl>
                                        <p:attrNameLst>
                                          <p:attrName>ppt_w</p:attrName>
                                        </p:attrNameLst>
                                      </p:cBhvr>
                                      <p:tavLst>
                                        <p:tav tm="0" fmla="#ppt_w-(-#ppt_w)*((1.5-1.5*$)^2-(1.5-1.5*$)^3)">
                                          <p:val>
                                            <p:fltVal val="0"/>
                                          </p:val>
                                        </p:tav>
                                        <p:tav tm="100000">
                                          <p:val>
                                            <p:fltVal val="1"/>
                                          </p:val>
                                        </p:tav>
                                      </p:tavLst>
                                    </p:anim>
                                  </p:childTnLst>
                                </p:cTn>
                              </p:par>
                              <p:par>
                                <p:cTn id="35" presetID="0"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 to="" calcmode="lin" valueType="num">
                                      <p:cBhvr>
                                        <p:cTn id="37" dur="700" fill="hold">
                                          <p:stCondLst>
                                            <p:cond delay="0"/>
                                          </p:stCondLst>
                                        </p:cTn>
                                        <p:tgtEl>
                                          <p:spTgt spid="55"/>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55"/>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55"/>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5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 grpId="0" animBg="1"/>
      <p:bldP spid="95" grpId="0"/>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A_文本框 61"/>
          <p:cNvSpPr txBox="1"/>
          <p:nvPr>
            <p:custDataLst>
              <p:tags r:id="rId1"/>
            </p:custDataLst>
          </p:nvPr>
        </p:nvSpPr>
        <p:spPr>
          <a:xfrm>
            <a:off x="984250" y="1061720"/>
            <a:ext cx="9941560" cy="5205730"/>
          </a:xfrm>
          <a:prstGeom prst="rect">
            <a:avLst/>
          </a:prstGeom>
          <a:noFill/>
        </p:spPr>
        <p:txBody>
          <a:bodyPr wrap="square" rtlCol="0">
            <a:no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marL="0" marR="0" lvl="0" indent="0" algn="just" defTabSz="914400" rtl="0" eaLnBrk="1" fontAlgn="auto" latinLnBrk="0" hangingPunct="1">
              <a:lnSpc>
                <a:spcPct val="125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69" name="PA_任意多边形 5"/>
          <p:cNvSpPr/>
          <p:nvPr>
            <p:custDataLst>
              <p:tags r:id="rId2"/>
            </p:custDataLst>
          </p:nvPr>
        </p:nvSpPr>
        <p:spPr bwMode="auto">
          <a:xfrm>
            <a:off x="640221" y="863697"/>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0" name="PA_任意多边形 5"/>
          <p:cNvSpPr/>
          <p:nvPr>
            <p:custDataLst>
              <p:tags r:id="rId3"/>
            </p:custDataLst>
          </p:nvPr>
        </p:nvSpPr>
        <p:spPr bwMode="auto">
          <a:xfrm rot="5400000">
            <a:off x="-816218" y="1985746"/>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984250" y="445770"/>
            <a:ext cx="3165475" cy="368300"/>
          </a:xfrm>
          <a:prstGeom prst="rect">
            <a:avLst/>
          </a:prstGeom>
          <a:noFill/>
        </p:spPr>
        <p:txBody>
          <a:bodyPr wrap="square" rtlCol="0">
            <a:spAutoFit/>
          </a:bodyPr>
          <a:p>
            <a:r>
              <a:rPr lang="zh-CN" altLang="zh-CN"/>
              <a:t>修建星穹列车</a:t>
            </a:r>
            <a:endParaRPr lang="zh-CN" altLang="zh-CN"/>
          </a:p>
        </p:txBody>
      </p:sp>
      <p:sp>
        <p:nvSpPr>
          <p:cNvPr id="3" name="文本框 2"/>
          <p:cNvSpPr txBox="1"/>
          <p:nvPr/>
        </p:nvSpPr>
        <p:spPr>
          <a:xfrm>
            <a:off x="1322705" y="1192530"/>
            <a:ext cx="10446385" cy="368300"/>
          </a:xfrm>
          <a:prstGeom prst="rect">
            <a:avLst/>
          </a:prstGeom>
          <a:noFill/>
        </p:spPr>
        <p:txBody>
          <a:bodyPr wrap="square" rtlCol="0">
            <a:spAutoFit/>
          </a:bodyPr>
          <a:p>
            <a:pPr marL="1371600" lvl="3" indent="457200"/>
            <a:r>
              <a:rPr lang="zh-CN" altLang="en-US"/>
              <a:t>原题：https://ac.nowcoder.com/acm/contest/19483/D</a:t>
            </a:r>
            <a:endParaRPr lang="zh-CN" altLang="en-US"/>
          </a:p>
        </p:txBody>
      </p:sp>
      <p:pic>
        <p:nvPicPr>
          <p:cNvPr id="6" name="图片 5" descr="78{17)~VOOOKLV6Y(XHV48N"/>
          <p:cNvPicPr>
            <a:picLocks noChangeAspect="1"/>
          </p:cNvPicPr>
          <p:nvPr>
            <p:custDataLst>
              <p:tags r:id="rId4"/>
            </p:custDataLst>
          </p:nvPr>
        </p:nvPicPr>
        <p:blipFill>
          <a:blip r:embed="rId5"/>
          <a:stretch>
            <a:fillRect/>
          </a:stretch>
        </p:blipFill>
        <p:spPr>
          <a:xfrm>
            <a:off x="2340610" y="1492250"/>
            <a:ext cx="7179310" cy="518414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to="" calcmode="lin" valueType="num">
                                      <p:cBhvr>
                                        <p:cTn id="7" dur="700" fill="hold">
                                          <p:stCondLst>
                                            <p:cond delay="0"/>
                                          </p:stCondLst>
                                        </p:cTn>
                                        <p:tgtEl>
                                          <p:spTgt spid="6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6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6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6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69"/>
                                        </p:tgtEl>
                                        <p:attrNameLst>
                                          <p:attrName>style.visibility</p:attrName>
                                        </p:attrNameLst>
                                      </p:cBhvr>
                                      <p:to>
                                        <p:strVal val="visible"/>
                                      </p:to>
                                    </p:set>
                                    <p:anim to="" calcmode="lin" valueType="num">
                                      <p:cBhvr>
                                        <p:cTn id="13" dur="700" fill="hold">
                                          <p:stCondLst>
                                            <p:cond delay="0"/>
                                          </p:stCondLst>
                                        </p:cTn>
                                        <p:tgtEl>
                                          <p:spTgt spid="169"/>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69"/>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69"/>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69"/>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170"/>
                                        </p:tgtEl>
                                        <p:attrNameLst>
                                          <p:attrName>style.visibility</p:attrName>
                                        </p:attrNameLst>
                                      </p:cBhvr>
                                      <p:to>
                                        <p:strVal val="visible"/>
                                      </p:to>
                                    </p:set>
                                    <p:anim to="" calcmode="lin" valueType="num">
                                      <p:cBhvr>
                                        <p:cTn id="19" dur="700" fill="hold">
                                          <p:stCondLst>
                                            <p:cond delay="0"/>
                                          </p:stCondLst>
                                        </p:cTn>
                                        <p:tgtEl>
                                          <p:spTgt spid="170"/>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70"/>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70"/>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70"/>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69" grpId="0" bldLvl="0" animBg="1"/>
      <p:bldP spid="17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A_文本框 61"/>
          <p:cNvSpPr txBox="1"/>
          <p:nvPr>
            <p:custDataLst>
              <p:tags r:id="rId1"/>
            </p:custDataLst>
          </p:nvPr>
        </p:nvSpPr>
        <p:spPr>
          <a:xfrm>
            <a:off x="984250" y="1061720"/>
            <a:ext cx="9941560" cy="5205730"/>
          </a:xfrm>
          <a:prstGeom prst="rect">
            <a:avLst/>
          </a:prstGeom>
          <a:noFill/>
        </p:spPr>
        <p:txBody>
          <a:bodyPr wrap="square" rtlCol="0">
            <a:no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 ·可以用来静态维护多项式：n次多项式做n+1次差分后得到常数。据此先用差分数组标记，可以通过求n+1次前缀和得到ans</a:t>
            </a:r>
            <a:endPar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该算法的时间复杂度为O(mk^2+nk)</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sz="1800"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void D(ll d[],int len, int ct){// 对长度为 len 的 d 数组求 ct 次差分</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sz="1800"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    while(ct--){</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sz="1800"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        for(int i = len; i ; --i)</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sz="1800"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            d[i] = M(d[i], - d[i-1]);</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sz="1800"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            </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sz="1800"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    }</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sz="1800"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a:t>
            </a:r>
            <a:endParaRPr kumimoji="0" lang="en-US" altLang="zh-CN"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457200" algn="just" defTabSz="914400" rtl="0" eaLnBrk="1" fontAlgn="auto" latinLnBrk="0" hangingPunct="1">
              <a:lnSpc>
                <a:spcPct val="125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69" name="PA_任意多边形 5"/>
          <p:cNvSpPr/>
          <p:nvPr>
            <p:custDataLst>
              <p:tags r:id="rId2"/>
            </p:custDataLst>
          </p:nvPr>
        </p:nvSpPr>
        <p:spPr bwMode="auto">
          <a:xfrm>
            <a:off x="640221" y="863697"/>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0" name="PA_任意多边形 5"/>
          <p:cNvSpPr/>
          <p:nvPr>
            <p:custDataLst>
              <p:tags r:id="rId3"/>
            </p:custDataLst>
          </p:nvPr>
        </p:nvSpPr>
        <p:spPr bwMode="auto">
          <a:xfrm rot="5400000">
            <a:off x="-816218" y="1985746"/>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7" name="PA_矩形 45"/>
          <p:cNvSpPr>
            <a:spLocks noChangeArrowheads="1"/>
          </p:cNvSpPr>
          <p:nvPr>
            <p:custDataLst>
              <p:tags r:id="rId4"/>
            </p:custDataLst>
          </p:nvPr>
        </p:nvSpPr>
        <p:spPr bwMode="auto">
          <a:xfrm>
            <a:off x="1144472" y="279930"/>
            <a:ext cx="2214880" cy="583565"/>
          </a:xfrm>
          <a:prstGeom prst="rect">
            <a:avLst/>
          </a:prstGeom>
          <a:noFill/>
          <a:ln w="9525">
            <a:noFill/>
            <a:miter lim="800000"/>
          </a:ln>
        </p:spPr>
        <p:txBody>
          <a:bodyPr wrap="none">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rPr>
              <a:t>多阶前缀和</a:t>
            </a:r>
            <a:endPar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to="" calcmode="lin" valueType="num">
                                      <p:cBhvr>
                                        <p:cTn id="7" dur="700" fill="hold">
                                          <p:stCondLst>
                                            <p:cond delay="0"/>
                                          </p:stCondLst>
                                        </p:cTn>
                                        <p:tgtEl>
                                          <p:spTgt spid="6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6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6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6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69"/>
                                        </p:tgtEl>
                                        <p:attrNameLst>
                                          <p:attrName>style.visibility</p:attrName>
                                        </p:attrNameLst>
                                      </p:cBhvr>
                                      <p:to>
                                        <p:strVal val="visible"/>
                                      </p:to>
                                    </p:set>
                                    <p:anim to="" calcmode="lin" valueType="num">
                                      <p:cBhvr>
                                        <p:cTn id="13" dur="700" fill="hold">
                                          <p:stCondLst>
                                            <p:cond delay="0"/>
                                          </p:stCondLst>
                                        </p:cTn>
                                        <p:tgtEl>
                                          <p:spTgt spid="169"/>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69"/>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69"/>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69"/>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170"/>
                                        </p:tgtEl>
                                        <p:attrNameLst>
                                          <p:attrName>style.visibility</p:attrName>
                                        </p:attrNameLst>
                                      </p:cBhvr>
                                      <p:to>
                                        <p:strVal val="visible"/>
                                      </p:to>
                                    </p:set>
                                    <p:anim to="" calcmode="lin" valueType="num">
                                      <p:cBhvr>
                                        <p:cTn id="19" dur="700" fill="hold">
                                          <p:stCondLst>
                                            <p:cond delay="0"/>
                                          </p:stCondLst>
                                        </p:cTn>
                                        <p:tgtEl>
                                          <p:spTgt spid="170"/>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70"/>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70"/>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70"/>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iterate type="lt">
                                    <p:tmPct val="10000"/>
                                  </p:iterate>
                                  <p:childTnLst>
                                    <p:set>
                                      <p:cBhvr>
                                        <p:cTn id="24" dur="1" fill="hold">
                                          <p:stCondLst>
                                            <p:cond delay="0"/>
                                          </p:stCondLst>
                                        </p:cTn>
                                        <p:tgtEl>
                                          <p:spTgt spid="37"/>
                                        </p:tgtEl>
                                        <p:attrNameLst>
                                          <p:attrName>style.visibility</p:attrName>
                                        </p:attrNameLst>
                                      </p:cBhvr>
                                      <p:to>
                                        <p:strVal val="visible"/>
                                      </p:to>
                                    </p:set>
                                    <p:anim to="" calcmode="lin" valueType="num">
                                      <p:cBhvr>
                                        <p:cTn id="25" dur="700" fill="hold">
                                          <p:stCondLst>
                                            <p:cond delay="0"/>
                                          </p:stCondLst>
                                        </p:cTn>
                                        <p:tgtEl>
                                          <p:spTgt spid="37"/>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37"/>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37"/>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3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69" grpId="0" bldLvl="0" animBg="1"/>
      <p:bldP spid="170" grpId="0" bldLvl="0" animBg="1"/>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A_文本框 61"/>
          <p:cNvSpPr txBox="1"/>
          <p:nvPr>
            <p:custDataLst>
              <p:tags r:id="rId1"/>
            </p:custDataLst>
          </p:nvPr>
        </p:nvSpPr>
        <p:spPr>
          <a:xfrm>
            <a:off x="984250" y="1061720"/>
            <a:ext cx="10823575" cy="5417820"/>
          </a:xfrm>
          <a:prstGeom prst="rect">
            <a:avLst/>
          </a:prstGeom>
          <a:noFill/>
        </p:spPr>
        <p:txBody>
          <a:bodyPr wrap="square" rtlCol="0">
            <a:no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marL="0" marR="0" lvl="0" indent="0" algn="just" defTabSz="914400" rtl="0" eaLnBrk="1" fontAlgn="auto" latinLnBrk="0" hangingPunct="1">
              <a:lnSpc>
                <a:spcPct val="125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void F(ll d[],int len, int ct){//对长度为 len 的 d 数组求 ct 次前缀和</a:t>
            </a: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    while(ct--){</a:t>
            </a: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        for(int i = 2; i &lt;= len; ++i)</a:t>
            </a: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            d[i] = M(d[i], d[i-1]);</a:t>
            </a: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    }</a:t>
            </a: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a:t>
            </a:r>
            <a:r>
              <a:rPr lang="en-US" altLang="zh-CN"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ll G(ll x,ll k){//求最高次项为 k 的 f(x)</a:t>
            </a: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    ll res = 0,base = 1;</a:t>
            </a: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    for(int i = 0; i &lt;= k; ++i)</a:t>
            </a: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    {</a:t>
            </a: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        res = M(res , base * xishu[i] % mod);</a:t>
            </a: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        base = base * x % mod;</a:t>
            </a: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    }</a:t>
            </a: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    return res;</a:t>
            </a: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noProof="0" dirty="0">
                <a:ln>
                  <a:noFill/>
                </a:ln>
                <a:solidFill>
                  <a:prstClr val="black"/>
                </a:solidFill>
                <a:effectLst/>
                <a:uLnTx/>
                <a:uFillTx/>
                <a:latin typeface="方正静蕾简体" panose="02000000000000000000" pitchFamily="2" charset="-122"/>
                <a:ea typeface="方正静蕾简体" panose="02000000000000000000" pitchFamily="2" charset="-122"/>
                <a:sym typeface="+mn-ea"/>
              </a:rPr>
              <a:t>}</a:t>
            </a: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endParaRPr kumimoji="0" lang="en-US" altLang="zh-CN"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69" name="PA_任意多边形 5"/>
          <p:cNvSpPr/>
          <p:nvPr>
            <p:custDataLst>
              <p:tags r:id="rId2"/>
            </p:custDataLst>
          </p:nvPr>
        </p:nvSpPr>
        <p:spPr bwMode="auto">
          <a:xfrm>
            <a:off x="640221" y="863697"/>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0" name="PA_任意多边形 5"/>
          <p:cNvSpPr/>
          <p:nvPr>
            <p:custDataLst>
              <p:tags r:id="rId3"/>
            </p:custDataLst>
          </p:nvPr>
        </p:nvSpPr>
        <p:spPr bwMode="auto">
          <a:xfrm rot="5400000">
            <a:off x="-816218" y="1985746"/>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7" name="PA_矩形 45"/>
          <p:cNvSpPr>
            <a:spLocks noChangeArrowheads="1"/>
          </p:cNvSpPr>
          <p:nvPr>
            <p:custDataLst>
              <p:tags r:id="rId4"/>
            </p:custDataLst>
          </p:nvPr>
        </p:nvSpPr>
        <p:spPr bwMode="auto">
          <a:xfrm>
            <a:off x="1347672" y="279930"/>
            <a:ext cx="1808480" cy="583565"/>
          </a:xfrm>
          <a:prstGeom prst="rect">
            <a:avLst/>
          </a:prstGeom>
          <a:noFill/>
          <a:ln w="9525">
            <a:noFill/>
            <a:miter lim="800000"/>
          </a:ln>
        </p:spPr>
        <p:txBody>
          <a:bodyPr wrap="none">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rPr>
              <a:t>解题代码</a:t>
            </a:r>
            <a:endPar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to="" calcmode="lin" valueType="num">
                                      <p:cBhvr>
                                        <p:cTn id="7" dur="700" fill="hold">
                                          <p:stCondLst>
                                            <p:cond delay="0"/>
                                          </p:stCondLst>
                                        </p:cTn>
                                        <p:tgtEl>
                                          <p:spTgt spid="6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6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6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6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69"/>
                                        </p:tgtEl>
                                        <p:attrNameLst>
                                          <p:attrName>style.visibility</p:attrName>
                                        </p:attrNameLst>
                                      </p:cBhvr>
                                      <p:to>
                                        <p:strVal val="visible"/>
                                      </p:to>
                                    </p:set>
                                    <p:anim to="" calcmode="lin" valueType="num">
                                      <p:cBhvr>
                                        <p:cTn id="13" dur="700" fill="hold">
                                          <p:stCondLst>
                                            <p:cond delay="0"/>
                                          </p:stCondLst>
                                        </p:cTn>
                                        <p:tgtEl>
                                          <p:spTgt spid="169"/>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69"/>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69"/>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69"/>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170"/>
                                        </p:tgtEl>
                                        <p:attrNameLst>
                                          <p:attrName>style.visibility</p:attrName>
                                        </p:attrNameLst>
                                      </p:cBhvr>
                                      <p:to>
                                        <p:strVal val="visible"/>
                                      </p:to>
                                    </p:set>
                                    <p:anim to="" calcmode="lin" valueType="num">
                                      <p:cBhvr>
                                        <p:cTn id="19" dur="700" fill="hold">
                                          <p:stCondLst>
                                            <p:cond delay="0"/>
                                          </p:stCondLst>
                                        </p:cTn>
                                        <p:tgtEl>
                                          <p:spTgt spid="170"/>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70"/>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70"/>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70"/>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iterate type="lt">
                                    <p:tmPct val="10000"/>
                                  </p:iterate>
                                  <p:childTnLst>
                                    <p:set>
                                      <p:cBhvr>
                                        <p:cTn id="24" dur="1" fill="hold">
                                          <p:stCondLst>
                                            <p:cond delay="0"/>
                                          </p:stCondLst>
                                        </p:cTn>
                                        <p:tgtEl>
                                          <p:spTgt spid="37"/>
                                        </p:tgtEl>
                                        <p:attrNameLst>
                                          <p:attrName>style.visibility</p:attrName>
                                        </p:attrNameLst>
                                      </p:cBhvr>
                                      <p:to>
                                        <p:strVal val="visible"/>
                                      </p:to>
                                    </p:set>
                                    <p:anim to="" calcmode="lin" valueType="num">
                                      <p:cBhvr>
                                        <p:cTn id="25" dur="700" fill="hold">
                                          <p:stCondLst>
                                            <p:cond delay="0"/>
                                          </p:stCondLst>
                                        </p:cTn>
                                        <p:tgtEl>
                                          <p:spTgt spid="37"/>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37"/>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37"/>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3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69" grpId="0" bldLvl="0" animBg="1"/>
      <p:bldP spid="170" grpId="0" bldLvl="0" animBg="1"/>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640080" y="387350"/>
            <a:ext cx="9486900" cy="2804160"/>
          </a:xfrm>
          <a:prstGeom prst="rect">
            <a:avLst/>
          </a:prstGeom>
        </p:spPr>
      </p:pic>
      <p:sp>
        <p:nvSpPr>
          <p:cNvPr id="3" name="文本框 2"/>
          <p:cNvSpPr txBox="1"/>
          <p:nvPr/>
        </p:nvSpPr>
        <p:spPr>
          <a:xfrm>
            <a:off x="767715" y="4657090"/>
            <a:ext cx="10318750" cy="368300"/>
          </a:xfrm>
          <a:prstGeom prst="rect">
            <a:avLst/>
          </a:prstGeom>
          <a:noFill/>
        </p:spPr>
        <p:txBody>
          <a:bodyPr wrap="square" rtlCol="0">
            <a:spAutoFit/>
          </a:bodyPr>
          <a:p>
            <a:pPr lvl="8" indent="457200"/>
            <a:r>
              <a:rPr lang="en-US" altLang="zh-CN"/>
              <a:t>                                                                                              </a:t>
            </a:r>
            <a:r>
              <a:rPr lang="zh-CN" altLang="en-US"/>
              <a:t>我不会</a:t>
            </a:r>
            <a:r>
              <a:rPr lang="en-US" altLang="zh-CN"/>
              <a:t>555</a:t>
            </a:r>
            <a:endParaRPr lang="en-US" altLang="zh-CN"/>
          </a:p>
        </p:txBody>
      </p:sp>
    </p:spTree>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A_组合 9"/>
          <p:cNvGrpSpPr/>
          <p:nvPr>
            <p:custDataLst>
              <p:tags r:id="rId1"/>
            </p:custDataLst>
          </p:nvPr>
        </p:nvGrpSpPr>
        <p:grpSpPr>
          <a:xfrm>
            <a:off x="3762307" y="2510972"/>
            <a:ext cx="4540704" cy="1074057"/>
            <a:chOff x="3659868" y="841828"/>
            <a:chExt cx="4540704" cy="1074057"/>
          </a:xfrm>
        </p:grpSpPr>
        <p:sp>
          <p:nvSpPr>
            <p:cNvPr id="11" name="任意多边形 10"/>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2" name="组合 11"/>
            <p:cNvGrpSpPr/>
            <p:nvPr/>
          </p:nvGrpSpPr>
          <p:grpSpPr>
            <a:xfrm>
              <a:off x="3659868" y="841828"/>
              <a:ext cx="4540704" cy="1074057"/>
              <a:chOff x="4429125" y="2685143"/>
              <a:chExt cx="4118758" cy="1182009"/>
            </a:xfrm>
          </p:grpSpPr>
          <p:sp>
            <p:nvSpPr>
              <p:cNvPr id="14"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8"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9"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0"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1"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2"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3"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4"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6"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7"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8"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9"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0"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1"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2"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3"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4"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5"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6"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7"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8"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9"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0"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1"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2"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3"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4"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5"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6"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7"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8"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9"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0"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1"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2"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3"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4"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5"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6"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7"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8"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9"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0"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13" name="文本框 12"/>
            <p:cNvSpPr txBox="1"/>
            <p:nvPr/>
          </p:nvSpPr>
          <p:spPr>
            <a:xfrm>
              <a:off x="5025523" y="1179030"/>
              <a:ext cx="1562642" cy="64516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结束</a:t>
              </a:r>
              <a:endParaRPr kumimoji="0" lang="zh-CN" altLang="en-US" sz="3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grpSp>
        <p:nvGrpSpPr>
          <p:cNvPr id="62" name="PA_组合 61"/>
          <p:cNvGrpSpPr/>
          <p:nvPr>
            <p:custDataLst>
              <p:tags r:id="rId2"/>
            </p:custDataLst>
          </p:nvPr>
        </p:nvGrpSpPr>
        <p:grpSpPr>
          <a:xfrm>
            <a:off x="5309413" y="1145811"/>
            <a:ext cx="1299228" cy="1490083"/>
            <a:chOff x="4427538" y="954088"/>
            <a:chExt cx="3333750" cy="3729038"/>
          </a:xfrm>
        </p:grpSpPr>
        <p:sp>
          <p:nvSpPr>
            <p:cNvPr id="63"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4"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5"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6"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7"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8"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9"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0"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1"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2"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3"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4"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5"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6"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7"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8"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9"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0"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1"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2"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3"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4"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5"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6"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7"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8"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9"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0"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1"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2"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3"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4"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5"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6"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7"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8"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9"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0"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1"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2"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3"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4"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to="" calcmode="lin" valueType="num">
                                      <p:cBhvr>
                                        <p:cTn id="7" dur="700" fill="hold">
                                          <p:stCondLst>
                                            <p:cond delay="0"/>
                                          </p:stCondLst>
                                        </p:cTn>
                                        <p:tgtEl>
                                          <p:spTgt spid="10"/>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62"/>
                                        </p:tgtEl>
                                        <p:attrNameLst>
                                          <p:attrName>style.visibility</p:attrName>
                                        </p:attrNameLst>
                                      </p:cBhvr>
                                      <p:to>
                                        <p:strVal val="visible"/>
                                      </p:to>
                                    </p:set>
                                    <p:anim to="" calcmode="lin" valueType="num">
                                      <p:cBhvr>
                                        <p:cTn id="13" dur="700" fill="hold">
                                          <p:stCondLst>
                                            <p:cond delay="0"/>
                                          </p:stCondLst>
                                        </p:cTn>
                                        <p:tgtEl>
                                          <p:spTgt spid="62"/>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62"/>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62"/>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6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A_文本框 80"/>
          <p:cNvSpPr txBox="1"/>
          <p:nvPr>
            <p:custDataLst>
              <p:tags r:id="rId1"/>
            </p:custDataLst>
          </p:nvPr>
        </p:nvSpPr>
        <p:spPr>
          <a:xfrm>
            <a:off x="6611885" y="1862089"/>
            <a:ext cx="4099541"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1.</a:t>
            </a:r>
            <a:r>
              <a:rPr kumimoji="0" lang="zh-CN" altLang="en-US" sz="3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前缀和的变形</a:t>
            </a:r>
            <a:endParaRPr kumimoji="0" lang="zh-CN" altLang="en-US" sz="3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2" name="PA_文本框 81"/>
          <p:cNvSpPr txBox="1"/>
          <p:nvPr>
            <p:custDataLst>
              <p:tags r:id="rId2"/>
            </p:custDataLst>
          </p:nvPr>
        </p:nvSpPr>
        <p:spPr>
          <a:xfrm>
            <a:off x="6580127" y="2761083"/>
            <a:ext cx="4111437"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2.</a:t>
            </a:r>
            <a:r>
              <a:rPr kumimoji="0" lang="zh-CN" altLang="en-US" sz="3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多维前缀和</a:t>
            </a:r>
            <a:endParaRPr kumimoji="0" lang="zh-CN" altLang="en-US" sz="3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3" name="PA_文本框 82"/>
          <p:cNvSpPr txBox="1"/>
          <p:nvPr>
            <p:custDataLst>
              <p:tags r:id="rId3"/>
            </p:custDataLst>
          </p:nvPr>
        </p:nvSpPr>
        <p:spPr>
          <a:xfrm>
            <a:off x="6578600" y="3695065"/>
            <a:ext cx="4099560" cy="1910715"/>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3.</a:t>
            </a:r>
            <a:r>
              <a:rPr kumimoji="0" lang="zh-CN" altLang="en-US" sz="3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多阶前缀与差分</a:t>
            </a:r>
            <a:endParaRPr kumimoji="0" lang="zh-CN" altLang="en-US" sz="3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5" name="PA_任意多边形 5"/>
          <p:cNvSpPr/>
          <p:nvPr>
            <p:custDataLst>
              <p:tags r:id="rId4"/>
            </p:custDataLst>
          </p:nvPr>
        </p:nvSpPr>
        <p:spPr bwMode="auto">
          <a:xfrm>
            <a:off x="6562347" y="2397782"/>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6" name="PA_任意多边形 5"/>
          <p:cNvSpPr/>
          <p:nvPr>
            <p:custDataLst>
              <p:tags r:id="rId5"/>
            </p:custDataLst>
          </p:nvPr>
        </p:nvSpPr>
        <p:spPr bwMode="auto">
          <a:xfrm>
            <a:off x="6542672" y="3345621"/>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7" name="PA_任意多边形 5"/>
          <p:cNvSpPr/>
          <p:nvPr>
            <p:custDataLst>
              <p:tags r:id="rId6"/>
            </p:custDataLst>
          </p:nvPr>
        </p:nvSpPr>
        <p:spPr bwMode="auto">
          <a:xfrm>
            <a:off x="6542671" y="4288142"/>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91" name="PA_组合 90"/>
          <p:cNvGrpSpPr/>
          <p:nvPr>
            <p:custDataLst>
              <p:tags r:id="rId7"/>
            </p:custDataLst>
          </p:nvPr>
        </p:nvGrpSpPr>
        <p:grpSpPr>
          <a:xfrm>
            <a:off x="4493045" y="2983162"/>
            <a:ext cx="1386140" cy="2272793"/>
            <a:chOff x="3186355" y="3415833"/>
            <a:chExt cx="1322199" cy="1739005"/>
          </a:xfrm>
        </p:grpSpPr>
        <p:sp>
          <p:nvSpPr>
            <p:cNvPr id="89" name="椭圆 31"/>
            <p:cNvSpPr/>
            <p:nvPr/>
          </p:nvSpPr>
          <p:spPr>
            <a:xfrm>
              <a:off x="3196603" y="3415833"/>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0" name="文本框 89"/>
            <p:cNvSpPr txBox="1"/>
            <p:nvPr/>
          </p:nvSpPr>
          <p:spPr>
            <a:xfrm>
              <a:off x="3186355" y="3489811"/>
              <a:ext cx="1233033" cy="1665027"/>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目录</a:t>
              </a:r>
              <a:endParaRPr kumimoji="0" lang="zh-CN" altLang="en-US" sz="7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grpSp>
        <p:nvGrpSpPr>
          <p:cNvPr id="29" name="PA_组合 28"/>
          <p:cNvGrpSpPr/>
          <p:nvPr>
            <p:custDataLst>
              <p:tags r:id="rId8"/>
            </p:custDataLst>
          </p:nvPr>
        </p:nvGrpSpPr>
        <p:grpSpPr>
          <a:xfrm>
            <a:off x="804626" y="-533849"/>
            <a:ext cx="3592268" cy="6589863"/>
            <a:chOff x="4699681" y="-47625"/>
            <a:chExt cx="2694359" cy="5098596"/>
          </a:xfrm>
        </p:grpSpPr>
        <p:sp>
          <p:nvSpPr>
            <p:cNvPr id="30" name="Freeform 24"/>
            <p:cNvSpPr/>
            <p:nvPr/>
          </p:nvSpPr>
          <p:spPr bwMode="auto">
            <a:xfrm>
              <a:off x="6946451" y="3647365"/>
              <a:ext cx="447589" cy="131689"/>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1" name="Freeform 25"/>
            <p:cNvSpPr/>
            <p:nvPr/>
          </p:nvSpPr>
          <p:spPr bwMode="auto">
            <a:xfrm>
              <a:off x="6967431" y="3840242"/>
              <a:ext cx="391641" cy="190217"/>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32" name="组合 31"/>
            <p:cNvGrpSpPr/>
            <p:nvPr/>
          </p:nvGrpSpPr>
          <p:grpSpPr>
            <a:xfrm>
              <a:off x="4699681" y="-47625"/>
              <a:ext cx="2596018" cy="5098596"/>
              <a:chOff x="2928938" y="-120650"/>
              <a:chExt cx="2946400" cy="6084888"/>
            </a:xfrm>
          </p:grpSpPr>
          <p:sp>
            <p:nvSpPr>
              <p:cNvPr id="33" name="Freeform 5"/>
              <p:cNvSpPr>
                <a:spLocks noEditPoints="1"/>
              </p:cNvSpPr>
              <p:nvPr/>
            </p:nvSpPr>
            <p:spPr bwMode="auto">
              <a:xfrm>
                <a:off x="3370263" y="3111500"/>
                <a:ext cx="1892300" cy="2195513"/>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4" name="Freeform 6"/>
              <p:cNvSpPr/>
              <p:nvPr/>
            </p:nvSpPr>
            <p:spPr bwMode="auto">
              <a:xfrm>
                <a:off x="3668713" y="3486150"/>
                <a:ext cx="504825" cy="95567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5" name="Freeform 7"/>
              <p:cNvSpPr/>
              <p:nvPr/>
            </p:nvSpPr>
            <p:spPr bwMode="auto">
              <a:xfrm>
                <a:off x="3690938" y="4449763"/>
                <a:ext cx="225425" cy="314325"/>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6" name="Freeform 8"/>
              <p:cNvSpPr/>
              <p:nvPr/>
            </p:nvSpPr>
            <p:spPr bwMode="auto">
              <a:xfrm>
                <a:off x="3897313" y="4745038"/>
                <a:ext cx="200025" cy="195263"/>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7" name="Freeform 9"/>
              <p:cNvSpPr/>
              <p:nvPr/>
            </p:nvSpPr>
            <p:spPr bwMode="auto">
              <a:xfrm>
                <a:off x="4094163" y="4897438"/>
                <a:ext cx="125413" cy="122238"/>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8" name="Freeform 10"/>
              <p:cNvSpPr/>
              <p:nvPr/>
            </p:nvSpPr>
            <p:spPr bwMode="auto">
              <a:xfrm>
                <a:off x="4611688" y="3490913"/>
                <a:ext cx="257175" cy="284163"/>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9" name="Freeform 11"/>
              <p:cNvSpPr/>
              <p:nvPr/>
            </p:nvSpPr>
            <p:spPr bwMode="auto">
              <a:xfrm>
                <a:off x="4895851" y="3846513"/>
                <a:ext cx="236538" cy="500063"/>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0" name="Freeform 12"/>
              <p:cNvSpPr/>
              <p:nvPr/>
            </p:nvSpPr>
            <p:spPr bwMode="auto">
              <a:xfrm>
                <a:off x="4832351" y="4587875"/>
                <a:ext cx="196850" cy="328613"/>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1" name="Freeform 13"/>
              <p:cNvSpPr/>
              <p:nvPr/>
            </p:nvSpPr>
            <p:spPr bwMode="auto">
              <a:xfrm>
                <a:off x="4637088" y="4891088"/>
                <a:ext cx="130175" cy="144463"/>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2" name="Freeform 14"/>
              <p:cNvSpPr/>
              <p:nvPr/>
            </p:nvSpPr>
            <p:spPr bwMode="auto">
              <a:xfrm>
                <a:off x="4541838" y="4989513"/>
                <a:ext cx="73025" cy="77788"/>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3" name="Freeform 15"/>
              <p:cNvSpPr>
                <a:spLocks noEditPoints="1"/>
              </p:cNvSpPr>
              <p:nvPr/>
            </p:nvSpPr>
            <p:spPr bwMode="auto">
              <a:xfrm>
                <a:off x="4043363" y="2387600"/>
                <a:ext cx="644525" cy="742950"/>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4" name="Freeform 16"/>
              <p:cNvSpPr/>
              <p:nvPr/>
            </p:nvSpPr>
            <p:spPr bwMode="auto">
              <a:xfrm>
                <a:off x="4046538" y="2524125"/>
                <a:ext cx="582613" cy="215900"/>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5" name="Freeform 17"/>
              <p:cNvSpPr/>
              <p:nvPr/>
            </p:nvSpPr>
            <p:spPr bwMode="auto">
              <a:xfrm>
                <a:off x="4040188" y="2801938"/>
                <a:ext cx="585788" cy="184150"/>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6" name="Freeform 18"/>
              <p:cNvSpPr/>
              <p:nvPr/>
            </p:nvSpPr>
            <p:spPr bwMode="auto">
              <a:xfrm>
                <a:off x="4029076" y="3027363"/>
                <a:ext cx="628650" cy="107950"/>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7" name="Freeform 19"/>
              <p:cNvSpPr/>
              <p:nvPr/>
            </p:nvSpPr>
            <p:spPr bwMode="auto">
              <a:xfrm>
                <a:off x="4267201" y="-120650"/>
                <a:ext cx="176213" cy="2511425"/>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8" name="Freeform 20"/>
              <p:cNvSpPr/>
              <p:nvPr/>
            </p:nvSpPr>
            <p:spPr bwMode="auto">
              <a:xfrm>
                <a:off x="4899026" y="3208338"/>
                <a:ext cx="417513" cy="222250"/>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9" name="Freeform 21"/>
              <p:cNvSpPr/>
              <p:nvPr/>
            </p:nvSpPr>
            <p:spPr bwMode="auto">
              <a:xfrm>
                <a:off x="5067301" y="3506788"/>
                <a:ext cx="420688" cy="114300"/>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0" name="Freeform 22"/>
              <p:cNvSpPr/>
              <p:nvPr/>
            </p:nvSpPr>
            <p:spPr bwMode="auto">
              <a:xfrm>
                <a:off x="5205413" y="3767138"/>
                <a:ext cx="466725" cy="80963"/>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1" name="Freeform 23"/>
              <p:cNvSpPr/>
              <p:nvPr/>
            </p:nvSpPr>
            <p:spPr bwMode="auto">
              <a:xfrm>
                <a:off x="5332413" y="3994150"/>
                <a:ext cx="542925" cy="166688"/>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2" name="Freeform 26"/>
              <p:cNvSpPr/>
              <p:nvPr/>
            </p:nvSpPr>
            <p:spPr bwMode="auto">
              <a:xfrm>
                <a:off x="5313363" y="4729163"/>
                <a:ext cx="377825" cy="322263"/>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3" name="Freeform 27"/>
              <p:cNvSpPr/>
              <p:nvPr/>
            </p:nvSpPr>
            <p:spPr bwMode="auto">
              <a:xfrm>
                <a:off x="5243513" y="4959350"/>
                <a:ext cx="290513" cy="360363"/>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4" name="Freeform 28"/>
              <p:cNvSpPr/>
              <p:nvPr/>
            </p:nvSpPr>
            <p:spPr bwMode="auto">
              <a:xfrm>
                <a:off x="5097463" y="5103813"/>
                <a:ext cx="211138" cy="444500"/>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5" name="Freeform 29"/>
              <p:cNvSpPr/>
              <p:nvPr/>
            </p:nvSpPr>
            <p:spPr bwMode="auto">
              <a:xfrm>
                <a:off x="4910138" y="5254625"/>
                <a:ext cx="184150" cy="401638"/>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6" name="Freeform 30"/>
              <p:cNvSpPr/>
              <p:nvPr/>
            </p:nvSpPr>
            <p:spPr bwMode="auto">
              <a:xfrm>
                <a:off x="4729163" y="5327650"/>
                <a:ext cx="127000" cy="469900"/>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7" name="Freeform 31"/>
              <p:cNvSpPr/>
              <p:nvPr/>
            </p:nvSpPr>
            <p:spPr bwMode="auto">
              <a:xfrm>
                <a:off x="4487863" y="5380038"/>
                <a:ext cx="96838" cy="584200"/>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8" name="Freeform 32"/>
              <p:cNvSpPr/>
              <p:nvPr/>
            </p:nvSpPr>
            <p:spPr bwMode="auto">
              <a:xfrm>
                <a:off x="4184651" y="5387975"/>
                <a:ext cx="157163" cy="574675"/>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9" name="Freeform 33"/>
              <p:cNvSpPr/>
              <p:nvPr/>
            </p:nvSpPr>
            <p:spPr bwMode="auto">
              <a:xfrm>
                <a:off x="3840163" y="5349875"/>
                <a:ext cx="276225" cy="463550"/>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0" name="Freeform 34"/>
              <p:cNvSpPr/>
              <p:nvPr/>
            </p:nvSpPr>
            <p:spPr bwMode="auto">
              <a:xfrm>
                <a:off x="3546476" y="5295900"/>
                <a:ext cx="323850" cy="325438"/>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1" name="Freeform 35"/>
              <p:cNvSpPr/>
              <p:nvPr/>
            </p:nvSpPr>
            <p:spPr bwMode="auto">
              <a:xfrm>
                <a:off x="3284538" y="5168900"/>
                <a:ext cx="414338" cy="261938"/>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 name="Freeform 36"/>
              <p:cNvSpPr/>
              <p:nvPr/>
            </p:nvSpPr>
            <p:spPr bwMode="auto">
              <a:xfrm>
                <a:off x="3154363" y="5073650"/>
                <a:ext cx="392113" cy="115888"/>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3" name="Freeform 37"/>
              <p:cNvSpPr/>
              <p:nvPr/>
            </p:nvSpPr>
            <p:spPr bwMode="auto">
              <a:xfrm>
                <a:off x="2986088" y="4881563"/>
                <a:ext cx="452438" cy="115888"/>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4" name="Freeform 38"/>
              <p:cNvSpPr/>
              <p:nvPr/>
            </p:nvSpPr>
            <p:spPr bwMode="auto">
              <a:xfrm>
                <a:off x="2973388" y="4651375"/>
                <a:ext cx="368300" cy="101600"/>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5" name="Freeform 39"/>
              <p:cNvSpPr/>
              <p:nvPr/>
            </p:nvSpPr>
            <p:spPr bwMode="auto">
              <a:xfrm>
                <a:off x="2928938" y="4406900"/>
                <a:ext cx="382588" cy="92075"/>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6" name="Freeform 40"/>
              <p:cNvSpPr/>
              <p:nvPr/>
            </p:nvSpPr>
            <p:spPr bwMode="auto">
              <a:xfrm>
                <a:off x="3028951" y="4089400"/>
                <a:ext cx="290513" cy="111125"/>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7" name="Freeform 41"/>
              <p:cNvSpPr/>
              <p:nvPr/>
            </p:nvSpPr>
            <p:spPr bwMode="auto">
              <a:xfrm>
                <a:off x="3035301" y="3805238"/>
                <a:ext cx="298450" cy="203200"/>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8" name="Freeform 42"/>
              <p:cNvSpPr/>
              <p:nvPr/>
            </p:nvSpPr>
            <p:spPr bwMode="auto">
              <a:xfrm>
                <a:off x="3197226" y="3559175"/>
                <a:ext cx="290513" cy="234950"/>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9" name="Freeform 43"/>
              <p:cNvSpPr/>
              <p:nvPr/>
            </p:nvSpPr>
            <p:spPr bwMode="auto">
              <a:xfrm>
                <a:off x="3360738" y="3365500"/>
                <a:ext cx="260350" cy="252413"/>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0" name="Freeform 44"/>
              <p:cNvSpPr/>
              <p:nvPr/>
            </p:nvSpPr>
            <p:spPr bwMode="auto">
              <a:xfrm>
                <a:off x="3514726" y="3162300"/>
                <a:ext cx="260350" cy="260350"/>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1" name="Freeform 45"/>
              <p:cNvSpPr>
                <a:spLocks noEditPoints="1"/>
              </p:cNvSpPr>
              <p:nvPr/>
            </p:nvSpPr>
            <p:spPr bwMode="auto">
              <a:xfrm>
                <a:off x="3425826" y="-73025"/>
                <a:ext cx="1844675" cy="5408613"/>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2" name="Freeform 94"/>
              <p:cNvSpPr/>
              <p:nvPr/>
            </p:nvSpPr>
            <p:spPr bwMode="auto">
              <a:xfrm>
                <a:off x="4297363" y="101600"/>
                <a:ext cx="38100" cy="46038"/>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3" name="Freeform 95"/>
              <p:cNvSpPr/>
              <p:nvPr/>
            </p:nvSpPr>
            <p:spPr bwMode="auto">
              <a:xfrm>
                <a:off x="4300538" y="1431925"/>
                <a:ext cx="41275" cy="42863"/>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4" name="Freeform 96"/>
              <p:cNvSpPr/>
              <p:nvPr/>
            </p:nvSpPr>
            <p:spPr bwMode="auto">
              <a:xfrm>
                <a:off x="4305301" y="3175"/>
                <a:ext cx="30163" cy="42863"/>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5" name="Freeform 97"/>
              <p:cNvSpPr/>
              <p:nvPr/>
            </p:nvSpPr>
            <p:spPr bwMode="auto">
              <a:xfrm>
                <a:off x="4303713" y="1393825"/>
                <a:ext cx="26988" cy="39688"/>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6" name="Freeform 98"/>
              <p:cNvSpPr/>
              <p:nvPr/>
            </p:nvSpPr>
            <p:spPr bwMode="auto">
              <a:xfrm>
                <a:off x="4300538" y="631825"/>
                <a:ext cx="19050" cy="33338"/>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7" name="Freeform 107"/>
              <p:cNvSpPr/>
              <p:nvPr/>
            </p:nvSpPr>
            <p:spPr bwMode="auto">
              <a:xfrm>
                <a:off x="4875213" y="3832225"/>
                <a:ext cx="246063" cy="514350"/>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8" name="Freeform 108"/>
              <p:cNvSpPr>
                <a:spLocks noEditPoints="1"/>
              </p:cNvSpPr>
              <p:nvPr/>
            </p:nvSpPr>
            <p:spPr bwMode="auto">
              <a:xfrm>
                <a:off x="4791076" y="4602163"/>
                <a:ext cx="249238" cy="314325"/>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9" name="Freeform 109"/>
              <p:cNvSpPr/>
              <p:nvPr/>
            </p:nvSpPr>
            <p:spPr bwMode="auto">
              <a:xfrm>
                <a:off x="4641851" y="3517900"/>
                <a:ext cx="195263" cy="230188"/>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0" name="Freeform 110"/>
              <p:cNvSpPr/>
              <p:nvPr/>
            </p:nvSpPr>
            <p:spPr bwMode="auto">
              <a:xfrm>
                <a:off x="4603751" y="4962525"/>
                <a:ext cx="125413" cy="115888"/>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2" name="Freeform 111"/>
              <p:cNvSpPr/>
              <p:nvPr/>
            </p:nvSpPr>
            <p:spPr bwMode="auto">
              <a:xfrm>
                <a:off x="3560763" y="4430713"/>
                <a:ext cx="53975" cy="106363"/>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3" name="Freeform 112"/>
              <p:cNvSpPr/>
              <p:nvPr/>
            </p:nvSpPr>
            <p:spPr bwMode="auto">
              <a:xfrm>
                <a:off x="3576638" y="4502150"/>
                <a:ext cx="60325" cy="93663"/>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4" name="Freeform 113"/>
              <p:cNvSpPr/>
              <p:nvPr/>
            </p:nvSpPr>
            <p:spPr bwMode="auto">
              <a:xfrm>
                <a:off x="3814763" y="4886325"/>
                <a:ext cx="26988" cy="1000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5" name="Freeform 114"/>
              <p:cNvSpPr/>
              <p:nvPr/>
            </p:nvSpPr>
            <p:spPr bwMode="auto">
              <a:xfrm>
                <a:off x="3595688" y="4572000"/>
                <a:ext cx="57150" cy="92075"/>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6" name="Freeform 115"/>
              <p:cNvSpPr/>
              <p:nvPr/>
            </p:nvSpPr>
            <p:spPr bwMode="auto">
              <a:xfrm>
                <a:off x="3848101" y="4908550"/>
                <a:ext cx="31750" cy="96838"/>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7" name="Freeform 116"/>
              <p:cNvSpPr/>
              <p:nvPr/>
            </p:nvSpPr>
            <p:spPr bwMode="auto">
              <a:xfrm>
                <a:off x="4424363" y="5065713"/>
                <a:ext cx="68263" cy="69850"/>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8" name="Freeform 117"/>
              <p:cNvSpPr/>
              <p:nvPr/>
            </p:nvSpPr>
            <p:spPr bwMode="auto">
              <a:xfrm>
                <a:off x="3897313" y="4959350"/>
                <a:ext cx="28575" cy="53975"/>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9" name="Freeform 118"/>
              <p:cNvSpPr/>
              <p:nvPr/>
            </p:nvSpPr>
            <p:spPr bwMode="auto">
              <a:xfrm>
                <a:off x="3951288" y="5030788"/>
                <a:ext cx="23813" cy="23813"/>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0" name="Freeform 119"/>
              <p:cNvSpPr/>
              <p:nvPr/>
            </p:nvSpPr>
            <p:spPr bwMode="auto">
              <a:xfrm>
                <a:off x="4376738" y="3640138"/>
                <a:ext cx="69850" cy="80963"/>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1" name="Freeform 120"/>
              <p:cNvSpPr/>
              <p:nvPr/>
            </p:nvSpPr>
            <p:spPr bwMode="auto">
              <a:xfrm>
                <a:off x="4387851" y="3490913"/>
                <a:ext cx="39688" cy="41275"/>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2" name="Freeform 121"/>
              <p:cNvSpPr/>
              <p:nvPr/>
            </p:nvSpPr>
            <p:spPr bwMode="auto">
              <a:xfrm>
                <a:off x="4121151" y="2838450"/>
                <a:ext cx="26988" cy="55563"/>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3" name="Freeform 122"/>
              <p:cNvSpPr/>
              <p:nvPr/>
            </p:nvSpPr>
            <p:spPr bwMode="auto">
              <a:xfrm>
                <a:off x="4148138" y="2846388"/>
                <a:ext cx="30163" cy="39688"/>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4" name="Freeform 123"/>
              <p:cNvSpPr/>
              <p:nvPr/>
            </p:nvSpPr>
            <p:spPr bwMode="auto">
              <a:xfrm>
                <a:off x="4102101" y="3027363"/>
                <a:ext cx="33338" cy="49213"/>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5" name="Freeform 124"/>
              <p:cNvSpPr/>
              <p:nvPr/>
            </p:nvSpPr>
            <p:spPr bwMode="auto">
              <a:xfrm>
                <a:off x="4132263" y="2608263"/>
                <a:ext cx="22225" cy="50800"/>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6" name="Freeform 125"/>
              <p:cNvSpPr/>
              <p:nvPr/>
            </p:nvSpPr>
            <p:spPr bwMode="auto">
              <a:xfrm>
                <a:off x="4546601" y="2608263"/>
                <a:ext cx="19050" cy="50800"/>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7" name="Freeform 126"/>
              <p:cNvSpPr/>
              <p:nvPr/>
            </p:nvSpPr>
            <p:spPr bwMode="auto">
              <a:xfrm>
                <a:off x="4181476" y="2851150"/>
                <a:ext cx="19050" cy="34925"/>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8" name="Freeform 127"/>
              <p:cNvSpPr/>
              <p:nvPr/>
            </p:nvSpPr>
            <p:spPr bwMode="auto">
              <a:xfrm>
                <a:off x="4465638" y="2590800"/>
                <a:ext cx="23813" cy="38100"/>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9" name="Freeform 128"/>
              <p:cNvSpPr/>
              <p:nvPr/>
            </p:nvSpPr>
            <p:spPr bwMode="auto">
              <a:xfrm>
                <a:off x="4211638" y="2590800"/>
                <a:ext cx="20638" cy="38100"/>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10" name="Freeform 129"/>
              <p:cNvSpPr/>
              <p:nvPr/>
            </p:nvSpPr>
            <p:spPr bwMode="auto">
              <a:xfrm>
                <a:off x="4138613" y="3027363"/>
                <a:ext cx="15875" cy="30163"/>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11" name="Freeform 130"/>
              <p:cNvSpPr/>
              <p:nvPr/>
            </p:nvSpPr>
            <p:spPr bwMode="auto">
              <a:xfrm>
                <a:off x="4511676" y="2605088"/>
                <a:ext cx="19050" cy="34925"/>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12" name="Freeform 131"/>
              <p:cNvSpPr/>
              <p:nvPr/>
            </p:nvSpPr>
            <p:spPr bwMode="auto">
              <a:xfrm>
                <a:off x="4167188" y="2605088"/>
                <a:ext cx="22225" cy="34925"/>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13" name="Freeform 132"/>
              <p:cNvSpPr/>
              <p:nvPr/>
            </p:nvSpPr>
            <p:spPr bwMode="auto">
              <a:xfrm>
                <a:off x="4175126" y="3038475"/>
                <a:ext cx="14288" cy="2698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14" name="Freeform 133"/>
              <p:cNvSpPr/>
              <p:nvPr/>
            </p:nvSpPr>
            <p:spPr bwMode="auto">
              <a:xfrm>
                <a:off x="4573588" y="2628900"/>
                <a:ext cx="22225" cy="34925"/>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15" name="Freeform 134"/>
              <p:cNvSpPr/>
              <p:nvPr/>
            </p:nvSpPr>
            <p:spPr bwMode="auto">
              <a:xfrm>
                <a:off x="4108451" y="2628900"/>
                <a:ext cx="19050" cy="3333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to="" calcmode="lin" valueType="num">
                                      <p:cBhvr>
                                        <p:cTn id="7" dur="700" fill="hold">
                                          <p:stCondLst>
                                            <p:cond delay="0"/>
                                          </p:stCondLst>
                                        </p:cTn>
                                        <p:tgtEl>
                                          <p:spTgt spid="8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8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8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8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82"/>
                                        </p:tgtEl>
                                        <p:attrNameLst>
                                          <p:attrName>style.visibility</p:attrName>
                                        </p:attrNameLst>
                                      </p:cBhvr>
                                      <p:to>
                                        <p:strVal val="visible"/>
                                      </p:to>
                                    </p:set>
                                    <p:anim to="" calcmode="lin" valueType="num">
                                      <p:cBhvr>
                                        <p:cTn id="13" dur="700" fill="hold">
                                          <p:stCondLst>
                                            <p:cond delay="0"/>
                                          </p:stCondLst>
                                        </p:cTn>
                                        <p:tgtEl>
                                          <p:spTgt spid="82"/>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82"/>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82"/>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82"/>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83"/>
                                        </p:tgtEl>
                                        <p:attrNameLst>
                                          <p:attrName>style.visibility</p:attrName>
                                        </p:attrNameLst>
                                      </p:cBhvr>
                                      <p:to>
                                        <p:strVal val="visible"/>
                                      </p:to>
                                    </p:set>
                                    <p:anim to="" calcmode="lin" valueType="num">
                                      <p:cBhvr>
                                        <p:cTn id="19" dur="700" fill="hold">
                                          <p:stCondLst>
                                            <p:cond delay="0"/>
                                          </p:stCondLst>
                                        </p:cTn>
                                        <p:tgtEl>
                                          <p:spTgt spid="83"/>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83"/>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83"/>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83"/>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iterate type="lt">
                                    <p:tmPct val="10000"/>
                                  </p:iterate>
                                  <p:childTnLst>
                                    <p:set>
                                      <p:cBhvr>
                                        <p:cTn id="24" dur="1" fill="hold">
                                          <p:stCondLst>
                                            <p:cond delay="0"/>
                                          </p:stCondLst>
                                        </p:cTn>
                                        <p:tgtEl>
                                          <p:spTgt spid="85"/>
                                        </p:tgtEl>
                                        <p:attrNameLst>
                                          <p:attrName>style.visibility</p:attrName>
                                        </p:attrNameLst>
                                      </p:cBhvr>
                                      <p:to>
                                        <p:strVal val="visible"/>
                                      </p:to>
                                    </p:set>
                                    <p:anim to="" calcmode="lin" valueType="num">
                                      <p:cBhvr>
                                        <p:cTn id="25" dur="700" fill="hold">
                                          <p:stCondLst>
                                            <p:cond delay="0"/>
                                          </p:stCondLst>
                                        </p:cTn>
                                        <p:tgtEl>
                                          <p:spTgt spid="8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8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8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85"/>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86"/>
                                        </p:tgtEl>
                                        <p:attrNameLst>
                                          <p:attrName>style.visibility</p:attrName>
                                        </p:attrNameLst>
                                      </p:cBhvr>
                                      <p:to>
                                        <p:strVal val="visible"/>
                                      </p:to>
                                    </p:set>
                                    <p:anim to="" calcmode="lin" valueType="num">
                                      <p:cBhvr>
                                        <p:cTn id="31" dur="700" fill="hold">
                                          <p:stCondLst>
                                            <p:cond delay="0"/>
                                          </p:stCondLst>
                                        </p:cTn>
                                        <p:tgtEl>
                                          <p:spTgt spid="86"/>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86"/>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86"/>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86"/>
                                        </p:tgtEl>
                                        <p:attrNameLst>
                                          <p:attrName>ppt_w</p:attrName>
                                        </p:attrNameLst>
                                      </p:cBhvr>
                                      <p:tavLst>
                                        <p:tav tm="0" fmla="#ppt_w-(-#ppt_w)*((1.5-1.5*$)^2-(1.5-1.5*$)^3)">
                                          <p:val>
                                            <p:fltVal val="0"/>
                                          </p:val>
                                        </p:tav>
                                        <p:tav tm="100000">
                                          <p:val>
                                            <p:fltVal val="1"/>
                                          </p:val>
                                        </p:tav>
                                      </p:tavLst>
                                    </p:anim>
                                  </p:childTnLst>
                                </p:cTn>
                              </p:par>
                              <p:par>
                                <p:cTn id="35" presetID="0" presetClass="entr" presetSubtype="0" fill="hold" grpId="0" nodeType="withEffect">
                                  <p:stCondLst>
                                    <p:cond delay="0"/>
                                  </p:stCondLst>
                                  <p:iterate type="lt">
                                    <p:tmPct val="10000"/>
                                  </p:iterate>
                                  <p:childTnLst>
                                    <p:set>
                                      <p:cBhvr>
                                        <p:cTn id="36" dur="1" fill="hold">
                                          <p:stCondLst>
                                            <p:cond delay="0"/>
                                          </p:stCondLst>
                                        </p:cTn>
                                        <p:tgtEl>
                                          <p:spTgt spid="87"/>
                                        </p:tgtEl>
                                        <p:attrNameLst>
                                          <p:attrName>style.visibility</p:attrName>
                                        </p:attrNameLst>
                                      </p:cBhvr>
                                      <p:to>
                                        <p:strVal val="visible"/>
                                      </p:to>
                                    </p:set>
                                    <p:anim to="" calcmode="lin" valueType="num">
                                      <p:cBhvr>
                                        <p:cTn id="37" dur="700" fill="hold">
                                          <p:stCondLst>
                                            <p:cond delay="0"/>
                                          </p:stCondLst>
                                        </p:cTn>
                                        <p:tgtEl>
                                          <p:spTgt spid="87"/>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87"/>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87"/>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87"/>
                                        </p:tgtEl>
                                        <p:attrNameLst>
                                          <p:attrName>ppt_w</p:attrName>
                                        </p:attrNameLst>
                                      </p:cBhvr>
                                      <p:tavLst>
                                        <p:tav tm="0" fmla="#ppt_w-(-#ppt_w)*((1.5-1.5*$)^2-(1.5-1.5*$)^3)">
                                          <p:val>
                                            <p:fltVal val="0"/>
                                          </p:val>
                                        </p:tav>
                                        <p:tav tm="100000">
                                          <p:val>
                                            <p:fltVal val="1"/>
                                          </p:val>
                                        </p:tav>
                                      </p:tavLst>
                                    </p:anim>
                                  </p:childTnLst>
                                </p:cTn>
                              </p:par>
                              <p:par>
                                <p:cTn id="41" presetID="0" presetClass="entr" presetSubtype="0" fill="hold" nodeType="withEffect">
                                  <p:stCondLst>
                                    <p:cond delay="0"/>
                                  </p:stCondLst>
                                  <p:iterate type="lt">
                                    <p:tmPct val="10000"/>
                                  </p:iterate>
                                  <p:childTnLst>
                                    <p:set>
                                      <p:cBhvr>
                                        <p:cTn id="42" dur="1" fill="hold">
                                          <p:stCondLst>
                                            <p:cond delay="0"/>
                                          </p:stCondLst>
                                        </p:cTn>
                                        <p:tgtEl>
                                          <p:spTgt spid="91"/>
                                        </p:tgtEl>
                                        <p:attrNameLst>
                                          <p:attrName>style.visibility</p:attrName>
                                        </p:attrNameLst>
                                      </p:cBhvr>
                                      <p:to>
                                        <p:strVal val="visible"/>
                                      </p:to>
                                    </p:set>
                                    <p:anim to="" calcmode="lin" valueType="num">
                                      <p:cBhvr>
                                        <p:cTn id="43" dur="700" fill="hold">
                                          <p:stCondLst>
                                            <p:cond delay="0"/>
                                          </p:stCondLst>
                                        </p:cTn>
                                        <p:tgtEl>
                                          <p:spTgt spid="91"/>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91"/>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91"/>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91"/>
                                        </p:tgtEl>
                                        <p:attrNameLst>
                                          <p:attrName>ppt_w</p:attrName>
                                        </p:attrNameLst>
                                      </p:cBhvr>
                                      <p:tavLst>
                                        <p:tav tm="0" fmla="#ppt_w-(-#ppt_w)*((1.5-1.5*$)^2-(1.5-1.5*$)^3)">
                                          <p:val>
                                            <p:fltVal val="0"/>
                                          </p:val>
                                        </p:tav>
                                        <p:tav tm="100000">
                                          <p:val>
                                            <p:fltVal val="1"/>
                                          </p:val>
                                        </p:tav>
                                      </p:tavLst>
                                    </p:anim>
                                  </p:childTnLst>
                                </p:cTn>
                              </p:par>
                              <p:par>
                                <p:cTn id="47" presetID="0" presetClass="entr" presetSubtype="0" fill="hold" nodeType="withEffect">
                                  <p:stCondLst>
                                    <p:cond delay="0"/>
                                  </p:stCondLst>
                                  <p:iterate type="lt">
                                    <p:tmPct val="10000"/>
                                  </p:iterate>
                                  <p:childTnLst>
                                    <p:set>
                                      <p:cBhvr>
                                        <p:cTn id="48" dur="1" fill="hold">
                                          <p:stCondLst>
                                            <p:cond delay="0"/>
                                          </p:stCondLst>
                                        </p:cTn>
                                        <p:tgtEl>
                                          <p:spTgt spid="29"/>
                                        </p:tgtEl>
                                        <p:attrNameLst>
                                          <p:attrName>style.visibility</p:attrName>
                                        </p:attrNameLst>
                                      </p:cBhvr>
                                      <p:to>
                                        <p:strVal val="visible"/>
                                      </p:to>
                                    </p:set>
                                    <p:anim to="" calcmode="lin" valueType="num">
                                      <p:cBhvr>
                                        <p:cTn id="49" dur="700" fill="hold">
                                          <p:stCondLst>
                                            <p:cond delay="0"/>
                                          </p:stCondLst>
                                        </p:cTn>
                                        <p:tgtEl>
                                          <p:spTgt spid="29"/>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29"/>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29"/>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2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p:bldP spid="85" grpId="0" animBg="1"/>
      <p:bldP spid="86" grpId="0" animBg="1" autoUpdateAnimBg="0"/>
      <p:bldP spid="87"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A_文本框 54"/>
          <p:cNvSpPr txBox="1"/>
          <p:nvPr>
            <p:custDataLst>
              <p:tags r:id="rId1"/>
            </p:custDataLst>
          </p:nvPr>
        </p:nvSpPr>
        <p:spPr>
          <a:xfrm flipH="1">
            <a:off x="4153023" y="5052676"/>
            <a:ext cx="3668401"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9DC3E6"/>
                </a:solidFill>
                <a:effectLst/>
                <a:uLnTx/>
                <a:uFillTx/>
                <a:latin typeface="方正静蕾简体" panose="02000000000000000000" pitchFamily="2" charset="-122"/>
                <a:ea typeface="方正静蕾简体" panose="02000000000000000000" pitchFamily="2" charset="-122"/>
                <a:cs typeface="+mn-cs"/>
              </a:rPr>
              <a:t>前缀和的变形</a:t>
            </a:r>
            <a:endParaRPr kumimoji="0" lang="zh-CN" altLang="en-US" sz="4000" b="0" i="0" u="none" strike="noStrike" kern="1200" cap="none" spc="0" normalizeH="0" baseline="0" noProof="0" dirty="0">
              <a:ln>
                <a:noFill/>
              </a:ln>
              <a:solidFill>
                <a:srgbClr val="9DC3E6"/>
              </a:solidFill>
              <a:effectLst/>
              <a:uLnTx/>
              <a:uFillTx/>
              <a:latin typeface="方正静蕾简体" panose="02000000000000000000" pitchFamily="2" charset="-122"/>
              <a:ea typeface="方正静蕾简体" panose="02000000000000000000" pitchFamily="2" charset="-122"/>
              <a:cs typeface="+mn-cs"/>
            </a:endParaRPr>
          </a:p>
        </p:txBody>
      </p:sp>
      <p:sp>
        <p:nvSpPr>
          <p:cNvPr id="43" name="PA_任意多边形 34"/>
          <p:cNvSpPr>
            <a:spLocks noEditPoints="1"/>
          </p:cNvSpPr>
          <p:nvPr>
            <p:custDataLst>
              <p:tags r:id="rId2"/>
            </p:custDataLst>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3" name="PA_组合 2"/>
          <p:cNvGrpSpPr/>
          <p:nvPr>
            <p:custDataLst>
              <p:tags r:id="rId3"/>
            </p:custDataLst>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53" y="connsiteY0-154"/>
                </a:cxn>
                <a:cxn ang="0">
                  <a:pos x="connsiteX1-155" y="connsiteY1-156"/>
                </a:cxn>
                <a:cxn ang="0">
                  <a:pos x="connsiteX2-157" y="connsiteY2-158"/>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41" y="connsiteY0-142"/>
                </a:cxn>
                <a:cxn ang="0">
                  <a:pos x="connsiteX1-143" y="connsiteY1-144"/>
                </a:cxn>
                <a:cxn ang="0">
                  <a:pos x="connsiteX2-145" y="connsiteY2-146"/>
                </a:cxn>
                <a:cxn ang="0">
                  <a:pos x="connsiteX3-147" y="connsiteY3-14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 name="PA_任意多边形 1"/>
          <p:cNvSpPr/>
          <p:nvPr>
            <p:custDataLst>
              <p:tags r:id="rId4"/>
            </p:custDataLst>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7" name="PA_组合 36"/>
          <p:cNvGrpSpPr/>
          <p:nvPr>
            <p:custDataLst>
              <p:tags r:id="rId5"/>
            </p:custDataLst>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95" name="PA_文本框 94"/>
          <p:cNvSpPr txBox="1"/>
          <p:nvPr>
            <p:custDataLst>
              <p:tags r:id="rId6"/>
            </p:custDataLst>
          </p:nvPr>
        </p:nvSpPr>
        <p:spPr>
          <a:xfrm flipH="1">
            <a:off x="4721924" y="1424370"/>
            <a:ext cx="2264799"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300" normalizeH="0" baseline="0" noProof="0" dirty="0">
                <a:ln>
                  <a:noFill/>
                </a:ln>
                <a:solidFill>
                  <a:prstClr val="black"/>
                </a:solidFill>
                <a:effectLst/>
                <a:uLnTx/>
                <a:uFillTx/>
                <a:latin typeface="新蒂黑板报" panose="03000600000000000000" pitchFamily="66" charset="-122"/>
                <a:ea typeface="新蒂黑板报" panose="03000600000000000000" pitchFamily="66" charset="-122"/>
                <a:cs typeface="+mn-cs"/>
              </a:rPr>
              <a:t>01</a:t>
            </a:r>
            <a:endParaRPr kumimoji="0" lang="zh-CN" altLang="en-US" sz="8000" b="0" i="0" u="none" strike="noStrike" kern="1200" cap="none" spc="300" normalizeH="0" baseline="0" noProof="0" dirty="0">
              <a:ln>
                <a:noFill/>
              </a:ln>
              <a:solidFill>
                <a:prstClr val="black"/>
              </a:solidFill>
              <a:effectLst/>
              <a:uLnTx/>
              <a:uFillTx/>
              <a:latin typeface="新蒂黑板报" panose="03000600000000000000" pitchFamily="66" charset="-122"/>
              <a:ea typeface="新蒂黑板报" panose="03000600000000000000" pitchFamily="66" charset="-122"/>
              <a:cs typeface="+mn-cs"/>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to="" calcmode="lin" valueType="num">
                                      <p:cBhvr>
                                        <p:cTn id="7" dur="700" fill="hold">
                                          <p:stCondLst>
                                            <p:cond delay="0"/>
                                          </p:stCondLst>
                                        </p:cTn>
                                        <p:tgtEl>
                                          <p:spTgt spid="55"/>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55"/>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55"/>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55"/>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43"/>
                                        </p:tgtEl>
                                        <p:attrNameLst>
                                          <p:attrName>style.visibility</p:attrName>
                                        </p:attrNameLst>
                                      </p:cBhvr>
                                      <p:to>
                                        <p:strVal val="visible"/>
                                      </p:to>
                                    </p:set>
                                    <p:anim to="" calcmode="lin" valueType="num">
                                      <p:cBhvr>
                                        <p:cTn id="13"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 to="" calcmode="lin" valueType="num">
                                      <p:cBhvr>
                                        <p:cTn id="19"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iterate type="lt">
                                    <p:tmPct val="10000"/>
                                  </p:iterate>
                                  <p:childTnLst>
                                    <p:set>
                                      <p:cBhvr>
                                        <p:cTn id="24" dur="1" fill="hold">
                                          <p:stCondLst>
                                            <p:cond delay="0"/>
                                          </p:stCondLst>
                                        </p:cTn>
                                        <p:tgtEl>
                                          <p:spTgt spid="2"/>
                                        </p:tgtEl>
                                        <p:attrNameLst>
                                          <p:attrName>style.visibility</p:attrName>
                                        </p:attrNameLst>
                                      </p:cBhvr>
                                      <p:to>
                                        <p:strVal val="visible"/>
                                      </p:to>
                                    </p:set>
                                    <p:anim to="" calcmode="lin" valueType="num">
                                      <p:cBhvr>
                                        <p:cTn id="25"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37"/>
                                        </p:tgtEl>
                                        <p:attrNameLst>
                                          <p:attrName>style.visibility</p:attrName>
                                        </p:attrNameLst>
                                      </p:cBhvr>
                                      <p:to>
                                        <p:strVal val="visible"/>
                                      </p:to>
                                    </p:set>
                                    <p:anim to="" calcmode="lin" valueType="num">
                                      <p:cBhvr>
                                        <p:cTn id="31" dur="700" fill="hold">
                                          <p:stCondLst>
                                            <p:cond delay="0"/>
                                          </p:stCondLst>
                                        </p:cTn>
                                        <p:tgtEl>
                                          <p:spTgt spid="37"/>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37"/>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37"/>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37"/>
                                        </p:tgtEl>
                                        <p:attrNameLst>
                                          <p:attrName>ppt_w</p:attrName>
                                        </p:attrNameLst>
                                      </p:cBhvr>
                                      <p:tavLst>
                                        <p:tav tm="0" fmla="#ppt_w-(-#ppt_w)*((1.5-1.5*$)^2-(1.5-1.5*$)^3)">
                                          <p:val>
                                            <p:fltVal val="0"/>
                                          </p:val>
                                        </p:tav>
                                        <p:tav tm="100000">
                                          <p:val>
                                            <p:fltVal val="1"/>
                                          </p:val>
                                        </p:tav>
                                      </p:tavLst>
                                    </p:anim>
                                  </p:childTnLst>
                                </p:cTn>
                              </p:par>
                              <p:par>
                                <p:cTn id="35" presetID="0" presetClass="entr" presetSubtype="0" fill="hold" grpId="0" nodeType="withEffect">
                                  <p:stCondLst>
                                    <p:cond delay="0"/>
                                  </p:stCondLst>
                                  <p:iterate type="lt">
                                    <p:tmPct val="10000"/>
                                  </p:iterate>
                                  <p:childTnLst>
                                    <p:set>
                                      <p:cBhvr>
                                        <p:cTn id="36" dur="1" fill="hold">
                                          <p:stCondLst>
                                            <p:cond delay="0"/>
                                          </p:stCondLst>
                                        </p:cTn>
                                        <p:tgtEl>
                                          <p:spTgt spid="95"/>
                                        </p:tgtEl>
                                        <p:attrNameLst>
                                          <p:attrName>style.visibility</p:attrName>
                                        </p:attrNameLst>
                                      </p:cBhvr>
                                      <p:to>
                                        <p:strVal val="visible"/>
                                      </p:to>
                                    </p:set>
                                    <p:anim to="" calcmode="lin" valueType="num">
                                      <p:cBhvr>
                                        <p:cTn id="37" dur="700" fill="hold">
                                          <p:stCondLst>
                                            <p:cond delay="0"/>
                                          </p:stCondLst>
                                        </p:cTn>
                                        <p:tgtEl>
                                          <p:spTgt spid="95"/>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95"/>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95"/>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9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43" grpId="0" animBg="1"/>
      <p:bldP spid="2" grpId="0" animBg="1"/>
      <p:bldP spid="9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A_文本框 61"/>
          <p:cNvSpPr txBox="1"/>
          <p:nvPr>
            <p:custDataLst>
              <p:tags r:id="rId1"/>
            </p:custDataLst>
          </p:nvPr>
        </p:nvSpPr>
        <p:spPr>
          <a:xfrm>
            <a:off x="984250" y="1061720"/>
            <a:ext cx="9537700" cy="5205730"/>
          </a:xfrm>
          <a:prstGeom prst="rect">
            <a:avLst/>
          </a:prstGeom>
          <a:noFill/>
        </p:spPr>
        <p:txBody>
          <a:bodyPr wrap="square" rtlCol="0">
            <a:no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为了解决这样一个问题：</a:t>
            </a:r>
            <a:endPar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给定一个长度大小为</a:t>
            </a: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n</a:t>
            </a: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的数组，进行静态的</a:t>
            </a: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m</a:t>
            </a: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次查询。每轮查询一个连续区间</a:t>
            </a: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l-r</a:t>
            </a: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，问区间元素和。</a:t>
            </a:r>
            <a:endPar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这是前缀和最经典的应用，定义前缀和数组</a:t>
            </a: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s,l-r</a:t>
            </a:r>
            <a:r>
              <a:rPr kumimoji="0" lang="zh-CN"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的和等于</a:t>
            </a: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s[r]-s[l-1].</a:t>
            </a:r>
            <a:endPar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69" name="PA_任意多边形 5"/>
          <p:cNvSpPr/>
          <p:nvPr>
            <p:custDataLst>
              <p:tags r:id="rId2"/>
            </p:custDataLst>
          </p:nvPr>
        </p:nvSpPr>
        <p:spPr bwMode="auto">
          <a:xfrm>
            <a:off x="640221" y="863697"/>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0" name="PA_任意多边形 5"/>
          <p:cNvSpPr/>
          <p:nvPr>
            <p:custDataLst>
              <p:tags r:id="rId3"/>
            </p:custDataLst>
          </p:nvPr>
        </p:nvSpPr>
        <p:spPr bwMode="auto">
          <a:xfrm rot="5400000">
            <a:off x="-816218" y="1985746"/>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PA_矩形 45"/>
          <p:cNvSpPr>
            <a:spLocks noChangeArrowheads="1"/>
          </p:cNvSpPr>
          <p:nvPr>
            <p:custDataLst>
              <p:tags r:id="rId4"/>
            </p:custDataLst>
          </p:nvPr>
        </p:nvSpPr>
        <p:spPr bwMode="auto">
          <a:xfrm>
            <a:off x="738072" y="279930"/>
            <a:ext cx="3027680" cy="583565"/>
          </a:xfrm>
          <a:prstGeom prst="rect">
            <a:avLst/>
          </a:prstGeom>
          <a:noFill/>
          <a:ln w="9525">
            <a:noFill/>
            <a:miter lim="800000"/>
          </a:ln>
        </p:spPr>
        <p:txBody>
          <a:bodyPr wrap="none">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rPr>
              <a:t>狭义上的前缀和</a:t>
            </a:r>
            <a:endPar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to="" calcmode="lin" valueType="num">
                                      <p:cBhvr>
                                        <p:cTn id="7" dur="700" fill="hold">
                                          <p:stCondLst>
                                            <p:cond delay="0"/>
                                          </p:stCondLst>
                                        </p:cTn>
                                        <p:tgtEl>
                                          <p:spTgt spid="6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6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6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6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69"/>
                                        </p:tgtEl>
                                        <p:attrNameLst>
                                          <p:attrName>style.visibility</p:attrName>
                                        </p:attrNameLst>
                                      </p:cBhvr>
                                      <p:to>
                                        <p:strVal val="visible"/>
                                      </p:to>
                                    </p:set>
                                    <p:anim to="" calcmode="lin" valueType="num">
                                      <p:cBhvr>
                                        <p:cTn id="13" dur="700" fill="hold">
                                          <p:stCondLst>
                                            <p:cond delay="0"/>
                                          </p:stCondLst>
                                        </p:cTn>
                                        <p:tgtEl>
                                          <p:spTgt spid="169"/>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69"/>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69"/>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69"/>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170"/>
                                        </p:tgtEl>
                                        <p:attrNameLst>
                                          <p:attrName>style.visibility</p:attrName>
                                        </p:attrNameLst>
                                      </p:cBhvr>
                                      <p:to>
                                        <p:strVal val="visible"/>
                                      </p:to>
                                    </p:set>
                                    <p:anim to="" calcmode="lin" valueType="num">
                                      <p:cBhvr>
                                        <p:cTn id="19" dur="700" fill="hold">
                                          <p:stCondLst>
                                            <p:cond delay="0"/>
                                          </p:stCondLst>
                                        </p:cTn>
                                        <p:tgtEl>
                                          <p:spTgt spid="170"/>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70"/>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70"/>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70"/>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to="" calcmode="lin" valueType="num">
                                      <p:cBhvr>
                                        <p:cTn id="25" dur="700" fill="hold">
                                          <p:stCondLst>
                                            <p:cond delay="0"/>
                                          </p:stCondLst>
                                        </p:cTn>
                                        <p:tgtEl>
                                          <p:spTgt spid="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69" grpId="0" bldLvl="0" animBg="1"/>
      <p:bldP spid="170" grpId="0" bldLvl="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A_文本框 61"/>
          <p:cNvSpPr txBox="1"/>
          <p:nvPr>
            <p:custDataLst>
              <p:tags r:id="rId1"/>
            </p:custDataLst>
          </p:nvPr>
        </p:nvSpPr>
        <p:spPr>
          <a:xfrm>
            <a:off x="984250" y="1061720"/>
            <a:ext cx="10758805" cy="5479415"/>
          </a:xfrm>
          <a:prstGeom prst="rect">
            <a:avLst/>
          </a:prstGeom>
          <a:noFill/>
        </p:spPr>
        <p:txBody>
          <a:bodyPr wrap="square" rtlCol="0">
            <a:no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前缀和实际上是一种思想：</a:t>
            </a: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只要每一次操作产生的影响覆盖之前的结果且有反向操作可以与这一次操作的效果抵消，就可视为是广义的前缀和</a:t>
            </a: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比如求</a:t>
            </a: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l-r</a:t>
            </a: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的乘积</a:t>
            </a:r>
            <a:endPar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https://ac.nowcoder.com/acm/contest/19483/A</a:t>
            </a:r>
            <a:endPar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求</a:t>
            </a: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l-r</a:t>
            </a: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的异或值</a:t>
            </a: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 A </a:t>
            </a: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异或和之和</a:t>
            </a:r>
            <a:endPar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求</a:t>
            </a: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l-r</a:t>
            </a: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的操作</a:t>
            </a: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   I </a:t>
            </a: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牛牛的猜球游戏</a:t>
            </a:r>
            <a:endPar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l-r</a:t>
            </a: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矩阵乘法</a:t>
            </a: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a:t>
            </a:r>
            <a:r>
              <a:rPr kumimoji="0" lang="zh-CN"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与</a:t>
            </a: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dp</a:t>
            </a:r>
            <a:r>
              <a:rPr kumimoji="0" lang="zh-CN"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结合</a:t>
            </a: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a:t>
            </a:r>
            <a:r>
              <a:rPr kumimoji="0" lang="en-US" altLang="en-US"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 </a:t>
            </a: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  </a:t>
            </a:r>
            <a:endPar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https://ac.nowcoder.com/acm/contest/19483/E</a:t>
            </a:r>
            <a:endPar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69" name="PA_任意多边形 5"/>
          <p:cNvSpPr/>
          <p:nvPr>
            <p:custDataLst>
              <p:tags r:id="rId2"/>
            </p:custDataLst>
          </p:nvPr>
        </p:nvSpPr>
        <p:spPr bwMode="auto">
          <a:xfrm>
            <a:off x="640221" y="863697"/>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0" name="PA_任意多边形 5"/>
          <p:cNvSpPr/>
          <p:nvPr>
            <p:custDataLst>
              <p:tags r:id="rId3"/>
            </p:custDataLst>
          </p:nvPr>
        </p:nvSpPr>
        <p:spPr bwMode="auto">
          <a:xfrm rot="5400000">
            <a:off x="-816218" y="1985746"/>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PA_矩形 45"/>
          <p:cNvSpPr>
            <a:spLocks noChangeArrowheads="1"/>
          </p:cNvSpPr>
          <p:nvPr>
            <p:custDataLst>
              <p:tags r:id="rId4"/>
            </p:custDataLst>
          </p:nvPr>
        </p:nvSpPr>
        <p:spPr bwMode="auto">
          <a:xfrm>
            <a:off x="893012" y="279930"/>
            <a:ext cx="3027680" cy="583565"/>
          </a:xfrm>
          <a:prstGeom prst="rect">
            <a:avLst/>
          </a:prstGeom>
          <a:noFill/>
          <a:ln w="9525">
            <a:noFill/>
            <a:miter lim="800000"/>
          </a:ln>
        </p:spPr>
        <p:txBody>
          <a:bodyPr wrap="none">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rPr>
              <a:t>广义上的前缀和</a:t>
            </a:r>
            <a:endPar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to="" calcmode="lin" valueType="num">
                                      <p:cBhvr>
                                        <p:cTn id="7" dur="700" fill="hold">
                                          <p:stCondLst>
                                            <p:cond delay="0"/>
                                          </p:stCondLst>
                                        </p:cTn>
                                        <p:tgtEl>
                                          <p:spTgt spid="6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6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6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6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69"/>
                                        </p:tgtEl>
                                        <p:attrNameLst>
                                          <p:attrName>style.visibility</p:attrName>
                                        </p:attrNameLst>
                                      </p:cBhvr>
                                      <p:to>
                                        <p:strVal val="visible"/>
                                      </p:to>
                                    </p:set>
                                    <p:anim to="" calcmode="lin" valueType="num">
                                      <p:cBhvr>
                                        <p:cTn id="13" dur="700" fill="hold">
                                          <p:stCondLst>
                                            <p:cond delay="0"/>
                                          </p:stCondLst>
                                        </p:cTn>
                                        <p:tgtEl>
                                          <p:spTgt spid="169"/>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69"/>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69"/>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69"/>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170"/>
                                        </p:tgtEl>
                                        <p:attrNameLst>
                                          <p:attrName>style.visibility</p:attrName>
                                        </p:attrNameLst>
                                      </p:cBhvr>
                                      <p:to>
                                        <p:strVal val="visible"/>
                                      </p:to>
                                    </p:set>
                                    <p:anim to="" calcmode="lin" valueType="num">
                                      <p:cBhvr>
                                        <p:cTn id="19" dur="700" fill="hold">
                                          <p:stCondLst>
                                            <p:cond delay="0"/>
                                          </p:stCondLst>
                                        </p:cTn>
                                        <p:tgtEl>
                                          <p:spTgt spid="170"/>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70"/>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70"/>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70"/>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to="" calcmode="lin" valueType="num">
                                      <p:cBhvr>
                                        <p:cTn id="25" dur="700" fill="hold">
                                          <p:stCondLst>
                                            <p:cond delay="0"/>
                                          </p:stCondLst>
                                        </p:cTn>
                                        <p:tgtEl>
                                          <p:spTgt spid="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69" grpId="0" bldLvl="0" animBg="1"/>
      <p:bldP spid="170" grpId="0" bldLvl="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A_文本框 61"/>
          <p:cNvSpPr txBox="1"/>
          <p:nvPr>
            <p:custDataLst>
              <p:tags r:id="rId1"/>
            </p:custDataLst>
          </p:nvPr>
        </p:nvSpPr>
        <p:spPr>
          <a:xfrm>
            <a:off x="984250" y="1061720"/>
            <a:ext cx="6835775" cy="5534025"/>
          </a:xfrm>
          <a:prstGeom prst="rect">
            <a:avLst/>
          </a:prstGeom>
          <a:noFill/>
        </p:spPr>
        <p:txBody>
          <a:bodyPr wrap="square" rtlCol="0">
            <a:no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marL="0" marR="0" lvl="0" indent="0" algn="just" defTabSz="914400" rtl="0" eaLnBrk="1" fontAlgn="auto" latinLnBrk="0" hangingPunct="1">
              <a:lnSpc>
                <a:spcPct val="125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69" name="PA_任意多边形 5"/>
          <p:cNvSpPr/>
          <p:nvPr>
            <p:custDataLst>
              <p:tags r:id="rId2"/>
            </p:custDataLst>
          </p:nvPr>
        </p:nvSpPr>
        <p:spPr bwMode="auto">
          <a:xfrm>
            <a:off x="640221" y="863697"/>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0" name="PA_任意多边形 5"/>
          <p:cNvSpPr/>
          <p:nvPr>
            <p:custDataLst>
              <p:tags r:id="rId3"/>
            </p:custDataLst>
          </p:nvPr>
        </p:nvSpPr>
        <p:spPr bwMode="auto">
          <a:xfrm rot="5400000">
            <a:off x="-816218" y="1985746"/>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PA_矩形 45"/>
          <p:cNvSpPr>
            <a:spLocks noChangeArrowheads="1"/>
          </p:cNvSpPr>
          <p:nvPr>
            <p:custDataLst>
              <p:tags r:id="rId4"/>
            </p:custDataLst>
          </p:nvPr>
        </p:nvSpPr>
        <p:spPr bwMode="auto">
          <a:xfrm>
            <a:off x="1078865" y="280035"/>
            <a:ext cx="3843655" cy="583565"/>
          </a:xfrm>
          <a:prstGeom prst="rect">
            <a:avLst/>
          </a:prstGeom>
          <a:noFill/>
          <a:ln w="9525">
            <a:noFill/>
            <a:miter lim="800000"/>
          </a:ln>
        </p:spPr>
        <p:txBody>
          <a:bodyPr wrap="square">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rPr>
              <a:t>智乃酱的双塔问题</a:t>
            </a:r>
            <a:endPar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endParaRPr>
          </a:p>
        </p:txBody>
      </p:sp>
      <p:pic>
        <p:nvPicPr>
          <p:cNvPr id="3" name="图片 2" descr="O(MUC(O7DN4RZSWNQ}ZP_29"/>
          <p:cNvPicPr>
            <a:picLocks noChangeAspect="1"/>
          </p:cNvPicPr>
          <p:nvPr>
            <p:custDataLst>
              <p:tags r:id="rId5"/>
            </p:custDataLst>
          </p:nvPr>
        </p:nvPicPr>
        <p:blipFill>
          <a:blip r:embed="rId6"/>
          <a:stretch>
            <a:fillRect/>
          </a:stretch>
        </p:blipFill>
        <p:spPr>
          <a:xfrm>
            <a:off x="921385" y="998220"/>
            <a:ext cx="7597140" cy="5710555"/>
          </a:xfrm>
          <a:prstGeom prst="rect">
            <a:avLst/>
          </a:prstGeom>
        </p:spPr>
      </p:pic>
      <p:sp>
        <p:nvSpPr>
          <p:cNvPr id="4" name="文本框 3"/>
          <p:cNvSpPr txBox="1"/>
          <p:nvPr/>
        </p:nvSpPr>
        <p:spPr>
          <a:xfrm>
            <a:off x="8517890" y="1083310"/>
            <a:ext cx="3351530" cy="5284470"/>
          </a:xfrm>
          <a:prstGeom prst="rect">
            <a:avLst/>
          </a:prstGeom>
          <a:noFill/>
        </p:spPr>
        <p:txBody>
          <a:bodyPr wrap="square" rtlCol="0">
            <a:noAutofit/>
          </a:bodyPr>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en-US" altLang="zh-CN"/>
              <a:t>dp[i][0]=dp[i-1][0]+?dp[i-1][1]</a:t>
            </a:r>
            <a:endParaRPr lang="en-US" altLang="zh-CN"/>
          </a:p>
          <a:p>
            <a:r>
              <a:rPr lang="en-US" altLang="zh-CN">
                <a:sym typeface="+mn-ea"/>
              </a:rPr>
              <a:t>dp[i][1]=dp[i-1][1]+?dp[i-1][0]</a:t>
            </a:r>
            <a:endParaRPr lang="en-US" altLang="zh-CN">
              <a:sym typeface="+mn-ea"/>
            </a:endParaRPr>
          </a:p>
          <a:p>
            <a:endParaRPr lang="en-US" altLang="zh-CN">
              <a:sym typeface="+mn-ea"/>
            </a:endParaRPr>
          </a:p>
          <a:p>
            <a:endParaRPr lang="en-US" altLang="zh-CN">
              <a:sym typeface="+mn-ea"/>
            </a:endParaRPr>
          </a:p>
          <a:p>
            <a:endParaRPr lang="en-US" altLang="zh-CN">
              <a:sym typeface="+mn-ea"/>
            </a:endParaRPr>
          </a:p>
          <a:p>
            <a:endParaRPr lang="en-US" altLang="zh-CN"/>
          </a:p>
          <a:p>
            <a:endParaRPr lang="en-US" altLang="zh-CN"/>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to="" calcmode="lin" valueType="num">
                                      <p:cBhvr>
                                        <p:cTn id="7" dur="700" fill="hold">
                                          <p:stCondLst>
                                            <p:cond delay="0"/>
                                          </p:stCondLst>
                                        </p:cTn>
                                        <p:tgtEl>
                                          <p:spTgt spid="6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6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6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6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69"/>
                                        </p:tgtEl>
                                        <p:attrNameLst>
                                          <p:attrName>style.visibility</p:attrName>
                                        </p:attrNameLst>
                                      </p:cBhvr>
                                      <p:to>
                                        <p:strVal val="visible"/>
                                      </p:to>
                                    </p:set>
                                    <p:anim to="" calcmode="lin" valueType="num">
                                      <p:cBhvr>
                                        <p:cTn id="13" dur="700" fill="hold">
                                          <p:stCondLst>
                                            <p:cond delay="0"/>
                                          </p:stCondLst>
                                        </p:cTn>
                                        <p:tgtEl>
                                          <p:spTgt spid="169"/>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69"/>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69"/>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69"/>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170"/>
                                        </p:tgtEl>
                                        <p:attrNameLst>
                                          <p:attrName>style.visibility</p:attrName>
                                        </p:attrNameLst>
                                      </p:cBhvr>
                                      <p:to>
                                        <p:strVal val="visible"/>
                                      </p:to>
                                    </p:set>
                                    <p:anim to="" calcmode="lin" valueType="num">
                                      <p:cBhvr>
                                        <p:cTn id="19" dur="700" fill="hold">
                                          <p:stCondLst>
                                            <p:cond delay="0"/>
                                          </p:stCondLst>
                                        </p:cTn>
                                        <p:tgtEl>
                                          <p:spTgt spid="170"/>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70"/>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70"/>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70"/>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to="" calcmode="lin" valueType="num">
                                      <p:cBhvr>
                                        <p:cTn id="25" dur="700" fill="hold">
                                          <p:stCondLst>
                                            <p:cond delay="0"/>
                                          </p:stCondLst>
                                        </p:cTn>
                                        <p:tgtEl>
                                          <p:spTgt spid="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69" grpId="0" bldLvl="0" animBg="1"/>
      <p:bldP spid="170" grpId="0" bldLvl="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MYEL95{4D$3_CYI{@8)E1UX"/>
          <p:cNvPicPr>
            <a:picLocks noChangeAspect="1"/>
          </p:cNvPicPr>
          <p:nvPr>
            <p:custDataLst>
              <p:tags r:id="rId1"/>
            </p:custDataLst>
          </p:nvPr>
        </p:nvPicPr>
        <p:blipFill>
          <a:blip r:embed="rId2"/>
          <a:stretch>
            <a:fillRect/>
          </a:stretch>
        </p:blipFill>
        <p:spPr>
          <a:xfrm>
            <a:off x="167640" y="320040"/>
            <a:ext cx="9963150" cy="2981325"/>
          </a:xfrm>
          <a:prstGeom prst="rect">
            <a:avLst/>
          </a:prstGeom>
        </p:spPr>
      </p:pic>
      <p:sp>
        <p:nvSpPr>
          <p:cNvPr id="2" name="文本框 1"/>
          <p:cNvSpPr txBox="1"/>
          <p:nvPr/>
        </p:nvSpPr>
        <p:spPr>
          <a:xfrm>
            <a:off x="104140" y="4688840"/>
            <a:ext cx="11512550" cy="1198880"/>
          </a:xfrm>
          <a:prstGeom prst="rect">
            <a:avLst/>
          </a:prstGeom>
          <a:noFill/>
        </p:spPr>
        <p:txBody>
          <a:bodyPr wrap="square" rtlCol="0">
            <a:spAutoFit/>
          </a:bodyPr>
          <a:p>
            <a:r>
              <a:rPr lang="zh-CN" altLang="zh-CN"/>
              <a:t>注意：</a:t>
            </a:r>
            <a:endParaRPr lang="zh-CN" altLang="zh-CN"/>
          </a:p>
          <a:p>
            <a:r>
              <a:rPr lang="en-US" altLang="zh-CN"/>
              <a:t>1.</a:t>
            </a:r>
            <a:r>
              <a:rPr lang="zh-CN" altLang="en-US"/>
              <a:t>在计算</a:t>
            </a:r>
            <a:r>
              <a:rPr lang="en-US" altLang="zh-CN"/>
              <a:t>hs</a:t>
            </a:r>
            <a:r>
              <a:rPr lang="zh-CN" altLang="en-US"/>
              <a:t>到</a:t>
            </a:r>
            <a:r>
              <a:rPr lang="en-US" altLang="zh-CN"/>
              <a:t>ht</a:t>
            </a:r>
            <a:r>
              <a:rPr lang="zh-CN" altLang="en-US"/>
              <a:t>的方法数时，需要用</a:t>
            </a:r>
            <a:r>
              <a:rPr lang="en-US" altLang="zh-CN"/>
              <a:t>1-ht</a:t>
            </a:r>
            <a:r>
              <a:rPr lang="zh-CN" altLang="en-US"/>
              <a:t>的方法数</a:t>
            </a:r>
            <a:r>
              <a:rPr lang="en-US" altLang="zh-CN"/>
              <a:t>“</a:t>
            </a:r>
            <a:r>
              <a:rPr lang="zh-CN" altLang="en-US"/>
              <a:t>除以</a:t>
            </a:r>
            <a:r>
              <a:rPr lang="en-US" altLang="zh-CN"/>
              <a:t>”1-hs</a:t>
            </a:r>
            <a:r>
              <a:rPr lang="zh-CN" altLang="en-US"/>
              <a:t>的方法数，即</a:t>
            </a:r>
            <a:r>
              <a:rPr lang="en-US" altLang="zh-CN"/>
              <a:t>presum[ht]/presum[hs](</a:t>
            </a:r>
            <a:r>
              <a:rPr lang="zh-CN" altLang="en-US"/>
              <a:t>注意不是</a:t>
            </a:r>
            <a:r>
              <a:rPr lang="en-US" altLang="zh-CN"/>
              <a:t>hs-1)</a:t>
            </a:r>
            <a:r>
              <a:rPr lang="zh-CN" altLang="en-US"/>
              <a:t>。这里的除以通过乘矩阵的逆元实现</a:t>
            </a:r>
            <a:endParaRPr lang="zh-CN" altLang="en-US"/>
          </a:p>
          <a:p>
            <a:r>
              <a:rPr lang="en-US" altLang="zh-CN"/>
              <a:t>2.</a:t>
            </a:r>
            <a:r>
              <a:rPr lang="zh-CN" altLang="en-US"/>
              <a:t>矩阵乘法不满足乘法交换律，</a:t>
            </a:r>
            <a:r>
              <a:rPr lang="en-US" altLang="en-US"/>
              <a:t>presum[hs]</a:t>
            </a:r>
            <a:r>
              <a:rPr lang="zh-CN" altLang="en-US"/>
              <a:t>的逆矩阵需要乘在前面。（好比不能写成</a:t>
            </a:r>
            <a:r>
              <a:rPr lang="en-US" altLang="zh-CN"/>
              <a:t>s[r]-s[l]</a:t>
            </a:r>
            <a:r>
              <a:rPr lang="zh-CN" altLang="zh-CN"/>
              <a:t>，要写成</a:t>
            </a:r>
            <a:r>
              <a:rPr lang="en-US" altLang="zh-CN"/>
              <a:t> -s[l]+s[r]</a:t>
            </a:r>
            <a:r>
              <a:rPr lang="zh-CN" altLang="en-US"/>
              <a:t>）</a:t>
            </a:r>
            <a:endParaRPr lang="zh-CN" altLang="en-US"/>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PA_任意多边形 34"/>
          <p:cNvSpPr>
            <a:spLocks noEditPoints="1"/>
          </p:cNvSpPr>
          <p:nvPr>
            <p:custDataLst>
              <p:tags r:id="rId1"/>
            </p:custDataLst>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3" name="PA_组合 2"/>
          <p:cNvGrpSpPr/>
          <p:nvPr>
            <p:custDataLst>
              <p:tags r:id="rId2"/>
            </p:custDataLst>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53" y="connsiteY0-154"/>
                </a:cxn>
                <a:cxn ang="0">
                  <a:pos x="connsiteX1-155" y="connsiteY1-156"/>
                </a:cxn>
                <a:cxn ang="0">
                  <a:pos x="connsiteX2-157" y="connsiteY2-158"/>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41" y="connsiteY0-142"/>
                </a:cxn>
                <a:cxn ang="0">
                  <a:pos x="connsiteX1-143" y="connsiteY1-144"/>
                </a:cxn>
                <a:cxn ang="0">
                  <a:pos x="connsiteX2-145" y="connsiteY2-146"/>
                </a:cxn>
                <a:cxn ang="0">
                  <a:pos x="connsiteX3-147" y="connsiteY3-14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 name="PA_任意多边形 1"/>
          <p:cNvSpPr/>
          <p:nvPr>
            <p:custDataLst>
              <p:tags r:id="rId3"/>
            </p:custDataLst>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7" name="PA_组合 36"/>
          <p:cNvGrpSpPr/>
          <p:nvPr>
            <p:custDataLst>
              <p:tags r:id="rId4"/>
            </p:custDataLst>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95" name="PA_文本框 94"/>
          <p:cNvSpPr txBox="1"/>
          <p:nvPr>
            <p:custDataLst>
              <p:tags r:id="rId5"/>
            </p:custDataLst>
          </p:nvPr>
        </p:nvSpPr>
        <p:spPr>
          <a:xfrm flipH="1">
            <a:off x="4721924" y="1424370"/>
            <a:ext cx="2264799"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300" normalizeH="0" baseline="0" noProof="0" dirty="0">
                <a:ln>
                  <a:noFill/>
                </a:ln>
                <a:solidFill>
                  <a:prstClr val="black"/>
                </a:solidFill>
                <a:effectLst/>
                <a:uLnTx/>
                <a:uFillTx/>
                <a:latin typeface="新蒂黑板报" panose="03000600000000000000" pitchFamily="66" charset="-122"/>
                <a:ea typeface="新蒂黑板报" panose="03000600000000000000" pitchFamily="66" charset="-122"/>
                <a:cs typeface="+mn-cs"/>
              </a:rPr>
              <a:t>02</a:t>
            </a:r>
            <a:endParaRPr kumimoji="0" lang="zh-CN" altLang="en-US" sz="8000" b="0" i="0" u="none" strike="noStrike" kern="1200" cap="none" spc="300" normalizeH="0" baseline="0" noProof="0" dirty="0">
              <a:ln>
                <a:noFill/>
              </a:ln>
              <a:solidFill>
                <a:prstClr val="black"/>
              </a:solidFill>
              <a:effectLst/>
              <a:uLnTx/>
              <a:uFillTx/>
              <a:latin typeface="新蒂黑板报" panose="03000600000000000000" pitchFamily="66" charset="-122"/>
              <a:ea typeface="新蒂黑板报" panose="03000600000000000000" pitchFamily="66" charset="-122"/>
              <a:cs typeface="+mn-cs"/>
            </a:endParaRPr>
          </a:p>
        </p:txBody>
      </p:sp>
      <p:sp>
        <p:nvSpPr>
          <p:cNvPr id="55" name="PA_文本框 54"/>
          <p:cNvSpPr txBox="1"/>
          <p:nvPr>
            <p:custDataLst>
              <p:tags r:id="rId6"/>
            </p:custDataLst>
          </p:nvPr>
        </p:nvSpPr>
        <p:spPr>
          <a:xfrm flipH="1">
            <a:off x="4153023" y="5048231"/>
            <a:ext cx="3668401" cy="70675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9DC3E6"/>
                </a:solidFill>
                <a:effectLst/>
                <a:uLnTx/>
                <a:uFillTx/>
                <a:latin typeface="方正静蕾简体" panose="02000000000000000000" pitchFamily="2" charset="-122"/>
                <a:ea typeface="方正静蕾简体" panose="02000000000000000000" pitchFamily="2" charset="-122"/>
                <a:cs typeface="+mn-cs"/>
              </a:rPr>
              <a:t>多维前缀和</a:t>
            </a:r>
            <a:endParaRPr kumimoji="0" lang="zh-CN" altLang="en-US" sz="4000" b="0" i="0" u="none" strike="noStrike" kern="1200" cap="none" spc="0" normalizeH="0" baseline="0" noProof="0" dirty="0">
              <a:ln>
                <a:noFill/>
              </a:ln>
              <a:solidFill>
                <a:srgbClr val="9DC3E6"/>
              </a:solidFill>
              <a:effectLst/>
              <a:uLnTx/>
              <a:uFillTx/>
              <a:latin typeface="方正静蕾简体" panose="02000000000000000000" pitchFamily="2" charset="-122"/>
              <a:ea typeface="方正静蕾简体" panose="02000000000000000000" pitchFamily="2" charset="-122"/>
              <a:cs typeface="+mn-cs"/>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to="" calcmode="lin" valueType="num">
                                      <p:cBhvr>
                                        <p:cTn id="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to="" calcmode="lin" valueType="num">
                                      <p:cBhvr>
                                        <p:cTn id="13"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nodeType="withEffect">
                                  <p:stCondLst>
                                    <p:cond delay="0"/>
                                  </p:stCondLst>
                                  <p:iterate type="lt">
                                    <p:tmPct val="10000"/>
                                  </p:iterate>
                                  <p:childTnLst>
                                    <p:set>
                                      <p:cBhvr>
                                        <p:cTn id="24" dur="1" fill="hold">
                                          <p:stCondLst>
                                            <p:cond delay="0"/>
                                          </p:stCondLst>
                                        </p:cTn>
                                        <p:tgtEl>
                                          <p:spTgt spid="37"/>
                                        </p:tgtEl>
                                        <p:attrNameLst>
                                          <p:attrName>style.visibility</p:attrName>
                                        </p:attrNameLst>
                                      </p:cBhvr>
                                      <p:to>
                                        <p:strVal val="visible"/>
                                      </p:to>
                                    </p:set>
                                    <p:anim to="" calcmode="lin" valueType="num">
                                      <p:cBhvr>
                                        <p:cTn id="25" dur="700" fill="hold">
                                          <p:stCondLst>
                                            <p:cond delay="0"/>
                                          </p:stCondLst>
                                        </p:cTn>
                                        <p:tgtEl>
                                          <p:spTgt spid="37"/>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37"/>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37"/>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37"/>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95"/>
                                        </p:tgtEl>
                                        <p:attrNameLst>
                                          <p:attrName>style.visibility</p:attrName>
                                        </p:attrNameLst>
                                      </p:cBhvr>
                                      <p:to>
                                        <p:strVal val="visible"/>
                                      </p:to>
                                    </p:set>
                                    <p:anim to="" calcmode="lin" valueType="num">
                                      <p:cBhvr>
                                        <p:cTn id="31" dur="700" fill="hold">
                                          <p:stCondLst>
                                            <p:cond delay="0"/>
                                          </p:stCondLst>
                                        </p:cTn>
                                        <p:tgtEl>
                                          <p:spTgt spid="95"/>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95"/>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95"/>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95"/>
                                        </p:tgtEl>
                                        <p:attrNameLst>
                                          <p:attrName>ppt_w</p:attrName>
                                        </p:attrNameLst>
                                      </p:cBhvr>
                                      <p:tavLst>
                                        <p:tav tm="0" fmla="#ppt_w-(-#ppt_w)*((1.5-1.5*$)^2-(1.5-1.5*$)^3)">
                                          <p:val>
                                            <p:fltVal val="0"/>
                                          </p:val>
                                        </p:tav>
                                        <p:tav tm="100000">
                                          <p:val>
                                            <p:fltVal val="1"/>
                                          </p:val>
                                        </p:tav>
                                      </p:tavLst>
                                    </p:anim>
                                  </p:childTnLst>
                                </p:cTn>
                              </p:par>
                              <p:par>
                                <p:cTn id="35" presetID="0"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 to="" calcmode="lin" valueType="num">
                                      <p:cBhvr>
                                        <p:cTn id="37" dur="700" fill="hold">
                                          <p:stCondLst>
                                            <p:cond delay="0"/>
                                          </p:stCondLst>
                                        </p:cTn>
                                        <p:tgtEl>
                                          <p:spTgt spid="55"/>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55"/>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55"/>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5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 grpId="0" animBg="1"/>
      <p:bldP spid="95" grpId="0"/>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A_文本框 61"/>
          <p:cNvSpPr txBox="1"/>
          <p:nvPr>
            <p:custDataLst>
              <p:tags r:id="rId1"/>
            </p:custDataLst>
          </p:nvPr>
        </p:nvSpPr>
        <p:spPr>
          <a:xfrm>
            <a:off x="984250" y="1061720"/>
            <a:ext cx="10474960" cy="5205730"/>
          </a:xfrm>
          <a:prstGeom prst="rect">
            <a:avLst/>
          </a:prstGeom>
          <a:noFill/>
        </p:spPr>
        <p:txBody>
          <a:bodyPr wrap="square" rtlCol="0">
            <a:no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高维前缀和，又叫SOSDP，Sum over Subsets dynamic programming，它一般是用来解决子集类的求和问题（虽然也可以解决高维空间的求和问题，但是时空往往不允许）。</a:t>
            </a:r>
            <a:endPar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a:p>
            <a:pPr marL="0" marR="0" lvl="0" indent="0" algn="just" defTabSz="914400" rtl="0" eaLnBrk="1" fontAlgn="auto" latinLnBrk="0" hangingPunct="1">
              <a:lnSpc>
                <a:spcPct val="125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69" name="PA_任意多边形 5"/>
          <p:cNvSpPr/>
          <p:nvPr>
            <p:custDataLst>
              <p:tags r:id="rId2"/>
            </p:custDataLst>
          </p:nvPr>
        </p:nvSpPr>
        <p:spPr bwMode="auto">
          <a:xfrm>
            <a:off x="640221" y="863697"/>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0" name="PA_任意多边形 5"/>
          <p:cNvSpPr/>
          <p:nvPr>
            <p:custDataLst>
              <p:tags r:id="rId3"/>
            </p:custDataLst>
          </p:nvPr>
        </p:nvSpPr>
        <p:spPr bwMode="auto">
          <a:xfrm rot="5400000">
            <a:off x="-816218" y="1985746"/>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PA_矩形 45"/>
          <p:cNvSpPr>
            <a:spLocks noChangeArrowheads="1"/>
          </p:cNvSpPr>
          <p:nvPr>
            <p:custDataLst>
              <p:tags r:id="rId4"/>
            </p:custDataLst>
          </p:nvPr>
        </p:nvSpPr>
        <p:spPr bwMode="auto">
          <a:xfrm>
            <a:off x="983615" y="280035"/>
            <a:ext cx="2534920" cy="583565"/>
          </a:xfrm>
          <a:prstGeom prst="rect">
            <a:avLst/>
          </a:prstGeom>
          <a:noFill/>
          <a:ln w="9525">
            <a:noFill/>
            <a:miter lim="800000"/>
          </a:ln>
        </p:spPr>
        <p:txBody>
          <a:bodyPr wrap="square">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rPr>
              <a:t>多维前缀和</a:t>
            </a:r>
            <a:endParaRPr kumimoji="0" lang="zh-CN" altLang="en-US" sz="32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sym typeface="宋体" panose="02010600030101010101" pitchFamily="2" charset="-122"/>
            </a:endParaRPr>
          </a:p>
        </p:txBody>
      </p:sp>
      <p:pic>
        <p:nvPicPr>
          <p:cNvPr id="3" name="图片 2" descr="5M_7@SUMI%)@VJJ$Z4X4KP6"/>
          <p:cNvPicPr>
            <a:picLocks noChangeAspect="1"/>
          </p:cNvPicPr>
          <p:nvPr>
            <p:custDataLst>
              <p:tags r:id="rId5"/>
            </p:custDataLst>
          </p:nvPr>
        </p:nvPicPr>
        <p:blipFill>
          <a:blip r:embed="rId6"/>
          <a:stretch>
            <a:fillRect/>
          </a:stretch>
        </p:blipFill>
        <p:spPr>
          <a:xfrm>
            <a:off x="984250" y="2084705"/>
            <a:ext cx="10846435" cy="1552575"/>
          </a:xfrm>
          <a:prstGeom prst="rect">
            <a:avLst/>
          </a:prstGeom>
        </p:spPr>
      </p:pic>
      <p:sp>
        <p:nvSpPr>
          <p:cNvPr id="4" name="文本框 3"/>
          <p:cNvSpPr txBox="1"/>
          <p:nvPr/>
        </p:nvSpPr>
        <p:spPr>
          <a:xfrm>
            <a:off x="756285" y="3751580"/>
            <a:ext cx="10625455" cy="922020"/>
          </a:xfrm>
          <a:prstGeom prst="rect">
            <a:avLst/>
          </a:prstGeom>
          <a:noFill/>
        </p:spPr>
        <p:txBody>
          <a:bodyPr wrap="square" rtlCol="0">
            <a:spAutoFit/>
          </a:bodyPr>
          <a:p>
            <a:r>
              <a:rPr lang="zh-CN" altLang="en-US"/>
              <a:t>我们发现这步容斥操作在高纬度下不能被视为O(1)，它与维度k成幂函数的关系。</a:t>
            </a:r>
            <a:endParaRPr lang="zh-CN" altLang="en-US"/>
          </a:p>
          <a:p>
            <a:r>
              <a:rPr lang="zh-CN" altLang="en-US"/>
              <a:t>高维前缀和的时间复杂度为O(</a:t>
            </a:r>
            <a:r>
              <a:rPr lang="en-US" altLang="zh-CN"/>
              <a:t>2^k</a:t>
            </a:r>
            <a:r>
              <a:rPr lang="zh-CN" altLang="en-US"/>
              <a:t>)，在高维空间容量不大，但是维度数很高的时候，瓶颈在于维度数k。</a:t>
            </a:r>
            <a:endParaRPr lang="zh-CN" altLang="en-US"/>
          </a:p>
          <a:p>
            <a:r>
              <a:rPr lang="zh-CN" altLang="en-US"/>
              <a:t>想办法进行优化。</a:t>
            </a:r>
            <a:endParaRPr lang="zh-CN" alt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to="" calcmode="lin" valueType="num">
                                      <p:cBhvr>
                                        <p:cTn id="7" dur="700" fill="hold">
                                          <p:stCondLst>
                                            <p:cond delay="0"/>
                                          </p:stCondLst>
                                        </p:cTn>
                                        <p:tgtEl>
                                          <p:spTgt spid="6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6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6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6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69"/>
                                        </p:tgtEl>
                                        <p:attrNameLst>
                                          <p:attrName>style.visibility</p:attrName>
                                        </p:attrNameLst>
                                      </p:cBhvr>
                                      <p:to>
                                        <p:strVal val="visible"/>
                                      </p:to>
                                    </p:set>
                                    <p:anim to="" calcmode="lin" valueType="num">
                                      <p:cBhvr>
                                        <p:cTn id="13" dur="700" fill="hold">
                                          <p:stCondLst>
                                            <p:cond delay="0"/>
                                          </p:stCondLst>
                                        </p:cTn>
                                        <p:tgtEl>
                                          <p:spTgt spid="169"/>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69"/>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69"/>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69"/>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170"/>
                                        </p:tgtEl>
                                        <p:attrNameLst>
                                          <p:attrName>style.visibility</p:attrName>
                                        </p:attrNameLst>
                                      </p:cBhvr>
                                      <p:to>
                                        <p:strVal val="visible"/>
                                      </p:to>
                                    </p:set>
                                    <p:anim to="" calcmode="lin" valueType="num">
                                      <p:cBhvr>
                                        <p:cTn id="19" dur="700" fill="hold">
                                          <p:stCondLst>
                                            <p:cond delay="0"/>
                                          </p:stCondLst>
                                        </p:cTn>
                                        <p:tgtEl>
                                          <p:spTgt spid="170"/>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70"/>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70"/>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70"/>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to="" calcmode="lin" valueType="num">
                                      <p:cBhvr>
                                        <p:cTn id="25" dur="700" fill="hold">
                                          <p:stCondLst>
                                            <p:cond delay="0"/>
                                          </p:stCondLst>
                                        </p:cTn>
                                        <p:tgtEl>
                                          <p:spTgt spid="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69" grpId="0" bldLvl="0" animBg="1"/>
      <p:bldP spid="170" grpId="0" bldLvl="0" animBg="1"/>
      <p:bldP spid="5" grpId="0"/>
    </p:bld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PA" val="v4.1.3"/>
  <p:tag name="KSO_WM_BEAUTIFY_FLAG" val=""/>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 name="KSO_WM_BEAUTIFY_FLAG" val=""/>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9.xml><?xml version="1.0" encoding="utf-8"?>
<p:tagLst xmlns:p="http://schemas.openxmlformats.org/presentationml/2006/main">
  <p:tag name="PA" val="v4.1.3"/>
  <p:tag name="KSO_WM_BEAUTIFY_FLAG" val=""/>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3.xml><?xml version="1.0" encoding="utf-8"?>
<p:tagLst xmlns:p="http://schemas.openxmlformats.org/presentationml/2006/main">
  <p:tag name="PA" val="v4.1.3"/>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PA" val="v4.1.3"/>
</p:tagLst>
</file>

<file path=ppt/tags/tag46.xml><?xml version="1.0" encoding="utf-8"?>
<p:tagLst xmlns:p="http://schemas.openxmlformats.org/presentationml/2006/main">
  <p:tag name="PA" val="v4.1.3"/>
</p:tagLst>
</file>

<file path=ppt/tags/tag47.xml><?xml version="1.0" encoding="utf-8"?>
<p:tagLst xmlns:p="http://schemas.openxmlformats.org/presentationml/2006/main">
  <p:tag name="PA" val="v4.1.3"/>
</p:tagLst>
</file>

<file path=ppt/tags/tag48.xml><?xml version="1.0" encoding="utf-8"?>
<p:tagLst xmlns:p="http://schemas.openxmlformats.org/presentationml/2006/main">
  <p:tag name="PA" val="v4.1.3"/>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PA" val="v4.1.3"/>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PA" val="v4.1.3"/>
</p:tagLst>
</file>

<file path=ppt/tags/tag53.xml><?xml version="1.0" encoding="utf-8"?>
<p:tagLst xmlns:p="http://schemas.openxmlformats.org/presentationml/2006/main">
  <p:tag name="PA" val="v4.1.3"/>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PA" val="v4.1.3"/>
</p:tagLst>
</file>

<file path=ppt/tags/tag56.xml><?xml version="1.0" encoding="utf-8"?>
<p:tagLst xmlns:p="http://schemas.openxmlformats.org/presentationml/2006/main">
  <p:tag name="PA" val="v4.1.3"/>
</p:tagLst>
</file>

<file path=ppt/tags/tag57.xml><?xml version="1.0" encoding="utf-8"?>
<p:tagLst xmlns:p="http://schemas.openxmlformats.org/presentationml/2006/main">
  <p:tag name="PA" val="v4.1.3"/>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PA" val="v4.1.3"/>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 name="KSO_WM_BEAUTIFY_FLAG" val=""/>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PA" val="v4.1.3"/>
</p:tagLst>
</file>

<file path=ppt/tags/tag67.xml><?xml version="1.0" encoding="utf-8"?>
<p:tagLst xmlns:p="http://schemas.openxmlformats.org/presentationml/2006/main">
  <p:tag name="PA" val="v4.1.3"/>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70.xml><?xml version="1.0" encoding="utf-8"?>
<p:tagLst xmlns:p="http://schemas.openxmlformats.org/presentationml/2006/main">
  <p:tag name="PA" val="v4.1.3"/>
</p:tagLst>
</file>

<file path=ppt/tags/tag71.xml><?xml version="1.0" encoding="utf-8"?>
<p:tagLst xmlns:p="http://schemas.openxmlformats.org/presentationml/2006/main">
  <p:tag name="PA" val="v4.1.3"/>
</p:tagLst>
</file>

<file path=ppt/tags/tag72.xml><?xml version="1.0" encoding="utf-8"?>
<p:tagLst xmlns:p="http://schemas.openxmlformats.org/presentationml/2006/main">
  <p:tag name="PA" val="v4.1.3"/>
  <p:tag name="KSO_WM_BEAUTIFY_FLAG" val=""/>
</p:tagLst>
</file>

<file path=ppt/tags/tag73.xml><?xml version="1.0" encoding="utf-8"?>
<p:tagLst xmlns:p="http://schemas.openxmlformats.org/presentationml/2006/main">
  <p:tag name="PA" val="v4.1.3"/>
</p:tagLst>
</file>

<file path=ppt/tags/tag74.xml><?xml version="1.0" encoding="utf-8"?>
<p:tagLst xmlns:p="http://schemas.openxmlformats.org/presentationml/2006/main">
  <p:tag name="PA" val="v4.1.3"/>
</p:tagLst>
</file>

<file path=ppt/tags/tag75.xml><?xml version="1.0" encoding="utf-8"?>
<p:tagLst xmlns:p="http://schemas.openxmlformats.org/presentationml/2006/main">
  <p:tag name="PA" val="v4.1.3"/>
</p:tagLst>
</file>

<file path=ppt/tags/tag76.xml><?xml version="1.0" encoding="utf-8"?>
<p:tagLst xmlns:p="http://schemas.openxmlformats.org/presentationml/2006/main">
  <p:tag name="PA" val="v4.1.3"/>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PA" val="v4.1.3"/>
</p:tagLst>
</file>

<file path=ppt/tags/tag79.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80.xml><?xml version="1.0" encoding="utf-8"?>
<p:tagLst xmlns:p="http://schemas.openxmlformats.org/presentationml/2006/main">
  <p:tag name="KSO_WPP_MARK_KEY" val="b403713d-e01a-47aa-b399-567fbb8f7613"/>
  <p:tag name="COMMONDATA" val="eyJoZGlkIjoiMjkyODY5ZjNiZWU3NGYxM2MxM2FlNTY4MzAwMmRjZjYifQ=="/>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95000"/>
            <a:lumOff val="5000"/>
          </a:schemeClr>
        </a:solidFill>
        <a:ln>
          <a:noFill/>
        </a:ln>
      </a:spPr>
      <a:bodyPr rot="0" vertOverflow="overflow" horzOverflow="overflow" vert="horz" wrap="square" lIns="91440" tIns="45720" rIns="91440" bIns="45720" numCol="1" spcCol="0" rtlCol="0" fromWordArt="0" anchor="ctr" anchorCtr="0" forceAA="0" compatLnSpc="1">
        <a:noAutofit/>
      </a:bodyPr>
      <a:lstStyle>
        <a:defPPr marL="0" marR="0" lvl="0" indent="0" algn="l" defTabSz="914400" rtl="0" eaLnBrk="1" fontAlgn="auto" latinLnBrk="0" hangingPunct="1">
          <a:lnSpc>
            <a:spcPct val="100000"/>
          </a:lnSpc>
          <a:spcBef>
            <a:spcPts val="0"/>
          </a:spcBef>
          <a:spcAft>
            <a:spcPts val="0"/>
          </a:spcAft>
          <a:buClrTx/>
          <a:buSzTx/>
          <a:buFontTx/>
          <a:buNone/>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2190</Words>
  <Application>WPS 演示</Application>
  <PresentationFormat>宽屏</PresentationFormat>
  <Paragraphs>153</Paragraphs>
  <Slides>18</Slides>
  <Notes>10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18</vt:i4>
      </vt:variant>
    </vt:vector>
  </HeadingPairs>
  <TitlesOfParts>
    <vt:vector size="33" baseType="lpstr">
      <vt:lpstr>Arial</vt:lpstr>
      <vt:lpstr>宋体</vt:lpstr>
      <vt:lpstr>Wingdings</vt:lpstr>
      <vt:lpstr>Calibri</vt:lpstr>
      <vt:lpstr>方正静蕾简体</vt:lpstr>
      <vt:lpstr>新蒂黑板报</vt:lpstr>
      <vt:lpstr>华文细黑</vt:lpstr>
      <vt:lpstr>黑体</vt:lpstr>
      <vt:lpstr>微软雅黑</vt:lpstr>
      <vt:lpstr>Arial Unicode MS</vt:lpstr>
      <vt:lpstr>Calibri Light</vt:lpstr>
      <vt:lpstr>等线</vt:lpstr>
      <vt:lpstr>Calibri</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dc:creator>
  <cp:keywords>锐旗设计; https:/9ppt.taobao.com</cp:keywords>
  <cp:category>锐旗设计; https://9ppt.taobao.com</cp:category>
  <cp:lastModifiedBy>略略略</cp:lastModifiedBy>
  <cp:revision>88</cp:revision>
  <dcterms:created xsi:type="dcterms:W3CDTF">2016-08-30T15:58:00Z</dcterms:created>
  <dcterms:modified xsi:type="dcterms:W3CDTF">2023-06-03T16:39:35Z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FA854D52F38C4D1E856A35E92DAEE71C_13</vt:lpwstr>
  </property>
  <property fmtid="{D5CDD505-2E9C-101B-9397-08002B2CF9AE}" pid="3" name="KSOProductBuildVer">
    <vt:lpwstr>2052-11.1.0.14309</vt:lpwstr>
  </property>
</Properties>
</file>