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
      <p:font typeface="Nuni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Nunito-regular.fntdata"/><Relationship Id="rId41" Type="http://schemas.openxmlformats.org/officeDocument/2006/relationships/slide" Target="slides/slide36.xml"/><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NunitoMedium-regular.fntdata"/><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italic.fntdata"/><Relationship Id="rId47" Type="http://schemas.openxmlformats.org/officeDocument/2006/relationships/font" Target="fonts/NunitoMedium-bold.fntdata"/><Relationship Id="rId49" Type="http://schemas.openxmlformats.org/officeDocument/2006/relationships/font" Target="fonts/Nuni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79e7f9a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79e7f9a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79e7f9a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79e7f9a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c4e3a4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c4e3a4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7c4e3a4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7c4e3a4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7c4e3a4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7c4e3a4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c4e3a44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c4e3a44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7c4e3a4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7c4e3a4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7c4e3a4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7c4e3a4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7c4e3a44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7c4e3a4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5c90498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5c90498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5c9049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5c9049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5c90498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5c90498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5c90498b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5c90498b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a3a100a7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a3a100a7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a3a100a7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a3a100a7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a37064b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a37064b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a37064b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a37064b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a37064b2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a37064b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a37064b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a37064b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a3a100a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a3a100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a3a100a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a3a100a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5c90498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5c90498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a3a100a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a3a100a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a3a100a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a3a100a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a3a100a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a3a100a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a3a100a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a3a100a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a3a100a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a3a100a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a3a100a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a3a100a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5c90498b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5c90498b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5c90498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5c90498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5c90498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5c90498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c90498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5c90498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5c90498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5c90498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5c90498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5c90498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5c90498b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5c90498b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41.png"/><Relationship Id="rId6"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8.png"/><Relationship Id="rId5" Type="http://schemas.openxmlformats.org/officeDocument/2006/relationships/image" Target="../media/image42.png"/><Relationship Id="rId6"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12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pt-BR"/>
              <a:t>Padrões de Projeto</a:t>
            </a:r>
            <a:endParaRPr b="1"/>
          </a:p>
        </p:txBody>
      </p:sp>
      <p:sp>
        <p:nvSpPr>
          <p:cNvPr id="129" name="Google Shape;129;p13"/>
          <p:cNvSpPr txBox="1"/>
          <p:nvPr>
            <p:ph idx="1" type="subTitle"/>
          </p:nvPr>
        </p:nvSpPr>
        <p:spPr>
          <a:xfrm>
            <a:off x="1891350" y="23104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1800"/>
              <a:t>Mediator, Observer, Command, Bridge</a:t>
            </a:r>
            <a:endParaRPr sz="1800"/>
          </a:p>
        </p:txBody>
      </p:sp>
      <p:sp>
        <p:nvSpPr>
          <p:cNvPr id="130" name="Google Shape;130;p13"/>
          <p:cNvSpPr txBox="1"/>
          <p:nvPr/>
        </p:nvSpPr>
        <p:spPr>
          <a:xfrm>
            <a:off x="2528100" y="3296050"/>
            <a:ext cx="43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latin typeface="Calibri"/>
                <a:ea typeface="Calibri"/>
                <a:cs typeface="Calibri"/>
                <a:sym typeface="Calibri"/>
              </a:rPr>
              <a:t>Equipe: Antônio Nicassio, Cláudia Inês, Letícia Ribeiro</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769125" y="4553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Padrão Command </a:t>
            </a:r>
            <a:endParaRPr/>
          </a:p>
        </p:txBody>
      </p:sp>
      <p:sp>
        <p:nvSpPr>
          <p:cNvPr id="189" name="Google Shape;189;p22"/>
          <p:cNvSpPr txBox="1"/>
          <p:nvPr>
            <p:ph idx="1" type="body"/>
          </p:nvPr>
        </p:nvSpPr>
        <p:spPr>
          <a:xfrm>
            <a:off x="609025" y="659825"/>
            <a:ext cx="7505700" cy="2448000"/>
          </a:xfrm>
          <a:prstGeom prst="rect">
            <a:avLst/>
          </a:prstGeom>
        </p:spPr>
        <p:txBody>
          <a:bodyPr anchorCtr="0" anchor="ctr" bIns="91425" lIns="91425" spcFirstLastPara="1" rIns="91425" wrap="square" tIns="91425">
            <a:normAutofit/>
          </a:bodyPr>
          <a:lstStyle/>
          <a:p>
            <a:pPr indent="-336550" lvl="0" marL="457200" rtl="0" algn="just">
              <a:lnSpc>
                <a:spcPct val="95000"/>
              </a:lnSpc>
              <a:spcBef>
                <a:spcPts val="0"/>
              </a:spcBef>
              <a:spcAft>
                <a:spcPts val="0"/>
              </a:spcAft>
              <a:buClr>
                <a:schemeClr val="dk1"/>
              </a:buClr>
              <a:buSzPts val="1700"/>
              <a:buChar char="●"/>
            </a:pPr>
            <a:r>
              <a:rPr lang="pt-BR" sz="1700">
                <a:solidFill>
                  <a:srgbClr val="333333"/>
                </a:solidFill>
              </a:rPr>
              <a:t>O Command é um padrão de projeto comportamental que tem como objetivo encapsular uma solicitação como um objeto, o que permite parametrizar outros objetos com diferentes solicitações, enfileirar ou registrar solicitações e implementar recursos de cancelamento de operações (desfazer). Ou seja, o objetivo do padrão é transformar um método de uma classe em um objeto, o qual pode executar a ação deste método.</a:t>
            </a:r>
            <a:endParaRPr sz="3800">
              <a:solidFill>
                <a:schemeClr val="dk1"/>
              </a:solidFill>
            </a:endParaRPr>
          </a:p>
        </p:txBody>
      </p:sp>
      <p:pic>
        <p:nvPicPr>
          <p:cNvPr id="190" name="Google Shape;190;p22"/>
          <p:cNvPicPr preferRelativeResize="0"/>
          <p:nvPr/>
        </p:nvPicPr>
        <p:blipFill>
          <a:blip r:embed="rId3">
            <a:alphaModFix/>
          </a:blip>
          <a:stretch>
            <a:fillRect/>
          </a:stretch>
        </p:blipFill>
        <p:spPr>
          <a:xfrm>
            <a:off x="2864250" y="2659825"/>
            <a:ext cx="3558018" cy="22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Onde se aplica</a:t>
            </a:r>
            <a:endParaRPr/>
          </a:p>
        </p:txBody>
      </p:sp>
      <p:sp>
        <p:nvSpPr>
          <p:cNvPr id="196" name="Google Shape;196;p23"/>
          <p:cNvSpPr txBox="1"/>
          <p:nvPr>
            <p:ph idx="1" type="body"/>
          </p:nvPr>
        </p:nvSpPr>
        <p:spPr>
          <a:xfrm>
            <a:off x="311700" y="1017725"/>
            <a:ext cx="8520600" cy="3551100"/>
          </a:xfrm>
          <a:prstGeom prst="rect">
            <a:avLst/>
          </a:prstGeom>
        </p:spPr>
        <p:txBody>
          <a:bodyPr anchorCtr="0" anchor="ctr" bIns="91425" lIns="91425" spcFirstLastPara="1" rIns="91425" wrap="square" tIns="91425">
            <a:normAutofit fontScale="85000"/>
          </a:bodyPr>
          <a:lstStyle/>
          <a:p>
            <a:pPr indent="0" lvl="0" marL="0" rtl="0" algn="l">
              <a:lnSpc>
                <a:spcPct val="150000"/>
              </a:lnSpc>
              <a:spcBef>
                <a:spcPts val="1200"/>
              </a:spcBef>
              <a:spcAft>
                <a:spcPts val="0"/>
              </a:spcAft>
              <a:buNone/>
            </a:pPr>
            <a:r>
              <a:t/>
            </a:r>
            <a:endParaRPr sz="2000">
              <a:solidFill>
                <a:srgbClr val="222222"/>
              </a:solidFill>
            </a:endParaRPr>
          </a:p>
          <a:p>
            <a:pPr indent="-336550" lvl="0" marL="457200" rtl="0" algn="l">
              <a:lnSpc>
                <a:spcPct val="150000"/>
              </a:lnSpc>
              <a:spcBef>
                <a:spcPts val="1200"/>
              </a:spcBef>
              <a:spcAft>
                <a:spcPts val="0"/>
              </a:spcAft>
              <a:buClr>
                <a:srgbClr val="222222"/>
              </a:buClr>
              <a:buSzPct val="100000"/>
              <a:buChar char="●"/>
            </a:pPr>
            <a:r>
              <a:rPr lang="pt-BR" sz="2000">
                <a:solidFill>
                  <a:srgbClr val="222222"/>
                </a:solidFill>
              </a:rPr>
              <a:t>O Command é mais utilizado em programas em que você parametriza elementos da interface com ações, um exemplo disso são menus e controles em que que tem botões que realizam determinada ação</a:t>
            </a:r>
            <a:endParaRPr sz="2000">
              <a:solidFill>
                <a:srgbClr val="222222"/>
              </a:solidFill>
            </a:endParaRPr>
          </a:p>
          <a:p>
            <a:pPr indent="-336550" lvl="0" marL="457200" rtl="0" algn="l">
              <a:lnSpc>
                <a:spcPct val="150000"/>
              </a:lnSpc>
              <a:spcBef>
                <a:spcPts val="0"/>
              </a:spcBef>
              <a:spcAft>
                <a:spcPts val="0"/>
              </a:spcAft>
              <a:buClr>
                <a:srgbClr val="222222"/>
              </a:buClr>
              <a:buSzPct val="100000"/>
              <a:buChar char="●"/>
            </a:pPr>
            <a:r>
              <a:rPr lang="pt-BR" sz="2000">
                <a:solidFill>
                  <a:srgbClr val="222222"/>
                </a:solidFill>
              </a:rPr>
              <a:t>Quando você quer desacoplar o objeto que envia a solicitação do objeto que a recebe</a:t>
            </a:r>
            <a:endParaRPr sz="2000">
              <a:solidFill>
                <a:srgbClr val="222222"/>
              </a:solidFill>
            </a:endParaRPr>
          </a:p>
          <a:p>
            <a:pPr indent="-336550" lvl="0" marL="457200" rtl="0" algn="l">
              <a:lnSpc>
                <a:spcPct val="150000"/>
              </a:lnSpc>
              <a:spcBef>
                <a:spcPts val="0"/>
              </a:spcBef>
              <a:spcAft>
                <a:spcPts val="0"/>
              </a:spcAft>
              <a:buClr>
                <a:srgbClr val="222222"/>
              </a:buClr>
              <a:buSzPct val="100000"/>
              <a:buChar char="●"/>
            </a:pPr>
            <a:r>
              <a:rPr lang="pt-BR" sz="2000">
                <a:solidFill>
                  <a:srgbClr val="222222"/>
                </a:solidFill>
              </a:rPr>
              <a:t>Quando você quer tratar um comando como um objeto </a:t>
            </a:r>
            <a:endParaRPr sz="2000">
              <a:solidFill>
                <a:srgbClr val="222222"/>
              </a:solidFill>
            </a:endParaRPr>
          </a:p>
          <a:p>
            <a:pPr indent="-336550" lvl="0" marL="457200" rtl="0" algn="l">
              <a:lnSpc>
                <a:spcPct val="150000"/>
              </a:lnSpc>
              <a:spcBef>
                <a:spcPts val="0"/>
              </a:spcBef>
              <a:spcAft>
                <a:spcPts val="0"/>
              </a:spcAft>
              <a:buClr>
                <a:srgbClr val="222222"/>
              </a:buClr>
              <a:buSzPct val="100000"/>
              <a:buChar char="●"/>
            </a:pPr>
            <a:r>
              <a:rPr lang="pt-BR" sz="2000">
                <a:solidFill>
                  <a:srgbClr val="222222"/>
                </a:solidFill>
              </a:rPr>
              <a:t>Quando você quer que solicitações sejam feitas e desfeitas </a:t>
            </a:r>
            <a:endParaRPr sz="2000">
              <a:solidFill>
                <a:srgbClr val="222222"/>
              </a:solidFill>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Solução proposta pelo padrão</a:t>
            </a:r>
            <a:endParaRPr/>
          </a:p>
        </p:txBody>
      </p:sp>
      <p:sp>
        <p:nvSpPr>
          <p:cNvPr id="202" name="Google Shape;202;p24"/>
          <p:cNvSpPr txBox="1"/>
          <p:nvPr>
            <p:ph idx="1" type="body"/>
          </p:nvPr>
        </p:nvSpPr>
        <p:spPr>
          <a:xfrm>
            <a:off x="311700" y="1017725"/>
            <a:ext cx="8520600" cy="3551100"/>
          </a:xfrm>
          <a:prstGeom prst="rect">
            <a:avLst/>
          </a:prstGeom>
        </p:spPr>
        <p:txBody>
          <a:bodyPr anchorCtr="0" anchor="ctr" bIns="91425" lIns="91425" spcFirstLastPara="1" rIns="91425" wrap="square" tIns="91425">
            <a:normAutofit/>
          </a:bodyPr>
          <a:lstStyle/>
          <a:p>
            <a:pPr indent="0" lvl="0" marL="0" rtl="0" algn="l">
              <a:lnSpc>
                <a:spcPct val="150000"/>
              </a:lnSpc>
              <a:spcBef>
                <a:spcPts val="1200"/>
              </a:spcBef>
              <a:spcAft>
                <a:spcPts val="0"/>
              </a:spcAft>
              <a:buNone/>
            </a:pPr>
            <a:r>
              <a:t/>
            </a:r>
            <a:endParaRPr sz="2000">
              <a:solidFill>
                <a:srgbClr val="222222"/>
              </a:solidFill>
            </a:endParaRPr>
          </a:p>
          <a:p>
            <a:pPr indent="-355600" lvl="0" marL="457200" rtl="0" algn="l">
              <a:lnSpc>
                <a:spcPct val="150000"/>
              </a:lnSpc>
              <a:spcBef>
                <a:spcPts val="1200"/>
              </a:spcBef>
              <a:spcAft>
                <a:spcPts val="0"/>
              </a:spcAft>
              <a:buClr>
                <a:srgbClr val="222222"/>
              </a:buClr>
              <a:buSzPts val="2000"/>
              <a:buChar char="●"/>
            </a:pPr>
            <a:r>
              <a:rPr lang="pt-BR" sz="2000">
                <a:solidFill>
                  <a:srgbClr val="222222"/>
                </a:solidFill>
              </a:rPr>
              <a:t>O padrão tem como solução transformar um método de uma classe em um objeto  </a:t>
            </a:r>
            <a:endParaRPr sz="2000">
              <a:solidFill>
                <a:srgbClr val="222222"/>
              </a:solidFill>
            </a:endParaRPr>
          </a:p>
          <a:p>
            <a:pPr indent="-355600" lvl="0" marL="457200" rtl="0" algn="l">
              <a:lnSpc>
                <a:spcPct val="150000"/>
              </a:lnSpc>
              <a:spcBef>
                <a:spcPts val="0"/>
              </a:spcBef>
              <a:spcAft>
                <a:spcPts val="0"/>
              </a:spcAft>
              <a:buClr>
                <a:srgbClr val="222222"/>
              </a:buClr>
              <a:buSzPts val="2000"/>
              <a:buChar char="●"/>
            </a:pPr>
            <a:r>
              <a:rPr lang="pt-BR" sz="2000">
                <a:solidFill>
                  <a:srgbClr val="222222"/>
                </a:solidFill>
              </a:rPr>
              <a:t>A partir disso este novo objeto pode realizar a ação ou método que o antigo objeto deve realizar  </a:t>
            </a:r>
            <a:endParaRPr sz="2000">
              <a:solidFill>
                <a:srgbClr val="222222"/>
              </a:solidFill>
            </a:endParaRPr>
          </a:p>
          <a:p>
            <a:pPr indent="0" lvl="0" marL="0" rtl="0" algn="l">
              <a:spcBef>
                <a:spcPts val="1200"/>
              </a:spcBef>
              <a:spcAft>
                <a:spcPts val="1200"/>
              </a:spcAft>
              <a:buNone/>
            </a:pPr>
            <a:r>
              <a:t/>
            </a:r>
            <a:endParaRPr sz="2000">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Diagrama - Sem uso do padrão </a:t>
            </a:r>
            <a:endParaRPr/>
          </a:p>
        </p:txBody>
      </p:sp>
      <p:pic>
        <p:nvPicPr>
          <p:cNvPr id="208" name="Google Shape;208;p25"/>
          <p:cNvPicPr preferRelativeResize="0"/>
          <p:nvPr/>
        </p:nvPicPr>
        <p:blipFill>
          <a:blip r:embed="rId3">
            <a:alphaModFix/>
          </a:blip>
          <a:stretch>
            <a:fillRect/>
          </a:stretch>
        </p:blipFill>
        <p:spPr>
          <a:xfrm>
            <a:off x="2146250" y="1935875"/>
            <a:ext cx="4648200" cy="161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48275" y="455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Diagrama - Com uso do padrão </a:t>
            </a:r>
            <a:endParaRPr/>
          </a:p>
        </p:txBody>
      </p:sp>
      <p:pic>
        <p:nvPicPr>
          <p:cNvPr id="214" name="Google Shape;214;p26"/>
          <p:cNvPicPr preferRelativeResize="0"/>
          <p:nvPr/>
        </p:nvPicPr>
        <p:blipFill>
          <a:blip r:embed="rId3">
            <a:alphaModFix/>
          </a:blip>
          <a:stretch>
            <a:fillRect/>
          </a:stretch>
        </p:blipFill>
        <p:spPr>
          <a:xfrm>
            <a:off x="1653187" y="1234525"/>
            <a:ext cx="5837626" cy="346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435625" y="25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Sem o uso do padrão </a:t>
            </a:r>
            <a:endParaRPr/>
          </a:p>
        </p:txBody>
      </p:sp>
      <p:pic>
        <p:nvPicPr>
          <p:cNvPr id="220" name="Google Shape;220;p27"/>
          <p:cNvPicPr preferRelativeResize="0"/>
          <p:nvPr/>
        </p:nvPicPr>
        <p:blipFill>
          <a:blip r:embed="rId3">
            <a:alphaModFix/>
          </a:blip>
          <a:stretch>
            <a:fillRect/>
          </a:stretch>
        </p:blipFill>
        <p:spPr>
          <a:xfrm>
            <a:off x="242475" y="1094275"/>
            <a:ext cx="3933825" cy="3352800"/>
          </a:xfrm>
          <a:prstGeom prst="rect">
            <a:avLst/>
          </a:prstGeom>
          <a:noFill/>
          <a:ln>
            <a:noFill/>
          </a:ln>
        </p:spPr>
      </p:pic>
      <p:pic>
        <p:nvPicPr>
          <p:cNvPr id="221" name="Google Shape;221;p27"/>
          <p:cNvPicPr preferRelativeResize="0"/>
          <p:nvPr/>
        </p:nvPicPr>
        <p:blipFill>
          <a:blip r:embed="rId4">
            <a:alphaModFix/>
          </a:blip>
          <a:stretch>
            <a:fillRect/>
          </a:stretch>
        </p:blipFill>
        <p:spPr>
          <a:xfrm>
            <a:off x="4298675" y="1094275"/>
            <a:ext cx="4213475" cy="238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227" name="Google Shape;227;p28"/>
          <p:cNvPicPr preferRelativeResize="0"/>
          <p:nvPr/>
        </p:nvPicPr>
        <p:blipFill>
          <a:blip r:embed="rId3">
            <a:alphaModFix/>
          </a:blip>
          <a:stretch>
            <a:fillRect/>
          </a:stretch>
        </p:blipFill>
        <p:spPr>
          <a:xfrm>
            <a:off x="2368450" y="807025"/>
            <a:ext cx="4305525" cy="383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233" name="Google Shape;233;p29"/>
          <p:cNvPicPr preferRelativeResize="0"/>
          <p:nvPr/>
        </p:nvPicPr>
        <p:blipFill>
          <a:blip r:embed="rId3">
            <a:alphaModFix/>
          </a:blip>
          <a:stretch>
            <a:fillRect/>
          </a:stretch>
        </p:blipFill>
        <p:spPr>
          <a:xfrm>
            <a:off x="1047300" y="1289650"/>
            <a:ext cx="2217075" cy="1612325"/>
          </a:xfrm>
          <a:prstGeom prst="rect">
            <a:avLst/>
          </a:prstGeom>
          <a:noFill/>
          <a:ln>
            <a:noFill/>
          </a:ln>
        </p:spPr>
      </p:pic>
      <p:pic>
        <p:nvPicPr>
          <p:cNvPr id="234" name="Google Shape;234;p29"/>
          <p:cNvPicPr preferRelativeResize="0"/>
          <p:nvPr/>
        </p:nvPicPr>
        <p:blipFill>
          <a:blip r:embed="rId4">
            <a:alphaModFix/>
          </a:blip>
          <a:stretch>
            <a:fillRect/>
          </a:stretch>
        </p:blipFill>
        <p:spPr>
          <a:xfrm>
            <a:off x="4231475" y="999475"/>
            <a:ext cx="3921925" cy="351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240" name="Google Shape;240;p30"/>
          <p:cNvPicPr preferRelativeResize="0"/>
          <p:nvPr/>
        </p:nvPicPr>
        <p:blipFill>
          <a:blip r:embed="rId3">
            <a:alphaModFix/>
          </a:blip>
          <a:stretch>
            <a:fillRect/>
          </a:stretch>
        </p:blipFill>
        <p:spPr>
          <a:xfrm>
            <a:off x="232475" y="1029450"/>
            <a:ext cx="3305175" cy="3333750"/>
          </a:xfrm>
          <a:prstGeom prst="rect">
            <a:avLst/>
          </a:prstGeom>
          <a:noFill/>
          <a:ln>
            <a:noFill/>
          </a:ln>
        </p:spPr>
      </p:pic>
      <p:pic>
        <p:nvPicPr>
          <p:cNvPr id="241" name="Google Shape;241;p30"/>
          <p:cNvPicPr preferRelativeResize="0"/>
          <p:nvPr/>
        </p:nvPicPr>
        <p:blipFill>
          <a:blip r:embed="rId4">
            <a:alphaModFix/>
          </a:blip>
          <a:stretch>
            <a:fillRect/>
          </a:stretch>
        </p:blipFill>
        <p:spPr>
          <a:xfrm>
            <a:off x="3609975" y="959425"/>
            <a:ext cx="5290024" cy="364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759100" y="395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Padrão Observer</a:t>
            </a:r>
            <a:endParaRPr/>
          </a:p>
        </p:txBody>
      </p:sp>
      <p:sp>
        <p:nvSpPr>
          <p:cNvPr id="247" name="Google Shape;247;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pt-BR">
                <a:solidFill>
                  <a:schemeClr val="dk1"/>
                </a:solidFill>
                <a:highlight>
                  <a:srgbClr val="FFFFFF"/>
                </a:highlight>
              </a:rPr>
              <a:t>O Observer é um padrão de projeto comportamental que permite que você defina um mecanismo de assinatura para notificar múltiplos objetos sobre quaisquer eventos que aconteçam com o objeto que eles estão observando.</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1200"/>
              </a:spcAft>
              <a:buNone/>
            </a:pPr>
            <a:r>
              <a:t/>
            </a:r>
            <a:endParaRPr>
              <a:solidFill>
                <a:schemeClr val="dk1"/>
              </a:solidFill>
              <a:highlight>
                <a:srgbClr val="FFFFFF"/>
              </a:highlight>
            </a:endParaRPr>
          </a:p>
        </p:txBody>
      </p:sp>
      <p:pic>
        <p:nvPicPr>
          <p:cNvPr id="248" name="Google Shape;248;p31"/>
          <p:cNvPicPr preferRelativeResize="0"/>
          <p:nvPr/>
        </p:nvPicPr>
        <p:blipFill>
          <a:blip r:embed="rId3">
            <a:alphaModFix/>
          </a:blip>
          <a:stretch>
            <a:fillRect/>
          </a:stretch>
        </p:blipFill>
        <p:spPr>
          <a:xfrm>
            <a:off x="2553537" y="2289325"/>
            <a:ext cx="3916813" cy="2448000"/>
          </a:xfrm>
          <a:prstGeom prst="rect">
            <a:avLst/>
          </a:prstGeom>
          <a:noFill/>
          <a:ln>
            <a:noFill/>
          </a:ln>
        </p:spPr>
      </p:pic>
      <p:sp>
        <p:nvSpPr>
          <p:cNvPr id="249" name="Google Shape;249;p31"/>
          <p:cNvSpPr txBox="1"/>
          <p:nvPr/>
        </p:nvSpPr>
        <p:spPr>
          <a:xfrm>
            <a:off x="999600" y="1015675"/>
            <a:ext cx="71448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1800">
                <a:latin typeface="Calibri"/>
                <a:ea typeface="Calibri"/>
                <a:cs typeface="Calibri"/>
                <a:sym typeface="Calibri"/>
              </a:rPr>
              <a:t>Padrão de projeto comportamental que permite definir um mecanismo de assinatura para notificar múltiplos objetos sobre quaisquer eventos que aconteçam com o objeto que eles estão observando.</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230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Padrão Mediator </a:t>
            </a:r>
            <a:endParaRPr/>
          </a:p>
        </p:txBody>
      </p:sp>
      <p:sp>
        <p:nvSpPr>
          <p:cNvPr id="136" name="Google Shape;136;p14"/>
          <p:cNvSpPr txBox="1"/>
          <p:nvPr>
            <p:ph idx="1" type="body"/>
          </p:nvPr>
        </p:nvSpPr>
        <p:spPr>
          <a:xfrm>
            <a:off x="421200" y="345450"/>
            <a:ext cx="8301600" cy="19296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Clr>
                <a:srgbClr val="222222"/>
              </a:buClr>
              <a:buSzPts val="1900"/>
              <a:buChar char="●"/>
            </a:pPr>
            <a:r>
              <a:rPr lang="pt-BR" sz="1900">
                <a:solidFill>
                  <a:srgbClr val="222222"/>
                </a:solidFill>
                <a:highlight>
                  <a:srgbClr val="FFFFFF"/>
                </a:highlight>
              </a:rPr>
              <a:t>O </a:t>
            </a:r>
            <a:r>
              <a:rPr lang="pt-BR" sz="1900">
                <a:solidFill>
                  <a:srgbClr val="222222"/>
                </a:solidFill>
              </a:rPr>
              <a:t>Mediator é um padrão de projeto comportamental. </a:t>
            </a:r>
            <a:endParaRPr sz="1900">
              <a:solidFill>
                <a:srgbClr val="222222"/>
              </a:solidFill>
            </a:endParaRPr>
          </a:p>
          <a:p>
            <a:pPr indent="-349250" lvl="0" marL="457200" rtl="0" algn="l">
              <a:spcBef>
                <a:spcPts val="0"/>
              </a:spcBef>
              <a:spcAft>
                <a:spcPts val="0"/>
              </a:spcAft>
              <a:buClr>
                <a:srgbClr val="222222"/>
              </a:buClr>
              <a:buSzPts val="1900"/>
              <a:buChar char="●"/>
            </a:pPr>
            <a:r>
              <a:rPr lang="pt-BR" sz="1900">
                <a:solidFill>
                  <a:srgbClr val="222222"/>
                </a:solidFill>
              </a:rPr>
              <a:t>O padrão restringe comunicações diretas entre objetos e os força a colaborar apenas através do objeto mediador.</a:t>
            </a:r>
            <a:endParaRPr sz="2600">
              <a:solidFill>
                <a:srgbClr val="222222"/>
              </a:solidFill>
            </a:endParaRPr>
          </a:p>
        </p:txBody>
      </p:sp>
      <p:pic>
        <p:nvPicPr>
          <p:cNvPr id="137" name="Google Shape;137;p14"/>
          <p:cNvPicPr preferRelativeResize="0"/>
          <p:nvPr/>
        </p:nvPicPr>
        <p:blipFill>
          <a:blip r:embed="rId3">
            <a:alphaModFix/>
          </a:blip>
          <a:stretch>
            <a:fillRect/>
          </a:stretch>
        </p:blipFill>
        <p:spPr>
          <a:xfrm>
            <a:off x="2147912" y="1861850"/>
            <a:ext cx="4848175" cy="3074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Onde se aplica</a:t>
            </a:r>
            <a:endParaRPr/>
          </a:p>
        </p:txBody>
      </p:sp>
      <p:sp>
        <p:nvSpPr>
          <p:cNvPr id="255" name="Google Shape;255;p32"/>
          <p:cNvSpPr txBox="1"/>
          <p:nvPr>
            <p:ph idx="1" type="body"/>
          </p:nvPr>
        </p:nvSpPr>
        <p:spPr>
          <a:xfrm>
            <a:off x="819150" y="1990725"/>
            <a:ext cx="7505700" cy="24480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rgbClr val="222222"/>
              </a:buClr>
              <a:buSzPts val="1800"/>
              <a:buChar char="●"/>
            </a:pPr>
            <a:r>
              <a:rPr lang="pt-BR" sz="1800">
                <a:solidFill>
                  <a:srgbClr val="222222"/>
                </a:solidFill>
              </a:rPr>
              <a:t>Mudança de estado de um objeto pode precisar alterar outros objetos.</a:t>
            </a:r>
            <a:endParaRPr sz="1800">
              <a:solidFill>
                <a:srgbClr val="222222"/>
              </a:solidFill>
            </a:endParaRPr>
          </a:p>
          <a:p>
            <a:pPr indent="-342900" lvl="0" marL="457200" rtl="0" algn="l">
              <a:lnSpc>
                <a:spcPct val="150000"/>
              </a:lnSpc>
              <a:spcBef>
                <a:spcPts val="0"/>
              </a:spcBef>
              <a:spcAft>
                <a:spcPts val="0"/>
              </a:spcAft>
              <a:buClr>
                <a:srgbClr val="222222"/>
              </a:buClr>
              <a:buSzPts val="1800"/>
              <a:buChar char="●"/>
            </a:pPr>
            <a:r>
              <a:rPr lang="pt-BR" sz="1800">
                <a:solidFill>
                  <a:srgbClr val="222222"/>
                </a:solidFill>
              </a:rPr>
              <a:t>É possível aplicar o Observer sempre que a alteração de um objeto fará com que outros se alterem também. </a:t>
            </a:r>
            <a:endParaRPr sz="1800">
              <a:solidFill>
                <a:srgbClr val="222222"/>
              </a:solidFill>
            </a:endParaRPr>
          </a:p>
          <a:p>
            <a:pPr indent="-342900" lvl="0" marL="457200" rtl="0" algn="l">
              <a:lnSpc>
                <a:spcPct val="150000"/>
              </a:lnSpc>
              <a:spcBef>
                <a:spcPts val="0"/>
              </a:spcBef>
              <a:spcAft>
                <a:spcPts val="0"/>
              </a:spcAft>
              <a:buClr>
                <a:srgbClr val="222222"/>
              </a:buClr>
              <a:buSzPts val="1800"/>
              <a:buChar char="●"/>
            </a:pPr>
            <a:r>
              <a:rPr lang="pt-BR" sz="1800">
                <a:solidFill>
                  <a:srgbClr val="222222"/>
                </a:solidFill>
              </a:rPr>
              <a:t>Exemplo: Loja e Cliente - Envio de notificação de chegada de produtos novos.</a:t>
            </a:r>
            <a:endParaRPr sz="1800">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Solução proposta pelo padrão Observer</a:t>
            </a:r>
            <a:endParaRPr/>
          </a:p>
        </p:txBody>
      </p:sp>
      <p:sp>
        <p:nvSpPr>
          <p:cNvPr id="261" name="Google Shape;261;p33"/>
          <p:cNvSpPr txBox="1"/>
          <p:nvPr>
            <p:ph idx="1" type="body"/>
          </p:nvPr>
        </p:nvSpPr>
        <p:spPr>
          <a:xfrm>
            <a:off x="819150" y="1990725"/>
            <a:ext cx="7505700" cy="2448000"/>
          </a:xfrm>
          <a:prstGeom prst="rect">
            <a:avLst/>
          </a:prstGeom>
        </p:spPr>
        <p:txBody>
          <a:bodyPr anchorCtr="0" anchor="ctr" bIns="91425" lIns="91425" spcFirstLastPara="1" rIns="91425" wrap="square" tIns="91425">
            <a:normAutofit/>
          </a:bodyPr>
          <a:lstStyle/>
          <a:p>
            <a:pPr indent="-349250" lvl="0" marL="457200" rtl="0" algn="l">
              <a:lnSpc>
                <a:spcPct val="150000"/>
              </a:lnSpc>
              <a:spcBef>
                <a:spcPts val="0"/>
              </a:spcBef>
              <a:spcAft>
                <a:spcPts val="0"/>
              </a:spcAft>
              <a:buClr>
                <a:srgbClr val="222222"/>
              </a:buClr>
              <a:buSzPts val="1900"/>
              <a:buChar char="●"/>
            </a:pPr>
            <a:r>
              <a:rPr lang="pt-BR" sz="1900">
                <a:solidFill>
                  <a:srgbClr val="222222"/>
                </a:solidFill>
              </a:rPr>
              <a:t>Publicador e assinante.</a:t>
            </a:r>
            <a:endParaRPr sz="1900">
              <a:solidFill>
                <a:srgbClr val="222222"/>
              </a:solidFill>
            </a:endParaRPr>
          </a:p>
          <a:p>
            <a:pPr indent="-349250" lvl="0" marL="457200" rtl="0" algn="just">
              <a:lnSpc>
                <a:spcPct val="150000"/>
              </a:lnSpc>
              <a:spcBef>
                <a:spcPts val="0"/>
              </a:spcBef>
              <a:spcAft>
                <a:spcPts val="0"/>
              </a:spcAft>
              <a:buClr>
                <a:srgbClr val="222222"/>
              </a:buClr>
              <a:buSzPts val="1900"/>
              <a:buChar char="●"/>
            </a:pPr>
            <a:r>
              <a:rPr lang="pt-BR" sz="1900">
                <a:solidFill>
                  <a:srgbClr val="222222"/>
                </a:solidFill>
                <a:highlight>
                  <a:srgbClr val="FFFFFF"/>
                </a:highlight>
              </a:rPr>
              <a:t>O padrão Observer sugere que você adicione um mecanismo de assinatura para a classe publicadora para que objetos individuais possam assinar ou desassinar uma corrente de eventos vindo daquela </a:t>
            </a:r>
            <a:r>
              <a:rPr lang="pt-BR" sz="1900">
                <a:solidFill>
                  <a:srgbClr val="222222"/>
                </a:solidFill>
                <a:highlight>
                  <a:srgbClr val="FFFFFF"/>
                </a:highlight>
              </a:rPr>
              <a:t>publicadora. </a:t>
            </a:r>
            <a:endParaRPr sz="1900">
              <a:solidFill>
                <a:srgbClr val="2222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0" y="445025"/>
            <a:ext cx="9144000" cy="5727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Diagrama - Sem uso do padrão</a:t>
            </a:r>
            <a:endParaRPr/>
          </a:p>
        </p:txBody>
      </p:sp>
      <p:pic>
        <p:nvPicPr>
          <p:cNvPr id="267" name="Google Shape;267;p34"/>
          <p:cNvPicPr preferRelativeResize="0"/>
          <p:nvPr/>
        </p:nvPicPr>
        <p:blipFill>
          <a:blip r:embed="rId3">
            <a:alphaModFix/>
          </a:blip>
          <a:stretch>
            <a:fillRect/>
          </a:stretch>
        </p:blipFill>
        <p:spPr>
          <a:xfrm>
            <a:off x="3662363" y="1933575"/>
            <a:ext cx="1819275" cy="127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0" y="364975"/>
            <a:ext cx="9144000" cy="5727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Diagrama - Com uso do padrão</a:t>
            </a:r>
            <a:endParaRPr/>
          </a:p>
          <a:p>
            <a:pPr indent="0" lvl="0" marL="0" rtl="0" algn="l">
              <a:spcBef>
                <a:spcPts val="0"/>
              </a:spcBef>
              <a:spcAft>
                <a:spcPts val="0"/>
              </a:spcAft>
              <a:buNone/>
            </a:pPr>
            <a:r>
              <a:t/>
            </a:r>
            <a:endParaRPr/>
          </a:p>
        </p:txBody>
      </p:sp>
      <p:pic>
        <p:nvPicPr>
          <p:cNvPr id="273" name="Google Shape;273;p35"/>
          <p:cNvPicPr preferRelativeResize="0"/>
          <p:nvPr/>
        </p:nvPicPr>
        <p:blipFill>
          <a:blip r:embed="rId3">
            <a:alphaModFix/>
          </a:blip>
          <a:stretch>
            <a:fillRect/>
          </a:stretch>
        </p:blipFill>
        <p:spPr>
          <a:xfrm>
            <a:off x="1871800" y="937675"/>
            <a:ext cx="5400402" cy="3820974"/>
          </a:xfrm>
          <a:prstGeom prst="rect">
            <a:avLst/>
          </a:prstGeom>
          <a:noFill/>
          <a:ln>
            <a:noFill/>
          </a:ln>
        </p:spPr>
      </p:pic>
      <p:sp>
        <p:nvSpPr>
          <p:cNvPr id="274" name="Google Shape;274;p35"/>
          <p:cNvSpPr/>
          <p:nvPr/>
        </p:nvSpPr>
        <p:spPr>
          <a:xfrm>
            <a:off x="1914525" y="1308725"/>
            <a:ext cx="588600" cy="137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435625" y="25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Sem o uso do padrão </a:t>
            </a:r>
            <a:endParaRPr/>
          </a:p>
        </p:txBody>
      </p:sp>
      <p:pic>
        <p:nvPicPr>
          <p:cNvPr id="280" name="Google Shape;280;p36"/>
          <p:cNvPicPr preferRelativeResize="0"/>
          <p:nvPr/>
        </p:nvPicPr>
        <p:blipFill>
          <a:blip r:embed="rId3">
            <a:alphaModFix/>
          </a:blip>
          <a:stretch>
            <a:fillRect/>
          </a:stretch>
        </p:blipFill>
        <p:spPr>
          <a:xfrm>
            <a:off x="252475" y="984200"/>
            <a:ext cx="3028950" cy="2114550"/>
          </a:xfrm>
          <a:prstGeom prst="rect">
            <a:avLst/>
          </a:prstGeom>
          <a:noFill/>
          <a:ln>
            <a:noFill/>
          </a:ln>
        </p:spPr>
      </p:pic>
      <p:pic>
        <p:nvPicPr>
          <p:cNvPr id="281" name="Google Shape;281;p36"/>
          <p:cNvPicPr preferRelativeResize="0"/>
          <p:nvPr/>
        </p:nvPicPr>
        <p:blipFill>
          <a:blip r:embed="rId4">
            <a:alphaModFix/>
          </a:blip>
          <a:stretch>
            <a:fillRect/>
          </a:stretch>
        </p:blipFill>
        <p:spPr>
          <a:xfrm>
            <a:off x="3333750" y="984200"/>
            <a:ext cx="5562600" cy="3848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287" name="Google Shape;287;p37"/>
          <p:cNvPicPr preferRelativeResize="0"/>
          <p:nvPr/>
        </p:nvPicPr>
        <p:blipFill>
          <a:blip r:embed="rId3">
            <a:alphaModFix/>
          </a:blip>
          <a:stretch>
            <a:fillRect/>
          </a:stretch>
        </p:blipFill>
        <p:spPr>
          <a:xfrm>
            <a:off x="489600" y="996550"/>
            <a:ext cx="4019550" cy="1162050"/>
          </a:xfrm>
          <a:prstGeom prst="rect">
            <a:avLst/>
          </a:prstGeom>
          <a:noFill/>
          <a:ln>
            <a:noFill/>
          </a:ln>
        </p:spPr>
      </p:pic>
      <p:pic>
        <p:nvPicPr>
          <p:cNvPr id="288" name="Google Shape;288;p37"/>
          <p:cNvPicPr preferRelativeResize="0"/>
          <p:nvPr/>
        </p:nvPicPr>
        <p:blipFill>
          <a:blip r:embed="rId4">
            <a:alphaModFix/>
          </a:blip>
          <a:stretch>
            <a:fillRect/>
          </a:stretch>
        </p:blipFill>
        <p:spPr>
          <a:xfrm>
            <a:off x="4851700" y="807025"/>
            <a:ext cx="3749000" cy="4031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294" name="Google Shape;294;p38"/>
          <p:cNvPicPr preferRelativeResize="0"/>
          <p:nvPr/>
        </p:nvPicPr>
        <p:blipFill>
          <a:blip r:embed="rId3">
            <a:alphaModFix/>
          </a:blip>
          <a:stretch>
            <a:fillRect/>
          </a:stretch>
        </p:blipFill>
        <p:spPr>
          <a:xfrm>
            <a:off x="381750" y="1950125"/>
            <a:ext cx="3076575" cy="993800"/>
          </a:xfrm>
          <a:prstGeom prst="rect">
            <a:avLst/>
          </a:prstGeom>
          <a:noFill/>
          <a:ln>
            <a:noFill/>
          </a:ln>
        </p:spPr>
      </p:pic>
      <p:pic>
        <p:nvPicPr>
          <p:cNvPr id="295" name="Google Shape;295;p38"/>
          <p:cNvPicPr preferRelativeResize="0"/>
          <p:nvPr/>
        </p:nvPicPr>
        <p:blipFill>
          <a:blip r:embed="rId4">
            <a:alphaModFix/>
          </a:blip>
          <a:stretch>
            <a:fillRect/>
          </a:stretch>
        </p:blipFill>
        <p:spPr>
          <a:xfrm>
            <a:off x="3751250" y="1699950"/>
            <a:ext cx="4810125" cy="199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o uso do padrão</a:t>
            </a:r>
            <a:endParaRPr/>
          </a:p>
        </p:txBody>
      </p:sp>
      <p:pic>
        <p:nvPicPr>
          <p:cNvPr id="301" name="Google Shape;301;p39"/>
          <p:cNvPicPr preferRelativeResize="0"/>
          <p:nvPr/>
        </p:nvPicPr>
        <p:blipFill>
          <a:blip r:embed="rId3">
            <a:alphaModFix/>
          </a:blip>
          <a:stretch>
            <a:fillRect/>
          </a:stretch>
        </p:blipFill>
        <p:spPr>
          <a:xfrm>
            <a:off x="1946238" y="1389725"/>
            <a:ext cx="5251525" cy="1749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0" y="445025"/>
            <a:ext cx="9144000" cy="5727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latin typeface="Nunito Medium"/>
                <a:ea typeface="Nunito Medium"/>
                <a:cs typeface="Nunito Medium"/>
                <a:sym typeface="Nunito Medium"/>
              </a:rPr>
              <a:t>Padrão Bridge</a:t>
            </a:r>
            <a:endParaRPr>
              <a:latin typeface="Nunito Medium"/>
              <a:ea typeface="Nunito Medium"/>
              <a:cs typeface="Nunito Medium"/>
              <a:sym typeface="Nunito Medium"/>
            </a:endParaRPr>
          </a:p>
        </p:txBody>
      </p:sp>
      <p:pic>
        <p:nvPicPr>
          <p:cNvPr id="307" name="Google Shape;307;p40"/>
          <p:cNvPicPr preferRelativeResize="0"/>
          <p:nvPr/>
        </p:nvPicPr>
        <p:blipFill>
          <a:blip r:embed="rId3">
            <a:alphaModFix/>
          </a:blip>
          <a:stretch>
            <a:fillRect/>
          </a:stretch>
        </p:blipFill>
        <p:spPr>
          <a:xfrm>
            <a:off x="2233000" y="1982350"/>
            <a:ext cx="4411525" cy="2812350"/>
          </a:xfrm>
          <a:prstGeom prst="rect">
            <a:avLst/>
          </a:prstGeom>
          <a:noFill/>
          <a:ln>
            <a:noFill/>
          </a:ln>
        </p:spPr>
      </p:pic>
      <p:sp>
        <p:nvSpPr>
          <p:cNvPr id="308" name="Google Shape;308;p40"/>
          <p:cNvSpPr txBox="1"/>
          <p:nvPr/>
        </p:nvSpPr>
        <p:spPr>
          <a:xfrm>
            <a:off x="629238" y="1017725"/>
            <a:ext cx="78855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1600"/>
              <a:t>Padrão de projeto estrutural que permite dividir uma classe grande ou um conjunto de classes intimamente ligadas em duas hierarquias separadas—abstração e implementação—que podem ser desenvolvidas independentemente umas das outras.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39450" y="268325"/>
            <a:ext cx="9144000" cy="6582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Onde se aplica</a:t>
            </a:r>
            <a:endParaRPr sz="2466"/>
          </a:p>
        </p:txBody>
      </p:sp>
      <p:sp>
        <p:nvSpPr>
          <p:cNvPr id="314" name="Google Shape;314;p41"/>
          <p:cNvSpPr txBox="1"/>
          <p:nvPr/>
        </p:nvSpPr>
        <p:spPr>
          <a:xfrm>
            <a:off x="250550" y="1140800"/>
            <a:ext cx="83640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pt-BR" sz="1800"/>
              <a:t>Renderização gráfica em diferentes plataformas</a:t>
            </a:r>
            <a:endParaRPr sz="1800"/>
          </a:p>
          <a:p>
            <a:pPr indent="-342900" lvl="0" marL="457200" rtl="0" algn="l">
              <a:lnSpc>
                <a:spcPct val="150000"/>
              </a:lnSpc>
              <a:spcBef>
                <a:spcPts val="0"/>
              </a:spcBef>
              <a:spcAft>
                <a:spcPts val="0"/>
              </a:spcAft>
              <a:buSzPts val="1800"/>
              <a:buChar char="●"/>
            </a:pPr>
            <a:r>
              <a:rPr lang="pt-BR" sz="1800"/>
              <a:t>Conexão a banco de dados JDBC (Java™ EE Database Connectivity)</a:t>
            </a:r>
            <a:endParaRPr sz="1800"/>
          </a:p>
          <a:p>
            <a:pPr indent="-342900" lvl="0" marL="457200" rtl="0" algn="l">
              <a:lnSpc>
                <a:spcPct val="150000"/>
              </a:lnSpc>
              <a:spcBef>
                <a:spcPts val="0"/>
              </a:spcBef>
              <a:spcAft>
                <a:spcPts val="0"/>
              </a:spcAft>
              <a:buSzPts val="1800"/>
              <a:buChar char="●"/>
            </a:pPr>
            <a:r>
              <a:rPr lang="pt-BR" sz="1800"/>
              <a:t>Aplicações multi-plataforma</a:t>
            </a:r>
            <a:endParaRPr sz="1800"/>
          </a:p>
          <a:p>
            <a:pPr indent="-342900" lvl="0" marL="457200" rtl="0" algn="l">
              <a:lnSpc>
                <a:spcPct val="150000"/>
              </a:lnSpc>
              <a:spcBef>
                <a:spcPts val="0"/>
              </a:spcBef>
              <a:spcAft>
                <a:spcPts val="0"/>
              </a:spcAft>
              <a:buSzPts val="1800"/>
              <a:buChar char="●"/>
            </a:pPr>
            <a:r>
              <a:rPr lang="pt-BR" sz="1800"/>
              <a:t>Q</a:t>
            </a:r>
            <a:r>
              <a:rPr lang="pt-BR" sz="1800"/>
              <a:t>uando você quer dividir e organizar uma classe monolítica que tem diversas variantes da mesma funcionalidade (por exemplo, se a classe pode trabalhar com diversos servidores de base de dados).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Onde se aplica</a:t>
            </a:r>
            <a:endParaRPr/>
          </a:p>
        </p:txBody>
      </p:sp>
      <p:sp>
        <p:nvSpPr>
          <p:cNvPr id="143" name="Google Shape;143;p15"/>
          <p:cNvSpPr txBox="1"/>
          <p:nvPr>
            <p:ph idx="1" type="body"/>
          </p:nvPr>
        </p:nvSpPr>
        <p:spPr>
          <a:xfrm>
            <a:off x="819150" y="1990725"/>
            <a:ext cx="7505700" cy="2448000"/>
          </a:xfrm>
          <a:prstGeom prst="rect">
            <a:avLst/>
          </a:prstGeom>
        </p:spPr>
        <p:txBody>
          <a:bodyPr anchorCtr="0" anchor="ctr" bIns="91425" lIns="91425" spcFirstLastPara="1" rIns="91425" wrap="square" tIns="91425">
            <a:normAutofit/>
          </a:bodyPr>
          <a:lstStyle/>
          <a:p>
            <a:pPr indent="-336550" lvl="0" marL="457200" rtl="0" algn="l">
              <a:lnSpc>
                <a:spcPct val="150000"/>
              </a:lnSpc>
              <a:spcBef>
                <a:spcPts val="1200"/>
              </a:spcBef>
              <a:spcAft>
                <a:spcPts val="0"/>
              </a:spcAft>
              <a:buClr>
                <a:srgbClr val="222222"/>
              </a:buClr>
              <a:buSzPts val="1700"/>
              <a:buChar char="●"/>
            </a:pPr>
            <a:r>
              <a:rPr lang="pt-BR" sz="1700">
                <a:solidFill>
                  <a:srgbClr val="222222"/>
                </a:solidFill>
              </a:rPr>
              <a:t>Programas onde há muita dependência entre os componentes.</a:t>
            </a:r>
            <a:endParaRPr sz="1700">
              <a:solidFill>
                <a:srgbClr val="222222"/>
              </a:solidFill>
            </a:endParaRPr>
          </a:p>
          <a:p>
            <a:pPr indent="-336550" lvl="0" marL="457200" rtl="0" algn="l">
              <a:lnSpc>
                <a:spcPct val="150000"/>
              </a:lnSpc>
              <a:spcBef>
                <a:spcPts val="0"/>
              </a:spcBef>
              <a:spcAft>
                <a:spcPts val="0"/>
              </a:spcAft>
              <a:buClr>
                <a:srgbClr val="222222"/>
              </a:buClr>
              <a:buSzPts val="1700"/>
              <a:buChar char="●"/>
            </a:pPr>
            <a:r>
              <a:rPr lang="pt-BR" sz="1700">
                <a:solidFill>
                  <a:srgbClr val="222222"/>
                </a:solidFill>
              </a:rPr>
              <a:t>Exemplo: acionamento de botões. Um é acionado e habilita o outro.</a:t>
            </a:r>
            <a:endParaRPr sz="1700">
              <a:solidFill>
                <a:srgbClr val="222222"/>
              </a:solidFill>
            </a:endParaRPr>
          </a:p>
          <a:p>
            <a:pPr indent="-336550" lvl="0" marL="457200" rtl="0" algn="l">
              <a:lnSpc>
                <a:spcPct val="150000"/>
              </a:lnSpc>
              <a:spcBef>
                <a:spcPts val="0"/>
              </a:spcBef>
              <a:spcAft>
                <a:spcPts val="0"/>
              </a:spcAft>
              <a:buClr>
                <a:srgbClr val="222222"/>
              </a:buClr>
              <a:buSzPts val="1700"/>
              <a:buChar char="●"/>
            </a:pPr>
            <a:r>
              <a:rPr lang="pt-BR" sz="1700">
                <a:solidFill>
                  <a:srgbClr val="222222"/>
                </a:solidFill>
              </a:rPr>
              <a:t>Classes interagindo umas com as outras de forma específica tendo o acoplamento muito forte, o que pode tornar a reutilização do objeto </a:t>
            </a:r>
            <a:r>
              <a:rPr lang="pt-BR" sz="1700">
                <a:solidFill>
                  <a:srgbClr val="222222"/>
                </a:solidFill>
              </a:rPr>
              <a:t>difícil.</a:t>
            </a:r>
            <a:r>
              <a:rPr lang="pt-BR" sz="1700">
                <a:solidFill>
                  <a:srgbClr val="222222"/>
                </a:solidFill>
              </a:rPr>
              <a:t> </a:t>
            </a:r>
            <a:endParaRPr sz="1700">
              <a:solidFill>
                <a:srgbClr val="222222"/>
              </a:solidFill>
            </a:endParaRPr>
          </a:p>
          <a:p>
            <a:pPr indent="0" lvl="0" marL="0" rtl="0" algn="l">
              <a:spcBef>
                <a:spcPts val="1200"/>
              </a:spcBef>
              <a:spcAft>
                <a:spcPts val="1200"/>
              </a:spcAft>
              <a:buNone/>
            </a:pPr>
            <a:r>
              <a:t/>
            </a:r>
            <a:endParaRPr sz="1400">
              <a:solidFill>
                <a:srgbClr val="2222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0" y="445025"/>
            <a:ext cx="9144000" cy="6582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Solução proposta</a:t>
            </a:r>
            <a:endParaRPr sz="2466"/>
          </a:p>
        </p:txBody>
      </p:sp>
      <p:sp>
        <p:nvSpPr>
          <p:cNvPr id="320" name="Google Shape;320;p42"/>
          <p:cNvSpPr txBox="1"/>
          <p:nvPr>
            <p:ph idx="1" type="body"/>
          </p:nvPr>
        </p:nvSpPr>
        <p:spPr>
          <a:xfrm>
            <a:off x="311700" y="1103225"/>
            <a:ext cx="8520600" cy="1408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lang="pt-BR" sz="1600">
                <a:solidFill>
                  <a:srgbClr val="222222"/>
                </a:solidFill>
                <a:latin typeface="Arial"/>
                <a:ea typeface="Arial"/>
                <a:cs typeface="Arial"/>
                <a:sym typeface="Arial"/>
              </a:rPr>
              <a:t>Propõe utilizar composição de objetos. Isso significa que você extrai uma das dimensões em uma hierarquia de classe separada, para que as classes originais referenciem um objeto da nova hierarquia, ao invés de ter todos os seus estados e comportamentos dentro de uma classe.</a:t>
            </a:r>
            <a:endParaRPr sz="1900">
              <a:solidFill>
                <a:srgbClr val="222222"/>
              </a:solidFill>
              <a:latin typeface="Arial"/>
              <a:ea typeface="Arial"/>
              <a:cs typeface="Arial"/>
              <a:sym typeface="Arial"/>
            </a:endParaRPr>
          </a:p>
        </p:txBody>
      </p:sp>
      <p:pic>
        <p:nvPicPr>
          <p:cNvPr id="321" name="Google Shape;321;p42"/>
          <p:cNvPicPr preferRelativeResize="0"/>
          <p:nvPr/>
        </p:nvPicPr>
        <p:blipFill>
          <a:blip r:embed="rId3">
            <a:alphaModFix/>
          </a:blip>
          <a:stretch>
            <a:fillRect/>
          </a:stretch>
        </p:blipFill>
        <p:spPr>
          <a:xfrm>
            <a:off x="1950475" y="2366750"/>
            <a:ext cx="5484575" cy="2357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0" y="443225"/>
            <a:ext cx="9144000" cy="6303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Diagrama - Sem uso do padrão</a:t>
            </a:r>
            <a:endParaRPr sz="2466"/>
          </a:p>
        </p:txBody>
      </p:sp>
      <p:pic>
        <p:nvPicPr>
          <p:cNvPr id="327" name="Google Shape;327;p43"/>
          <p:cNvPicPr preferRelativeResize="0"/>
          <p:nvPr/>
        </p:nvPicPr>
        <p:blipFill>
          <a:blip r:embed="rId3">
            <a:alphaModFix/>
          </a:blip>
          <a:stretch>
            <a:fillRect/>
          </a:stretch>
        </p:blipFill>
        <p:spPr>
          <a:xfrm>
            <a:off x="661988" y="1794475"/>
            <a:ext cx="7820025" cy="249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0" y="314300"/>
            <a:ext cx="9144000" cy="5928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Diagrama - Com uso do padrão</a:t>
            </a:r>
            <a:endParaRPr sz="2466"/>
          </a:p>
        </p:txBody>
      </p:sp>
      <p:pic>
        <p:nvPicPr>
          <p:cNvPr id="333" name="Google Shape;333;p44"/>
          <p:cNvPicPr preferRelativeResize="0"/>
          <p:nvPr/>
        </p:nvPicPr>
        <p:blipFill>
          <a:blip r:embed="rId3">
            <a:alphaModFix/>
          </a:blip>
          <a:stretch>
            <a:fillRect/>
          </a:stretch>
        </p:blipFill>
        <p:spPr>
          <a:xfrm>
            <a:off x="2569800" y="830875"/>
            <a:ext cx="4004407" cy="393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45"/>
          <p:cNvSpPr txBox="1"/>
          <p:nvPr>
            <p:ph type="title"/>
          </p:nvPr>
        </p:nvSpPr>
        <p:spPr>
          <a:xfrm>
            <a:off x="366250" y="314875"/>
            <a:ext cx="9144000" cy="6015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Codificação - Sem uso do padrão</a:t>
            </a:r>
            <a:endParaRPr sz="2466"/>
          </a:p>
        </p:txBody>
      </p:sp>
      <p:pic>
        <p:nvPicPr>
          <p:cNvPr id="339" name="Google Shape;339;p45"/>
          <p:cNvPicPr preferRelativeResize="0"/>
          <p:nvPr/>
        </p:nvPicPr>
        <p:blipFill>
          <a:blip r:embed="rId3">
            <a:alphaModFix/>
          </a:blip>
          <a:stretch>
            <a:fillRect/>
          </a:stretch>
        </p:blipFill>
        <p:spPr>
          <a:xfrm>
            <a:off x="478225" y="1445788"/>
            <a:ext cx="3705225" cy="666750"/>
          </a:xfrm>
          <a:prstGeom prst="rect">
            <a:avLst/>
          </a:prstGeom>
          <a:noFill/>
          <a:ln>
            <a:noFill/>
          </a:ln>
        </p:spPr>
      </p:pic>
      <p:pic>
        <p:nvPicPr>
          <p:cNvPr id="340" name="Google Shape;340;p45"/>
          <p:cNvPicPr preferRelativeResize="0"/>
          <p:nvPr/>
        </p:nvPicPr>
        <p:blipFill>
          <a:blip r:embed="rId4">
            <a:alphaModFix/>
          </a:blip>
          <a:stretch>
            <a:fillRect/>
          </a:stretch>
        </p:blipFill>
        <p:spPr>
          <a:xfrm>
            <a:off x="4572000" y="2101550"/>
            <a:ext cx="3810000" cy="1905000"/>
          </a:xfrm>
          <a:prstGeom prst="rect">
            <a:avLst/>
          </a:prstGeom>
          <a:noFill/>
          <a:ln>
            <a:noFill/>
          </a:ln>
        </p:spPr>
      </p:pic>
      <p:pic>
        <p:nvPicPr>
          <p:cNvPr id="341" name="Google Shape;341;p45"/>
          <p:cNvPicPr preferRelativeResize="0"/>
          <p:nvPr/>
        </p:nvPicPr>
        <p:blipFill>
          <a:blip r:embed="rId5">
            <a:alphaModFix/>
          </a:blip>
          <a:stretch>
            <a:fillRect/>
          </a:stretch>
        </p:blipFill>
        <p:spPr>
          <a:xfrm>
            <a:off x="478225" y="2264775"/>
            <a:ext cx="3705225" cy="1037806"/>
          </a:xfrm>
          <a:prstGeom prst="rect">
            <a:avLst/>
          </a:prstGeom>
          <a:noFill/>
          <a:ln>
            <a:noFill/>
          </a:ln>
        </p:spPr>
      </p:pic>
      <p:pic>
        <p:nvPicPr>
          <p:cNvPr id="342" name="Google Shape;342;p45"/>
          <p:cNvPicPr preferRelativeResize="0"/>
          <p:nvPr/>
        </p:nvPicPr>
        <p:blipFill>
          <a:blip r:embed="rId6">
            <a:alphaModFix/>
          </a:blip>
          <a:stretch>
            <a:fillRect/>
          </a:stretch>
        </p:blipFill>
        <p:spPr>
          <a:xfrm>
            <a:off x="366250" y="3523556"/>
            <a:ext cx="4114800" cy="115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46"/>
          <p:cNvSpPr txBox="1"/>
          <p:nvPr>
            <p:ph type="title"/>
          </p:nvPr>
        </p:nvSpPr>
        <p:spPr>
          <a:xfrm>
            <a:off x="-139650" y="401825"/>
            <a:ext cx="9144000" cy="6159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2466"/>
              <a:t>Codificação - Com uso do padrão</a:t>
            </a:r>
            <a:endParaRPr sz="2466"/>
          </a:p>
          <a:p>
            <a:pPr indent="0" lvl="0" marL="0" rtl="0" algn="ctr">
              <a:spcBef>
                <a:spcPts val="0"/>
              </a:spcBef>
              <a:spcAft>
                <a:spcPts val="0"/>
              </a:spcAft>
              <a:buNone/>
            </a:pPr>
            <a:r>
              <a:t/>
            </a:r>
            <a:endParaRPr sz="2466"/>
          </a:p>
        </p:txBody>
      </p:sp>
      <p:pic>
        <p:nvPicPr>
          <p:cNvPr id="348" name="Google Shape;348;p46"/>
          <p:cNvPicPr preferRelativeResize="0"/>
          <p:nvPr/>
        </p:nvPicPr>
        <p:blipFill>
          <a:blip r:embed="rId3">
            <a:alphaModFix/>
          </a:blip>
          <a:stretch>
            <a:fillRect/>
          </a:stretch>
        </p:blipFill>
        <p:spPr>
          <a:xfrm>
            <a:off x="278100" y="1572625"/>
            <a:ext cx="3476625" cy="685800"/>
          </a:xfrm>
          <a:prstGeom prst="rect">
            <a:avLst/>
          </a:prstGeom>
          <a:noFill/>
          <a:ln>
            <a:noFill/>
          </a:ln>
        </p:spPr>
      </p:pic>
      <p:pic>
        <p:nvPicPr>
          <p:cNvPr id="349" name="Google Shape;349;p46"/>
          <p:cNvPicPr preferRelativeResize="0"/>
          <p:nvPr/>
        </p:nvPicPr>
        <p:blipFill>
          <a:blip r:embed="rId4">
            <a:alphaModFix/>
          </a:blip>
          <a:stretch>
            <a:fillRect/>
          </a:stretch>
        </p:blipFill>
        <p:spPr>
          <a:xfrm>
            <a:off x="278100" y="2228850"/>
            <a:ext cx="3476625" cy="685800"/>
          </a:xfrm>
          <a:prstGeom prst="rect">
            <a:avLst/>
          </a:prstGeom>
          <a:noFill/>
          <a:ln>
            <a:noFill/>
          </a:ln>
        </p:spPr>
      </p:pic>
      <p:pic>
        <p:nvPicPr>
          <p:cNvPr id="350" name="Google Shape;350;p46"/>
          <p:cNvPicPr preferRelativeResize="0"/>
          <p:nvPr/>
        </p:nvPicPr>
        <p:blipFill>
          <a:blip r:embed="rId5">
            <a:alphaModFix/>
          </a:blip>
          <a:stretch>
            <a:fillRect/>
          </a:stretch>
        </p:blipFill>
        <p:spPr>
          <a:xfrm>
            <a:off x="3838742" y="1585325"/>
            <a:ext cx="4998233" cy="1606250"/>
          </a:xfrm>
          <a:prstGeom prst="rect">
            <a:avLst/>
          </a:prstGeom>
          <a:noFill/>
          <a:ln>
            <a:noFill/>
          </a:ln>
        </p:spPr>
      </p:pic>
      <p:pic>
        <p:nvPicPr>
          <p:cNvPr id="351" name="Google Shape;351;p46"/>
          <p:cNvPicPr preferRelativeResize="0"/>
          <p:nvPr/>
        </p:nvPicPr>
        <p:blipFill>
          <a:blip r:embed="rId6">
            <a:alphaModFix/>
          </a:blip>
          <a:stretch>
            <a:fillRect/>
          </a:stretch>
        </p:blipFill>
        <p:spPr>
          <a:xfrm>
            <a:off x="2785097" y="3786150"/>
            <a:ext cx="3181350" cy="847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47"/>
          <p:cNvSpPr txBox="1"/>
          <p:nvPr>
            <p:ph type="title"/>
          </p:nvPr>
        </p:nvSpPr>
        <p:spPr>
          <a:xfrm>
            <a:off x="0" y="389775"/>
            <a:ext cx="9144000" cy="6114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pt-BR" sz="2466"/>
              <a:t>Codificação - Com uso do padrão</a:t>
            </a:r>
            <a:endParaRPr sz="2466"/>
          </a:p>
        </p:txBody>
      </p:sp>
      <p:pic>
        <p:nvPicPr>
          <p:cNvPr id="357" name="Google Shape;357;p47"/>
          <p:cNvPicPr preferRelativeResize="0"/>
          <p:nvPr/>
        </p:nvPicPr>
        <p:blipFill>
          <a:blip r:embed="rId3">
            <a:alphaModFix/>
          </a:blip>
          <a:stretch>
            <a:fillRect/>
          </a:stretch>
        </p:blipFill>
        <p:spPr>
          <a:xfrm>
            <a:off x="1888588" y="1898375"/>
            <a:ext cx="5366825" cy="228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311700" y="314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Referências</a:t>
            </a:r>
            <a:endParaRPr/>
          </a:p>
        </p:txBody>
      </p:sp>
      <p:sp>
        <p:nvSpPr>
          <p:cNvPr id="363" name="Google Shape;363;p48"/>
          <p:cNvSpPr txBox="1"/>
          <p:nvPr>
            <p:ph idx="1" type="body"/>
          </p:nvPr>
        </p:nvSpPr>
        <p:spPr>
          <a:xfrm>
            <a:off x="311700" y="1034325"/>
            <a:ext cx="8520600" cy="373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pt-BR" sz="1098">
                <a:solidFill>
                  <a:srgbClr val="222222"/>
                </a:solidFill>
                <a:latin typeface="Arial"/>
                <a:ea typeface="Arial"/>
                <a:cs typeface="Arial"/>
                <a:sym typeface="Arial"/>
              </a:rPr>
              <a:t>GURU, Refactoring. </a:t>
            </a:r>
            <a:r>
              <a:rPr b="1" lang="pt-BR" sz="1098">
                <a:solidFill>
                  <a:srgbClr val="222222"/>
                </a:solidFill>
                <a:latin typeface="Arial"/>
                <a:ea typeface="Arial"/>
                <a:cs typeface="Arial"/>
                <a:sym typeface="Arial"/>
              </a:rPr>
              <a:t>Observer</a:t>
            </a:r>
            <a:r>
              <a:rPr lang="pt-BR" sz="1098">
                <a:solidFill>
                  <a:srgbClr val="222222"/>
                </a:solidFill>
                <a:latin typeface="Arial"/>
                <a:ea typeface="Arial"/>
                <a:cs typeface="Arial"/>
                <a:sym typeface="Arial"/>
              </a:rPr>
              <a:t>. Disponível em: https://refactoring.guru/pt-br/design-patterns/observer. Acesso em: 20 jun. 2022.</a:t>
            </a:r>
            <a:endParaRPr sz="1098">
              <a:solidFill>
                <a:srgbClr val="222222"/>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pt-BR" sz="1098">
                <a:solidFill>
                  <a:srgbClr val="222222"/>
                </a:solidFill>
                <a:latin typeface="Arial"/>
                <a:ea typeface="Arial"/>
                <a:cs typeface="Arial"/>
                <a:sym typeface="Arial"/>
              </a:rPr>
              <a:t>GURU, Refactoring. </a:t>
            </a:r>
            <a:r>
              <a:rPr b="1" lang="pt-BR" sz="1098">
                <a:solidFill>
                  <a:srgbClr val="222222"/>
                </a:solidFill>
                <a:latin typeface="Arial"/>
                <a:ea typeface="Arial"/>
                <a:cs typeface="Arial"/>
                <a:sym typeface="Arial"/>
              </a:rPr>
              <a:t>Bridge</a:t>
            </a:r>
            <a:r>
              <a:rPr lang="pt-BR" sz="1098">
                <a:solidFill>
                  <a:srgbClr val="222222"/>
                </a:solidFill>
                <a:latin typeface="Arial"/>
                <a:ea typeface="Arial"/>
                <a:cs typeface="Arial"/>
                <a:sym typeface="Arial"/>
              </a:rPr>
              <a:t>. Disponível em: https://refactoring.guru/pt-br/design-patterns/bridge. Acesso em: 04 jul. 2022.</a:t>
            </a:r>
            <a:endParaRPr sz="1098">
              <a:solidFill>
                <a:srgbClr val="222222"/>
              </a:solidFill>
              <a:latin typeface="Arial"/>
              <a:ea typeface="Arial"/>
              <a:cs typeface="Arial"/>
              <a:sym typeface="Arial"/>
            </a:endParaRPr>
          </a:p>
          <a:p>
            <a:pPr indent="0" lvl="0" marL="0" rtl="0" algn="l">
              <a:lnSpc>
                <a:spcPct val="95000"/>
              </a:lnSpc>
              <a:spcBef>
                <a:spcPts val="1200"/>
              </a:spcBef>
              <a:spcAft>
                <a:spcPts val="0"/>
              </a:spcAft>
              <a:buSzPts val="275"/>
              <a:buNone/>
            </a:pPr>
            <a:r>
              <a:rPr lang="pt-BR" sz="1098">
                <a:solidFill>
                  <a:srgbClr val="222222"/>
                </a:solidFill>
                <a:latin typeface="Arial"/>
                <a:ea typeface="Arial"/>
                <a:cs typeface="Arial"/>
                <a:sym typeface="Arial"/>
              </a:rPr>
              <a:t>GURU, Refactoring. </a:t>
            </a:r>
            <a:r>
              <a:rPr b="1" lang="pt-BR" sz="1098">
                <a:solidFill>
                  <a:srgbClr val="222222"/>
                </a:solidFill>
                <a:latin typeface="Arial"/>
                <a:ea typeface="Arial"/>
                <a:cs typeface="Arial"/>
                <a:sym typeface="Arial"/>
              </a:rPr>
              <a:t>Mediator</a:t>
            </a:r>
            <a:r>
              <a:rPr lang="pt-BR" sz="1098">
                <a:solidFill>
                  <a:srgbClr val="222222"/>
                </a:solidFill>
                <a:latin typeface="Arial"/>
                <a:ea typeface="Arial"/>
                <a:cs typeface="Arial"/>
                <a:sym typeface="Arial"/>
              </a:rPr>
              <a:t>. Disponível em: https://refactoring.guru/pt-br/design-patterns/mediator#:~:text=O%20padr%C3%A3o%20Mediator%20sugere%20que,chamadas%20para%20os%20componentes%20apropriados.. Acesso em: 20 jun. 2022.</a:t>
            </a:r>
            <a:endParaRPr sz="1098">
              <a:solidFill>
                <a:srgbClr val="222222"/>
              </a:solidFill>
              <a:latin typeface="Arial"/>
              <a:ea typeface="Arial"/>
              <a:cs typeface="Arial"/>
              <a:sym typeface="Arial"/>
            </a:endParaRPr>
          </a:p>
          <a:p>
            <a:pPr indent="0" lvl="0" marL="0" rtl="0" algn="l">
              <a:lnSpc>
                <a:spcPct val="95000"/>
              </a:lnSpc>
              <a:spcBef>
                <a:spcPts val="1200"/>
              </a:spcBef>
              <a:spcAft>
                <a:spcPts val="0"/>
              </a:spcAft>
              <a:buSzPts val="275"/>
              <a:buNone/>
            </a:pPr>
            <a:r>
              <a:rPr lang="pt-BR" sz="1098">
                <a:solidFill>
                  <a:srgbClr val="222222"/>
                </a:solidFill>
                <a:latin typeface="Arial"/>
                <a:ea typeface="Arial"/>
                <a:cs typeface="Arial"/>
                <a:sym typeface="Arial"/>
              </a:rPr>
              <a:t>DEVMEDIA. </a:t>
            </a:r>
            <a:r>
              <a:rPr b="1" lang="pt-BR" sz="1098">
                <a:solidFill>
                  <a:srgbClr val="222222"/>
                </a:solidFill>
                <a:latin typeface="Arial"/>
                <a:ea typeface="Arial"/>
                <a:cs typeface="Arial"/>
                <a:sym typeface="Arial"/>
              </a:rPr>
              <a:t>Padrão de Projeto Observer em Java</a:t>
            </a:r>
            <a:r>
              <a:rPr lang="pt-BR" sz="1098">
                <a:solidFill>
                  <a:srgbClr val="222222"/>
                </a:solidFill>
                <a:latin typeface="Arial"/>
                <a:ea typeface="Arial"/>
                <a:cs typeface="Arial"/>
                <a:sym typeface="Arial"/>
              </a:rPr>
              <a:t>. Disponível em: https://www.devmedia.com.br/padrao-de-projeto-observer-em-java/26163#:~:text=O%20padr%C3%A3o%20Observer%20%C3%A9%20utilizado,atualizados%20quando%20algo%20importante%20ocorre.. Acesso em: 20 jun. 2022.</a:t>
            </a:r>
            <a:endParaRPr sz="1098">
              <a:solidFill>
                <a:srgbClr val="222222"/>
              </a:solidFill>
              <a:latin typeface="Arial"/>
              <a:ea typeface="Arial"/>
              <a:cs typeface="Arial"/>
              <a:sym typeface="Arial"/>
            </a:endParaRPr>
          </a:p>
          <a:p>
            <a:pPr indent="0" lvl="0" marL="0" rtl="0" algn="l">
              <a:lnSpc>
                <a:spcPct val="130000"/>
              </a:lnSpc>
              <a:spcBef>
                <a:spcPts val="1200"/>
              </a:spcBef>
              <a:spcAft>
                <a:spcPts val="0"/>
              </a:spcAft>
              <a:buClr>
                <a:schemeClr val="dk1"/>
              </a:buClr>
              <a:buSzPts val="275"/>
              <a:buFont typeface="Arial"/>
              <a:buNone/>
            </a:pPr>
            <a:r>
              <a:rPr lang="pt-BR" sz="1135">
                <a:solidFill>
                  <a:srgbClr val="222222"/>
                </a:solidFill>
                <a:latin typeface="Arial"/>
                <a:ea typeface="Arial"/>
                <a:cs typeface="Arial"/>
                <a:sym typeface="Arial"/>
              </a:rPr>
              <a:t>DEVMEDIA .</a:t>
            </a:r>
            <a:r>
              <a:rPr b="1" lang="pt-BR" sz="1135">
                <a:solidFill>
                  <a:srgbClr val="222222"/>
                </a:solidFill>
                <a:latin typeface="Arial"/>
                <a:ea typeface="Arial"/>
                <a:cs typeface="Arial"/>
                <a:sym typeface="Arial"/>
              </a:rPr>
              <a:t>Padrão de Projeto Command em Java</a:t>
            </a:r>
            <a:r>
              <a:rPr lang="pt-BR" sz="1135">
                <a:solidFill>
                  <a:srgbClr val="222222"/>
                </a:solidFill>
                <a:latin typeface="Arial"/>
                <a:ea typeface="Arial"/>
                <a:cs typeface="Arial"/>
                <a:sym typeface="Arial"/>
              </a:rPr>
              <a:t>. Disponível em: &lt;https://www.devmedia.com.br/padrao-de-projeto-command-em-java/26456&gt;. Acesso em: 27 jun. 2022.</a:t>
            </a:r>
            <a:endParaRPr sz="1135">
              <a:solidFill>
                <a:srgbClr val="222222"/>
              </a:solidFill>
              <a:latin typeface="Arial"/>
              <a:ea typeface="Arial"/>
              <a:cs typeface="Arial"/>
              <a:sym typeface="Arial"/>
            </a:endParaRPr>
          </a:p>
          <a:p>
            <a:pPr indent="0" lvl="0" marL="0" rtl="0" algn="l">
              <a:lnSpc>
                <a:spcPct val="95000"/>
              </a:lnSpc>
              <a:spcBef>
                <a:spcPts val="1200"/>
              </a:spcBef>
              <a:spcAft>
                <a:spcPts val="0"/>
              </a:spcAft>
              <a:buSzPts val="275"/>
              <a:buNone/>
            </a:pPr>
            <a:r>
              <a:rPr lang="pt-BR" sz="1073">
                <a:solidFill>
                  <a:srgbClr val="222222"/>
                </a:solidFill>
                <a:latin typeface="Arial"/>
                <a:ea typeface="Arial"/>
                <a:cs typeface="Arial"/>
                <a:sym typeface="Arial"/>
              </a:rPr>
              <a:t>‌CSIUNEB. </a:t>
            </a:r>
            <a:r>
              <a:rPr b="1" lang="pt-BR" sz="1135">
                <a:solidFill>
                  <a:srgbClr val="222222"/>
                </a:solidFill>
                <a:latin typeface="Arial"/>
                <a:ea typeface="Arial"/>
                <a:cs typeface="Arial"/>
                <a:sym typeface="Arial"/>
              </a:rPr>
              <a:t>Command - Padrões de Projeto - Design Patterns</a:t>
            </a:r>
            <a:r>
              <a:rPr lang="pt-BR" sz="1135">
                <a:solidFill>
                  <a:srgbClr val="222222"/>
                </a:solidFill>
                <a:latin typeface="Arial"/>
                <a:ea typeface="Arial"/>
                <a:cs typeface="Arial"/>
                <a:sym typeface="Arial"/>
              </a:rPr>
              <a:t>. Disponível em: &lt;http://www.csi.uneb.br/padroes_de_projetos/command_2.html&gt;. Acesso em: 27 jun. 2022.</a:t>
            </a:r>
            <a:endParaRPr sz="1135">
              <a:solidFill>
                <a:srgbClr val="222222"/>
              </a:solidFill>
              <a:latin typeface="Arial"/>
              <a:ea typeface="Arial"/>
              <a:cs typeface="Arial"/>
              <a:sym typeface="Arial"/>
            </a:endParaRPr>
          </a:p>
          <a:p>
            <a:pPr indent="0" lvl="0" marL="0" rtl="0" algn="l">
              <a:lnSpc>
                <a:spcPct val="95000"/>
              </a:lnSpc>
              <a:spcBef>
                <a:spcPts val="1200"/>
              </a:spcBef>
              <a:spcAft>
                <a:spcPts val="0"/>
              </a:spcAft>
              <a:buSzPts val="275"/>
              <a:buNone/>
            </a:pPr>
            <a:r>
              <a:rPr lang="pt-BR" sz="1100">
                <a:solidFill>
                  <a:srgbClr val="222222"/>
                </a:solidFill>
                <a:latin typeface="Arial"/>
                <a:ea typeface="Arial"/>
                <a:cs typeface="Arial"/>
                <a:sym typeface="Arial"/>
              </a:rPr>
              <a:t>‌</a:t>
            </a:r>
            <a:r>
              <a:rPr b="1" lang="pt-BR" sz="1100">
                <a:solidFill>
                  <a:srgbClr val="222222"/>
                </a:solidFill>
                <a:latin typeface="Arial"/>
                <a:ea typeface="Arial"/>
                <a:cs typeface="Arial"/>
                <a:sym typeface="Arial"/>
              </a:rPr>
              <a:t>Padrões em Java: Observer</a:t>
            </a:r>
            <a:r>
              <a:rPr lang="pt-BR" sz="1100">
                <a:solidFill>
                  <a:srgbClr val="222222"/>
                </a:solidFill>
                <a:latin typeface="Arial"/>
                <a:ea typeface="Arial"/>
                <a:cs typeface="Arial"/>
                <a:sym typeface="Arial"/>
              </a:rPr>
              <a:t>. Disponível em: &lt;http://www.linhadecodigo.com.br/artigo/3643/padroes-em-java-observer.aspx&gt;. Acesso em: 4 jul. 2022.</a:t>
            </a:r>
            <a:endParaRPr sz="1100">
              <a:solidFill>
                <a:srgbClr val="222222"/>
              </a:solidFill>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t/>
            </a:r>
            <a:endParaRPr sz="175">
              <a:solidFill>
                <a:srgbClr val="222222"/>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237">
              <a:solidFill>
                <a:srgbClr val="222222"/>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2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Solução proposta</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a:bodyPr>
          <a:lstStyle/>
          <a:p>
            <a:pPr indent="-331152" lvl="0" marL="457200" rtl="0" algn="l">
              <a:lnSpc>
                <a:spcPct val="150000"/>
              </a:lnSpc>
              <a:spcBef>
                <a:spcPts val="1200"/>
              </a:spcBef>
              <a:spcAft>
                <a:spcPts val="0"/>
              </a:spcAft>
              <a:buClr>
                <a:srgbClr val="222222"/>
              </a:buClr>
              <a:buSzPct val="100000"/>
              <a:buChar char="●"/>
            </a:pPr>
            <a:r>
              <a:rPr lang="pt-BR" sz="1900">
                <a:solidFill>
                  <a:srgbClr val="222222"/>
                </a:solidFill>
                <a:highlight>
                  <a:srgbClr val="FFFFFF"/>
                </a:highlight>
              </a:rPr>
              <a:t>O padrão Mediator sugere que você deveria cessar toda comunicação direta entre componentes que você quer tornar independentes um do outro. </a:t>
            </a:r>
            <a:endParaRPr sz="1900">
              <a:solidFill>
                <a:srgbClr val="222222"/>
              </a:solidFill>
              <a:highlight>
                <a:srgbClr val="FFFFFF"/>
              </a:highlight>
            </a:endParaRPr>
          </a:p>
          <a:p>
            <a:pPr indent="-331152" lvl="0" marL="457200" rtl="0" algn="l">
              <a:lnSpc>
                <a:spcPct val="150000"/>
              </a:lnSpc>
              <a:spcBef>
                <a:spcPts val="0"/>
              </a:spcBef>
              <a:spcAft>
                <a:spcPts val="0"/>
              </a:spcAft>
              <a:buClr>
                <a:srgbClr val="222222"/>
              </a:buClr>
              <a:buSzPct val="100000"/>
              <a:buChar char="●"/>
            </a:pPr>
            <a:r>
              <a:rPr lang="pt-BR" sz="1900">
                <a:solidFill>
                  <a:srgbClr val="222222"/>
                </a:solidFill>
                <a:highlight>
                  <a:srgbClr val="FFFFFF"/>
                </a:highlight>
              </a:rPr>
              <a:t>Componentes colaboram indiretamente através do mediador</a:t>
            </a:r>
            <a:endParaRPr sz="1900">
              <a:solidFill>
                <a:srgbClr val="222222"/>
              </a:solidFill>
              <a:highlight>
                <a:srgbClr val="FFFFFF"/>
              </a:highlight>
            </a:endParaRPr>
          </a:p>
          <a:p>
            <a:pPr indent="-331152" lvl="0" marL="457200" rtl="0" algn="l">
              <a:lnSpc>
                <a:spcPct val="150000"/>
              </a:lnSpc>
              <a:spcBef>
                <a:spcPts val="0"/>
              </a:spcBef>
              <a:spcAft>
                <a:spcPts val="0"/>
              </a:spcAft>
              <a:buClr>
                <a:srgbClr val="222222"/>
              </a:buClr>
              <a:buSzPct val="100000"/>
              <a:buChar char="●"/>
            </a:pPr>
            <a:r>
              <a:rPr lang="pt-BR" sz="1900">
                <a:solidFill>
                  <a:srgbClr val="222222"/>
                </a:solidFill>
                <a:highlight>
                  <a:srgbClr val="FFFFFF"/>
                </a:highlight>
              </a:rPr>
              <a:t>Como resultado, os componentes dependem apenas de uma única classe mediadora ao invés de serem acoplados a dúzias de outros colegas.</a:t>
            </a:r>
            <a:endParaRPr sz="1900">
              <a:solidFill>
                <a:srgbClr val="222222"/>
              </a:solidFill>
              <a:highlight>
                <a:srgbClr val="FFFFFF"/>
              </a:highlight>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39100" y="6854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Diagrama - Sem uso do padrão </a:t>
            </a:r>
            <a:endParaRPr/>
          </a:p>
        </p:txBody>
      </p:sp>
      <p:pic>
        <p:nvPicPr>
          <p:cNvPr id="155" name="Google Shape;155;p17"/>
          <p:cNvPicPr preferRelativeResize="0"/>
          <p:nvPr/>
        </p:nvPicPr>
        <p:blipFill>
          <a:blip r:embed="rId3">
            <a:alphaModFix/>
          </a:blip>
          <a:stretch>
            <a:fillRect/>
          </a:stretch>
        </p:blipFill>
        <p:spPr>
          <a:xfrm>
            <a:off x="1081088" y="1913775"/>
            <a:ext cx="6981825" cy="227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619000" y="4953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Diagrama - Com uso do padrão</a:t>
            </a:r>
            <a:endParaRPr/>
          </a:p>
        </p:txBody>
      </p:sp>
      <p:pic>
        <p:nvPicPr>
          <p:cNvPr id="161" name="Google Shape;161;p18"/>
          <p:cNvPicPr preferRelativeResize="0"/>
          <p:nvPr/>
        </p:nvPicPr>
        <p:blipFill>
          <a:blip r:embed="rId3">
            <a:alphaModFix/>
          </a:blip>
          <a:stretch>
            <a:fillRect/>
          </a:stretch>
        </p:blipFill>
        <p:spPr>
          <a:xfrm>
            <a:off x="1443038" y="1492375"/>
            <a:ext cx="6257925"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435625" y="25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Sem o uso do padrão </a:t>
            </a:r>
            <a:endParaRPr/>
          </a:p>
        </p:txBody>
      </p:sp>
      <p:pic>
        <p:nvPicPr>
          <p:cNvPr id="167" name="Google Shape;167;p19"/>
          <p:cNvPicPr preferRelativeResize="0"/>
          <p:nvPr/>
        </p:nvPicPr>
        <p:blipFill>
          <a:blip r:embed="rId3">
            <a:alphaModFix/>
          </a:blip>
          <a:stretch>
            <a:fillRect/>
          </a:stretch>
        </p:blipFill>
        <p:spPr>
          <a:xfrm>
            <a:off x="514350" y="831800"/>
            <a:ext cx="4057650" cy="4096100"/>
          </a:xfrm>
          <a:prstGeom prst="rect">
            <a:avLst/>
          </a:prstGeom>
          <a:noFill/>
          <a:ln>
            <a:noFill/>
          </a:ln>
        </p:spPr>
      </p:pic>
      <p:pic>
        <p:nvPicPr>
          <p:cNvPr id="168" name="Google Shape;168;p19"/>
          <p:cNvPicPr preferRelativeResize="0"/>
          <p:nvPr/>
        </p:nvPicPr>
        <p:blipFill>
          <a:blip r:embed="rId4">
            <a:alphaModFix/>
          </a:blip>
          <a:stretch>
            <a:fillRect/>
          </a:stretch>
        </p:blipFill>
        <p:spPr>
          <a:xfrm>
            <a:off x="5162025" y="876400"/>
            <a:ext cx="3368858" cy="4006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uso do padrão</a:t>
            </a:r>
            <a:endParaRPr/>
          </a:p>
        </p:txBody>
      </p:sp>
      <p:pic>
        <p:nvPicPr>
          <p:cNvPr id="174" name="Google Shape;174;p20"/>
          <p:cNvPicPr preferRelativeResize="0"/>
          <p:nvPr/>
        </p:nvPicPr>
        <p:blipFill>
          <a:blip r:embed="rId3">
            <a:alphaModFix/>
          </a:blip>
          <a:stretch>
            <a:fillRect/>
          </a:stretch>
        </p:blipFill>
        <p:spPr>
          <a:xfrm>
            <a:off x="362550" y="959425"/>
            <a:ext cx="4067175" cy="2524125"/>
          </a:xfrm>
          <a:prstGeom prst="rect">
            <a:avLst/>
          </a:prstGeom>
          <a:noFill/>
          <a:ln>
            <a:noFill/>
          </a:ln>
        </p:spPr>
      </p:pic>
      <p:pic>
        <p:nvPicPr>
          <p:cNvPr id="175" name="Google Shape;175;p20"/>
          <p:cNvPicPr preferRelativeResize="0"/>
          <p:nvPr/>
        </p:nvPicPr>
        <p:blipFill>
          <a:blip r:embed="rId4">
            <a:alphaModFix/>
          </a:blip>
          <a:stretch>
            <a:fillRect/>
          </a:stretch>
        </p:blipFill>
        <p:spPr>
          <a:xfrm>
            <a:off x="482625" y="3956400"/>
            <a:ext cx="3038475" cy="504825"/>
          </a:xfrm>
          <a:prstGeom prst="rect">
            <a:avLst/>
          </a:prstGeom>
          <a:noFill/>
          <a:ln>
            <a:noFill/>
          </a:ln>
        </p:spPr>
      </p:pic>
      <p:pic>
        <p:nvPicPr>
          <p:cNvPr id="176" name="Google Shape;176;p20"/>
          <p:cNvPicPr preferRelativeResize="0"/>
          <p:nvPr/>
        </p:nvPicPr>
        <p:blipFill>
          <a:blip r:embed="rId5">
            <a:alphaModFix/>
          </a:blip>
          <a:stretch>
            <a:fillRect/>
          </a:stretch>
        </p:blipFill>
        <p:spPr>
          <a:xfrm>
            <a:off x="4998825" y="807025"/>
            <a:ext cx="3056504" cy="4031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234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Codificação - Com uso do padrão</a:t>
            </a:r>
            <a:endParaRPr/>
          </a:p>
        </p:txBody>
      </p:sp>
      <p:pic>
        <p:nvPicPr>
          <p:cNvPr id="182" name="Google Shape;182;p21"/>
          <p:cNvPicPr preferRelativeResize="0"/>
          <p:nvPr/>
        </p:nvPicPr>
        <p:blipFill>
          <a:blip r:embed="rId3">
            <a:alphaModFix/>
          </a:blip>
          <a:stretch>
            <a:fillRect/>
          </a:stretch>
        </p:blipFill>
        <p:spPr>
          <a:xfrm>
            <a:off x="555075" y="1095775"/>
            <a:ext cx="4133850" cy="3200400"/>
          </a:xfrm>
          <a:prstGeom prst="rect">
            <a:avLst/>
          </a:prstGeom>
          <a:noFill/>
          <a:ln>
            <a:noFill/>
          </a:ln>
        </p:spPr>
      </p:pic>
      <p:pic>
        <p:nvPicPr>
          <p:cNvPr id="183" name="Google Shape;183;p21"/>
          <p:cNvPicPr preferRelativeResize="0"/>
          <p:nvPr/>
        </p:nvPicPr>
        <p:blipFill>
          <a:blip r:embed="rId4">
            <a:alphaModFix/>
          </a:blip>
          <a:stretch>
            <a:fillRect/>
          </a:stretch>
        </p:blipFill>
        <p:spPr>
          <a:xfrm>
            <a:off x="4841325" y="1095775"/>
            <a:ext cx="3990975"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