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57" r:id="rId7"/>
    <p:sldId id="258" r:id="rId8"/>
    <p:sldId id="259" r:id="rId9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64791840" val="1050" revOS="4"/>
      <pr:smFileRevision xmlns:pr="smNativeData" xmlns="smNativeData" dt="1664791840" val="101"/>
      <pr:guideOptions xmlns:pr="smNativeData" xmlns="smNativeData" dt="1664791840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59" d="100"/>
          <a:sy n="59" d="100"/>
        </p:scale>
        <p:origin x="382" y="430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0" d="100"/>
        <a:sy n="10" d="100"/>
      </p:scale>
      <p:origin x="0" y="0"/>
    </p:cViewPr>
  </p:sorterViewPr>
  <p:notesViewPr>
    <p:cSldViewPr snapToObjects="1" showGuides="1">
      <p:cViewPr>
        <p:scale>
          <a:sx n="59" d="100"/>
          <a:sy n="59" d="100"/>
        </p:scale>
        <p:origin x="382" y="430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title">
  <p:cSld name="Diapositiva de título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AAAAABoNAACHNAAAJhYAABAAAAAmAAAACAAAAAGAAAAAAAAA"/>
              </a:ext>
            </a:extLst>
          </p:cNvSpPr>
          <p:nvPr>
            <p:ph type="ctrTitle"/>
          </p:nvPr>
        </p:nvSpPr>
        <p:spPr>
          <a:xfrm>
            <a:off x="0" y="2129790"/>
            <a:ext cx="8538845" cy="1470660"/>
          </a:xfrm>
        </p:spPr>
        <p:txBody>
          <a:bodyPr/>
          <a:lstStyle>
            <a:lvl1pPr algn="r"/>
          </a:lstStyle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QAsAAOgXAACHNA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6710045" cy="1752600"/>
          </a:xfrm>
        </p:spPr>
        <p:txBody>
          <a:bodyPr/>
          <a:lstStyle>
            <a:lvl1pPr marL="0" indent="0" algn="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E48BD06-4883-1D4B-CDF0-BE1EF3BE3BE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E48FD47-0983-1D0B-CDF0-FF5EB3BE3BAA}" type="slidenum">
              <a:t/>
            </a:fld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ILU6YxMAAAAlAAAAZAAAAA8BAAAAkAAAAEgAAACQAAAASAAAAAAAAAAAAAAAAAAAAAEAAABQAAAAAAAAAAAA4D8AAAAAAADgPwAAAAAAAOA/AAAAAAAA4D8AAAAAAADgPwAAAAAAAOA/AAAAAAAA4D8AAAAAAADgPwAAAAAAAOA/AAAAAAAA4D8CAAAAjAAAAAE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GAAAAAAAAAAEAAABcHwAKMgAAAJz///9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QTcAABoNAAAASwAAJhYAABAAAAAmAAAACAAAAP//////////"/>
              </a:ext>
            </a:extLst>
          </p:cNvSpPr>
          <p:nvPr/>
        </p:nvSpPr>
        <p:spPr>
          <a:xfrm>
            <a:off x="8982075" y="2129790"/>
            <a:ext cx="3209925" cy="14706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" dist="89803" dir="8100000" sx="80000" sy="80000" algn="bl">
              <a:schemeClr val="bg2">
                <a:alpha val="50000"/>
              </a:schemeClr>
            </a:outerShdw>
          </a:effectLst>
        </p:spPr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AAAAAAQ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E48B431-7F83-1D42-CDF0-8917FABE3BDC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E48F492-DC83-1D02-CDF0-2A57BABE3B7F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vertTitleAndTx">
  <p:cSld name="Título vertical y texto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CAAAAAQ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AAAAAAQ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E48E2A3-ED83-1D14-CDF0-1B41ACBE3B4E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E48E647-0983-1D10-CDF0-FF45A8BE3BAA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E48E2C7-8983-1D14-CDF0-7F41ACBE3B2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E48E694-DA83-1D10-CDF0-2C45A8BE3B79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secHead">
  <p:cSld name="Encabezado de sección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A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C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E48DC93-DD83-1D2A-CDF0-2B7F92BE3B7E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E48FEF0-BE83-1D08-CDF0-485DB0BE3B1D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ítulo y 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E488035-7B83-1D76-CDF0-8D23CEBE3BD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E48D76E-2083-1D21-CDF0-D67499BE3B83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C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C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E489BDA-9483-1D6D-CDF0-6238D5BE3B37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E48919D-D383-1D67-CDF0-2532DFBE3B70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E48EEE4-AA83-1D18-CDF0-5C4DA0BE3B09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E489A67-2983-1D6C-CDF0-DF39D4BE3B8A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blank">
  <p:cSld name="Vacío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E48E188-C683-1D17-CDF0-3042AFBE3B65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E48EA9F-D183-1D1C-CDF0-2749A4BE3B72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objTx">
  <p:cSld name="Contenido con título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C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E48A952-1C83-1D5F-CDF0-EA0AE7BE3BBF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E489FD0-9E83-1D69-CDF0-683CD1BE3B3D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picTx">
  <p:cSld name="Imagen con título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C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E48D1BB-F583-1D27-CDF0-03729FBE3B56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E48A1BB-F583-1D57-CDF0-0302EFBE3B56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Orange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P//////////"/>
              </a:ext>
            </a:extLst>
          </p:cNvSpPr>
          <p:nvPr>
            <p:ph type="title"/>
          </p:nvPr>
        </p:nvSpPr>
        <p:spPr>
          <a:xfrm>
            <a:off x="-635" y="274320"/>
            <a:ext cx="9689465" cy="1143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27000" dist="89803" dir="2700000" sx="80000" sy="80000" algn="br">
              <a:schemeClr val="bg2">
                <a:alpha val="50000"/>
              </a:schemeClr>
            </a:outerShdw>
          </a:effectLst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6E48CEA2-EC83-1D38-CDF0-1A6D80BE3B4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6E48941B-5583-1D62-CDF0-A337DABE3BF6}" type="slidenum">
              <a:t/>
            </a:fld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ILU6YxMAAAAlAAAAZAAAAA8BAAAAkAAAAEgAAACQAAAASAAAAAAAAAAAAAAAAAAAAAEAAABQAAAAAAAAAAAA4D8AAAAAAADgPwAAAAAAAOA/AAAAAAAA4D8AAAAAAADgPwAAAAAAAOA/AAAAAAAA4D8AAAAAAADgPwAAAAAAAOA/AAAAAAAA4D8CAAAAjAAAAAE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GAAAAAAAAAAEAAABcHwAKMgAAAJz///9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FD4AALABAAAASwAAuAgAABAAAAAmAAAACAAAAP//////////"/>
              </a:ext>
            </a:extLst>
          </p:cNvSpPr>
          <p:nvPr/>
        </p:nvSpPr>
        <p:spPr>
          <a:xfrm>
            <a:off x="10091420" y="274320"/>
            <a:ext cx="210058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" dist="89803" dir="8100000" sx="80000" sy="80000" algn="bl">
              <a:schemeClr val="bg2">
                <a:alpha val="50000"/>
              </a:schemeClr>
            </a:outerShdw>
          </a:effectLst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AAAAABoNAACHNAAAJhYAAAAAAAAmAAAACAAAAAGAAAAAAAAA"/>
              </a:ext>
            </a:extLst>
          </p:cNvSpPr>
          <p:nvPr>
            <p:ph type="ctrTitle"/>
          </p:nvPr>
        </p:nvSpPr>
        <p:spPr>
          <a:xfrm>
            <a:off x="0" y="2129790"/>
            <a:ext cx="8538845" cy="1470660"/>
          </a:xfrm>
        </p:spPr>
        <p:txBody>
          <a:bodyPr/>
          <a:lstStyle/>
          <a:p>
            <a:pPr/>
            <a:r>
              <a:t>Metodología Agile vs Cascada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QAsAAOgXAACHNAAAsCIAAAAAAAAmAAAACAAAAAE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6710045" cy="1752600"/>
          </a:xfrm>
        </p:spPr>
        <p:txBody>
          <a:bodyPr/>
          <a:lstStyle/>
          <a:p>
            <a:pPr/>
            <a:r>
              <a:t>Carlos González Iglesias 1ºDAW</a:t>
            </a:r>
          </a:p>
        </p:txBody>
      </p:sp>
      <p:pic>
        <p:nvPicPr>
          <p:cNvPr id="4" name="Imagen1"/>
          <p:cNvPicPr>
            <a:picLocks noChangeAspect="1"/>
            <a:extLst>
              <a:ext uri="smNativeData">
                <pr:smNativeData xmlns:pr="smNativeData" xmlns="smNativeData" val="SMDATA_17_ILU6YxMAAAAlAAAAEQAAAC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AcAAAA4AAAAAAAAAAAAAAAAAAAA////AAAAAAAAAAAAAAAAAAAAAAAAAAAAAAAAAAAAAABkAAAAZAAAAAAAAAAjAAAABAAAAGQAAAAXAAAAFAAAAAAAAAAAAAAA/38AAP9/AAAAAAAACQAAAAQAAAAM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NV1HwWeHAcBAAAAAAAAAAAAAAAAAAAAAAAAAAAAAAAAAAAAAAAAAAD///8Cf39/AFwfAAPMzMwAwMD/AH9/fwAAAAAAAAAAAAAAAAD///8AAAAAACEAAAAYAAAAFAAAAHUpAACxHAAAKEoAAMkp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739255" y="4664075"/>
            <a:ext cx="5315585" cy="21285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AAAAAAmAAAACAAAAAEAAAAAAAAA"/>
              </a:ext>
            </a:extLst>
          </p:cNvSpPr>
          <p:nvPr>
            <p:ph type="title"/>
          </p:nvPr>
        </p:nvSpPr>
        <p:spPr>
          <a:xfrm>
            <a:off x="-635" y="274320"/>
            <a:ext cx="9689465" cy="1143000"/>
          </a:xfrm>
        </p:spPr>
        <p:txBody>
          <a:bodyPr/>
          <a:lstStyle/>
          <a:p>
            <a:pPr/>
            <a:r>
              <a:t>Definición de Agile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/>
            <a:r>
              <a:t>La metodología Agile es la gestión de proyectos en el que el equipo lleva a cabo el proyecto dividiéndolo en varias etapas. Conlleva una colaboración constante con los interesados y una mejora e iteración ininterrumpida en cada etapa. </a:t>
            </a:r>
          </a:p>
        </p:txBody>
      </p:sp>
      <p:pic>
        <p:nvPicPr>
          <p:cNvPr id="4" name="Imagen1"/>
          <p:cNvPicPr>
            <a:picLocks noChangeAspect="1"/>
            <a:extLst>
              <a:ext uri="smNativeData">
                <pr:smNativeData xmlns:pr="smNativeData" xmlns="smNativeData" val="SMDATA_17_ILU6YxMAAAAlAAAAEQAAAC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AcAAAA4AAAAAAAAAAAAAAAAAAAA////AAAAAAAAAAAAAAAAAAAAAAAAAAAAAAAAAAAAAABkAAAAZAAAAAAAAAAjAAAABAAAAGQAAAAXAAAAFAAAAAAAAAAAAAAA/38AAP9/AAAAAAAACQAAAAQAAAA+PGE6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NV1HwWeHAcBAAAAAAAAAAAAAAAAAAAAAAAAAAAAAAAAAAAAAAAAAAD///8Cf39/AFwfAAPMzMwAwMD/AH9/fwAAAAAAAAAAAAAAAAD///8AAAAAACEAAAAYAAAAFAAAAMY2AAD0FgAARkkAAIgp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903970" y="3731260"/>
            <a:ext cx="3007360" cy="30200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AAAAAAmAAAACAAAAAEAAAAAAAAA"/>
              </a:ext>
            </a:extLst>
          </p:cNvSpPr>
          <p:nvPr>
            <p:ph type="title"/>
          </p:nvPr>
        </p:nvSpPr>
        <p:spPr>
          <a:xfrm>
            <a:off x="-635" y="274320"/>
            <a:ext cx="9689465" cy="1143000"/>
          </a:xfrm>
        </p:spPr>
        <p:txBody>
          <a:bodyPr/>
          <a:lstStyle/>
          <a:p>
            <a:pPr/>
            <a:r>
              <a:t>Definición de Cascada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/>
            <a:r>
              <a:t>La metodología Cascaca es un tipo de modelo conocido también como lineal-secuencial, ya que, desglosa las actividades de dicho proyecto en secuencias lineales sistemáticas.</a:t>
            </a:r>
          </a:p>
        </p:txBody>
      </p:sp>
      <p:pic>
        <p:nvPicPr>
          <p:cNvPr id="4" name="Imagen1"/>
          <p:cNvPicPr>
            <a:picLocks noChangeAspect="1"/>
            <a:extLst>
              <a:ext uri="smNativeData">
                <pr:smNativeData xmlns:pr="smNativeData" xmlns="smNativeData" val="SMDATA_17_ILU6YxMAAAAlAAAAEQAAAC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AcAAAA4AAAAAAAAAAAAAAAAAAAA////AAAAAAAAAAAAAAAAAAAAAAAAAAAAAAAAAAAAAABkAAAAZAAAAAAAAAAjAAAABAAAAGQAAAAXAAAAFAAAAAAAAAAAAAAA/38AAP9/AAAAAAAACQAAAAQAAABy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NV1HwWeHAcBAAAAAAAAAAAAAAAAAAAAAAAAAAAAAAAAAAAAAAAAAAD///8Cf39/AFwfAAPMzMwAwMD/AH9/fwAAAAAAAAAAAAAAAAD///8AAAAAACEAAAAYAAAAFAAAAO8pAABfFAAAt0kAAEkn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816725" y="3311525"/>
            <a:ext cx="5166360" cy="30746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F8AY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AAAAAAmAAAACAAAAAEAAAAAAAAA"/>
              </a:ext>
            </a:extLst>
          </p:cNvSpPr>
          <p:nvPr>
            <p:ph type="title"/>
          </p:nvPr>
        </p:nvSpPr>
        <p:spPr>
          <a:xfrm>
            <a:off x="-635" y="274320"/>
            <a:ext cx="9689465" cy="1143000"/>
          </a:xfrm>
        </p:spPr>
        <p:txBody>
          <a:bodyPr/>
          <a:lstStyle/>
          <a:p>
            <a:pPr/>
            <a:r>
              <a:t>Diferencias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C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HEJAADjJAAAYQ0AAAAAAAAmAAAACAAAAIGAAAAAAAAA"/>
              </a:ext>
            </a:extLst>
          </p:cNvSpPr>
          <p:nvPr>
            <p:ph type="body"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Metodología Agile</a:t>
            </a:r>
          </a:p>
        </p:txBody>
      </p:sp>
      <p:sp>
        <p:nvSpPr>
          <p:cNvPr id="4" name="TextoDiapositiva2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GENAADjJAAAsCUAAAAAAAAmAAAACAAAAAEAAAAAAAAA"/>
              </a:ext>
            </a:extLst>
          </p:cNvSpPr>
          <p:nvPr>
            <p:ph type="body" idx="2"/>
          </p:nvPr>
        </p:nvSpPr>
        <p:spPr>
          <a:xfrm>
            <a:off x="609600" y="2174875"/>
            <a:ext cx="5386705" cy="3951605"/>
          </a:xfrm>
        </p:spPr>
        <p:txBody>
          <a:bodyPr/>
          <a:lstStyle/>
          <a:p>
            <a:pPr/>
            <a:r>
              <a:t>Menor  tiempo.</a:t>
            </a:r>
          </a:p>
          <a:p>
            <a:pPr/>
            <a:r>
              <a:t>Se permiten cambios.</a:t>
            </a:r>
          </a:p>
          <a:p>
            <a:pPr/>
            <a:r>
              <a:t>Se entregan solo las partes interesantes.</a:t>
            </a:r>
          </a:p>
          <a:p>
            <a:pPr/>
            <a:r>
              <a:t>Los equipos se organizan por sí mismos y pueden cambiar de rol entre ellos.</a:t>
            </a:r>
          </a:p>
        </p:txBody>
      </p:sp>
      <p:sp>
        <p:nvSpPr>
          <p:cNvPr id="5" name="TextoDiapositiva4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C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SYAAHEJAABARwAAYQ0AAAAAAAAmAAAACAAAAIGAAAAAAAAA"/>
              </a:ext>
            </a:extLst>
          </p:cNvSpPr>
          <p:nvPr>
            <p:ph type="body"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Metodología en Cascada</a:t>
            </a:r>
          </a:p>
        </p:txBody>
      </p:sp>
      <p:sp>
        <p:nvSpPr>
          <p:cNvPr id="6" name="TextoDiapositiva3"/>
          <p:cNvSpPr>
            <a:spLocks noGrp="1" noChangeArrowheads="1"/>
            <a:extLst>
              <a:ext uri="smNativeData">
                <pr:smNativeData xmlns:pr="smNativeData" xmlns="smNativeData" val="SMDATA_15_ILU6Y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SYAAGENAABARwAAsCUAAAAAAAAmAAAACAAAAAEAAAAAAAAA"/>
              </a:ext>
            </a:extLst>
          </p:cNvSpPr>
          <p:nvPr>
            <p:ph type="body" idx="4"/>
          </p:nvPr>
        </p:nvSpPr>
        <p:spPr>
          <a:xfrm>
            <a:off x="6195695" y="2174875"/>
            <a:ext cx="5386705" cy="3951605"/>
          </a:xfrm>
        </p:spPr>
        <p:txBody>
          <a:bodyPr/>
          <a:lstStyle/>
          <a:p>
            <a:pPr/>
            <a:r>
              <a:t>Mayor tiempo.</a:t>
            </a:r>
          </a:p>
          <a:p>
            <a:pPr/>
            <a:r>
              <a:t>No se permiten cambios.</a:t>
            </a:r>
          </a:p>
          <a:p>
            <a:pPr/>
            <a:r>
              <a:t>Frecuentes revisiones del proyecto.</a:t>
            </a:r>
          </a:p>
          <a:p>
            <a:pPr/>
            <a:r>
              <a:t>Los miembros del equipo de proyecto se les asignan tareas particulares y uno puede trabajar solamente en su papel delegado.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9E1C07"/>
      </a:lt1>
      <a:dk2>
        <a:srgbClr val="FFFFFF"/>
      </a:dk2>
      <a:lt2>
        <a:srgbClr val="5C1F00"/>
      </a:lt2>
      <a:accent1>
        <a:srgbClr val="D5751F"/>
      </a:accent1>
      <a:accent2>
        <a:srgbClr val="BE7960"/>
      </a:accent2>
      <a:accent3>
        <a:srgbClr val="4D4D4D"/>
      </a:accent3>
      <a:accent4>
        <a:srgbClr val="7EB9A0"/>
      </a:accent4>
      <a:accent5>
        <a:srgbClr val="5EC9C0"/>
      </a:accent5>
      <a:accent6>
        <a:srgbClr val="3EE9E0"/>
      </a:accent6>
      <a:hlink>
        <a:srgbClr val="FFFF99"/>
      </a:hlink>
      <a:folHlink>
        <a:srgbClr val="D3A219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herca</cp:lastModifiedBy>
  <cp:revision>0</cp:revision>
  <dcterms:created xsi:type="dcterms:W3CDTF">2019-09-11T11:45:32Z</dcterms:created>
  <dcterms:modified xsi:type="dcterms:W3CDTF">2022-10-03T10:10:40Z</dcterms:modified>
</cp:coreProperties>
</file>