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Helvetica Neue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huZJ8oam3lYU602t379i6QEs0t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HelveticaNeue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c0c6e34b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"/>
              <a:buFont typeface="Calibri"/>
              <a:buNone/>
            </a:pPr>
            <a:r>
              <a:t/>
            </a:r>
            <a:endParaRPr b="0" i="0" sz="140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cc0c6e34b9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analistamodelosdenegocios.com.br/" TargetMode="External"/><Relationship Id="rId3" Type="http://schemas.openxmlformats.org/officeDocument/2006/relationships/hyperlink" Target="https://analistamodelosdenegocios.com.br/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">
  <p:cSld name="Title &amp; Conte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c0c6e34b9_1_64"/>
          <p:cNvSpPr txBox="1"/>
          <p:nvPr>
            <p:ph idx="1" type="body"/>
          </p:nvPr>
        </p:nvSpPr>
        <p:spPr>
          <a:xfrm>
            <a:off x="778935" y="813508"/>
            <a:ext cx="106047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92"/>
              <a:buFont typeface="Arial"/>
              <a:buNone/>
              <a:defRPr b="1" i="0" sz="2492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gcc0c6e34b9_1_64"/>
          <p:cNvSpPr txBox="1"/>
          <p:nvPr>
            <p:ph idx="2" type="body"/>
          </p:nvPr>
        </p:nvSpPr>
        <p:spPr>
          <a:xfrm>
            <a:off x="791633" y="1278800"/>
            <a:ext cx="106047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75"/>
              <a:buFont typeface="Arial"/>
              <a:buNone/>
              <a:defRPr b="0" i="0" sz="975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cc0c6e34b9_1_64"/>
          <p:cNvSpPr txBox="1"/>
          <p:nvPr/>
        </p:nvSpPr>
        <p:spPr>
          <a:xfrm>
            <a:off x="791628" y="6297125"/>
            <a:ext cx="35715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5"/>
              <a:buFont typeface="Lato"/>
              <a:buNone/>
            </a:pPr>
            <a:r>
              <a:rPr b="1" i="0" lang="pt-BR" sz="900" u="none" cap="none" strike="noStrike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O ANALISTA DE  </a:t>
            </a:r>
            <a:r>
              <a:rPr b="1" i="0" lang="pt-BR" sz="900" u="none" cap="none" strike="noStrike">
                <a:solidFill>
                  <a:srgbClr val="00AAF0"/>
                </a:solidFill>
                <a:latin typeface="Raleway"/>
                <a:ea typeface="Raleway"/>
                <a:cs typeface="Raleway"/>
                <a:sym typeface="Raleway"/>
              </a:rPr>
              <a:t>MODELOS DE NEGÓCIOS</a:t>
            </a:r>
            <a:endParaRPr b="1" i="0" sz="900" u="sng" cap="none" strike="noStrike">
              <a:solidFill>
                <a:srgbClr val="00AAF0"/>
              </a:solidFill>
              <a:latin typeface="Raleway"/>
              <a:ea typeface="Raleway"/>
              <a:cs typeface="Raleway"/>
              <a:sym typeface="Raleway"/>
              <a:hlinkClick r:id="rId2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sp>
        <p:nvSpPr>
          <p:cNvPr id="84" name="Google Shape;84;gcc0c6e34b9_1_64"/>
          <p:cNvSpPr txBox="1"/>
          <p:nvPr/>
        </p:nvSpPr>
        <p:spPr>
          <a:xfrm>
            <a:off x="8077487" y="6297125"/>
            <a:ext cx="33162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5"/>
              <a:buFont typeface="Lato"/>
              <a:buNone/>
            </a:pPr>
            <a:r>
              <a:rPr b="1" i="0" lang="pt-BR" sz="900" u="sng" cap="none" strike="noStrike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analistamodelosdenegocios.com.br</a:t>
            </a:r>
            <a:endParaRPr b="1" i="0" sz="900" u="sng" cap="none" strike="noStrike">
              <a:solidFill>
                <a:srgbClr val="4B5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-1" y="776614"/>
            <a:ext cx="11611627" cy="28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ÁREA DO CONHECIMENTO DE CIÊNCIAS EXATAS E ENGENHARIAS </a:t>
            </a:r>
            <a:br>
              <a:rPr lang="pt-BR" sz="3200"/>
            </a:br>
            <a:br>
              <a:rPr lang="pt-BR" sz="3200"/>
            </a:br>
            <a:r>
              <a:rPr lang="pt-BR" sz="3200"/>
              <a:t>Disciplina Laboratório de Software</a:t>
            </a:r>
            <a:br>
              <a:rPr lang="pt-BR" sz="3200"/>
            </a:br>
            <a:br>
              <a:rPr lang="pt-BR" sz="3200"/>
            </a:br>
            <a:r>
              <a:rPr lang="pt-BR" sz="3200"/>
              <a:t>Prof. Daniel Luis Notari dlnotari@ucs.br</a:t>
            </a:r>
            <a:endParaRPr sz="32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233800" y="3696626"/>
            <a:ext cx="9144000" cy="26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pt-BR" sz="2100"/>
              <a:t>Sistema:</a:t>
            </a:r>
            <a:r>
              <a:rPr lang="pt-BR" sz="2100"/>
              <a:t> Plataformas digitais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pt-BR" sz="2100"/>
              <a:t>Componentes do Grupo: </a:t>
            </a:r>
            <a:r>
              <a:rPr lang="pt-BR" sz="2100"/>
              <a:t>Júlio Frighetto Giovanaz, Nataniel Nunes Cainelli e Cristersom Leonardo Simionato</a:t>
            </a:r>
            <a:br>
              <a:rPr lang="pt-BR" sz="2100"/>
            </a:br>
            <a:r>
              <a:rPr b="1" lang="pt-BR" sz="2100"/>
              <a:t>Usuário: </a:t>
            </a:r>
            <a:r>
              <a:rPr lang="pt-BR" sz="2100"/>
              <a:t>Fábio Verruck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1. O que o Design Thinking recomenda sobre a criação de questionários e a realização de entrevistas (Cite duas referências bibliográficas)</a:t>
            </a:r>
            <a:endParaRPr sz="3200"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423"/>
              <a:buNone/>
            </a:pPr>
            <a:r>
              <a:rPr lang="pt-BR" sz="2232"/>
              <a:t>O entrevistador deve estimular o participante a explicar os porquês desses relatos para que consiga compreender o significado do que está sendo dito. Através desse diálogo é possível expandir o entendimento sobre comportamentos sociais, descobrir as exceções à regra, mapear casos extremos, suas origens e </a:t>
            </a:r>
            <a:r>
              <a:rPr lang="pt-BR" sz="2232"/>
              <a:t>consequências</a:t>
            </a:r>
            <a:r>
              <a:rPr lang="pt-BR" sz="2232"/>
              <a:t>.</a:t>
            </a:r>
            <a:endParaRPr sz="2232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5555"/>
              <a:buNone/>
            </a:pPr>
            <a:r>
              <a:t/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5555"/>
              <a:buNone/>
            </a:pPr>
            <a:r>
              <a:rPr lang="pt-BR" sz="1800"/>
              <a:t>TEAM, Mjv. </a:t>
            </a:r>
            <a:r>
              <a:rPr b="1" lang="pt-BR" sz="1800"/>
              <a:t>Descubra como fazer entrevista em Design Thinking</a:t>
            </a:r>
            <a:r>
              <a:rPr lang="pt-BR" sz="1800"/>
              <a:t>. 2015. Disponível em: https://www.mjvinnovation.com/pt-br/blog/a-entrevista-no-processo-de-design-thinking/. Acesso em: 01 abr. 2021.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5555"/>
              <a:buNone/>
            </a:pPr>
            <a:r>
              <a:t/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423"/>
              <a:buNone/>
            </a:pPr>
            <a:r>
              <a:rPr lang="pt-BR" sz="2232">
                <a:solidFill>
                  <a:srgbClr val="2E2D32"/>
                </a:solidFill>
                <a:highlight>
                  <a:srgbClr val="FFFFFF"/>
                </a:highlight>
              </a:rPr>
              <a:t>Entrevistas de empatia são a base do Design Thinking. Ao entrar e compreender os pensamentos, sentimentos e motivações de outra pessoa, podemos entender as escolhas que a pessoa faz, podemos entender seus traços comportamentais e podemos identificar suas necessidades. Isso nos ajuda a inovar e criar produtos ou serviços para essa pessoa.</a:t>
            </a:r>
            <a:endParaRPr sz="2232">
              <a:solidFill>
                <a:srgbClr val="2E2D32"/>
              </a:solidFill>
              <a:highlight>
                <a:srgbClr val="FFFFFF"/>
              </a:highlight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5555"/>
              <a:buNone/>
            </a:pPr>
            <a:r>
              <a:t/>
            </a:r>
            <a:endParaRPr sz="1800">
              <a:solidFill>
                <a:srgbClr val="2E2D32"/>
              </a:solidFill>
              <a:highlight>
                <a:srgbClr val="FFFFFF"/>
              </a:highlight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5555"/>
              <a:buNone/>
            </a:pPr>
            <a:r>
              <a:rPr lang="pt-BR" sz="1800"/>
              <a:t>PIOVAN, Pedro. </a:t>
            </a:r>
            <a:r>
              <a:rPr b="1" lang="pt-BR" sz="1800"/>
              <a:t>Como realizar entrevista semi-estruturada na etapa de Entendimento do Design Thinking</a:t>
            </a:r>
            <a:r>
              <a:rPr lang="pt-BR" sz="1800"/>
              <a:t>. 2019. Disponível em: https://www.ensaio.cc/post/entrevista-semi-estruturada#:~:text=Como%20realizar%20entrevista%20semi%2Destruturada%20na%20etapa%20de%20Entendimento%20do%20Design%20Thinking,-Atualizado%3A%201%20de&amp;text=Entrevista%20%C3%A9%20um%20dos%20processos%20mais%20cir%C3%BArgicos%20no%20processo%20do%20design.&amp;text=As%20hist%C3%B3rias%20revelam%20percep%C3%A7%C3%B5es%20e,com%20o%20usu%C3%A1rio%20em%20potencial.. Acesso em: 01 abr. 2021.</a:t>
            </a:r>
            <a:endParaRPr sz="1800">
              <a:solidFill>
                <a:srgbClr val="2E2D32"/>
              </a:solidFill>
              <a:highlight>
                <a:srgbClr val="FFFFFF"/>
              </a:highlight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50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50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2.	Apresente o seu questionário aplicado e explique as perguntas feitas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/>
              <a:t>Tópicos: Plataformas Digitais, Qualidade de Vida e Identidade.</a:t>
            </a:r>
            <a:endParaRPr b="1" sz="2200"/>
          </a:p>
          <a:p>
            <a:pPr indent="-3619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pt-BR" sz="2100"/>
              <a:t>Poderia nos falar mais sobre você e sua profissão?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pt-BR" sz="2100"/>
              <a:t>Qual foi a sua motivação para iniciação deste projeto e como percebeu esta oportunidade de negócio?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pt-BR" sz="2100"/>
              <a:t>Qual é a sua ideia de uso da ferramenta?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pt-BR" sz="2100"/>
              <a:t>De que modo acredita que esta aplicação poderá beneficiá-lo? E a sua utilização no dia a dia?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pt-BR" sz="2100"/>
              <a:t>Você tem alguma referência ou semelhante? Digo, isso atualmente existe no mercado?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pt-BR" sz="2100"/>
              <a:t>Essa aplicação deve ser web, mobile ou desktop?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pt-BR" sz="2100"/>
              <a:t>Que tipo público vai utilizar (usuário, operador, etc…)?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pt-BR" sz="2100"/>
              <a:t>Qual o objetivo que você espera alcançar com este projeto?</a:t>
            </a:r>
            <a:endParaRPr sz="3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3. O que o Design Thinking recomenda sobre a aplicação de questionários e a realização de entrevistas (Cite duas referências bibliográficas)</a:t>
            </a:r>
            <a:endParaRPr sz="3200"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2000"/>
              <a:t>O pesquisador a princípio vai ao encontro do pesquisado em sua residência, trabalho ou ambiente relacionado ao tema, a conversa deve ter relevância quanto ao assunto a partir de um protocolo preparado anteriormente que poderá se flexibilizado decorrente da conversa.</a:t>
            </a:r>
            <a:endParaRPr sz="20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1600"/>
              <a:t>TEAM, Mjv. </a:t>
            </a:r>
            <a:r>
              <a:rPr b="1" lang="pt-BR" sz="1600"/>
              <a:t>Descubra como fazer entrevista em Design Thinking</a:t>
            </a:r>
            <a:r>
              <a:rPr lang="pt-BR" sz="1600"/>
              <a:t>. 2015. Disponível em: https://www.mjvinnovation.com/pt-br/blog/a-entrevista-no-processo-de-design-thinking/. Acesso em: 01 abr. 2021.</a:t>
            </a:r>
            <a:endParaRPr sz="16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2000"/>
              <a:t>Procurar um lugar familiar para o usuário, cercado por objetos que o representam, fazendo com que eles se sintam à vontade e permita que eles se abram, facilitando a entrevista.</a:t>
            </a:r>
            <a:endParaRPr sz="20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800"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1600"/>
              <a:t>PIOVAN, Pedro. </a:t>
            </a:r>
            <a:r>
              <a:rPr b="1" lang="pt-BR" sz="1600"/>
              <a:t>Como realizar entrevista semi-estruturada na etapa de Entendimento do Design Thinking</a:t>
            </a:r>
            <a:r>
              <a:rPr lang="pt-BR" sz="1600"/>
              <a:t>. 2019. Disponível em: https://www.ensaio.cc/post/entrevista-semi-estruturada#:~:text=Como%20realizar%20entrevista%20semi%2Destruturada%20na%20etapa%20de%20Entendimento%20do%20Design%20Thinking,-Atualizado%3A%201%20de&amp;text=Entrevista%20%C3%A9%20um%20dos%20processos%20mais%20cir%C3%BArgicos%20no%20processo%20do%20design.&amp;text=As%20hist%C3%B3rias%20revelam%20percep%C3%A7%C3%B5es%20e,com%20o%20usu%C3%A1rio%20em%20potencial.. Acesso em: 01 abr. 2021.</a:t>
            </a:r>
            <a:endParaRPr sz="16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9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4. Apresente as respostas da aplicação do seu questionário durante a entrevista realizada com o seu usuário selecionado (apenas este)</a:t>
            </a:r>
            <a:endParaRPr sz="3200"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pt-BR" sz="1840"/>
              <a:t>Sou professor e coordenador do programa STARTUCS, um programa destinado a gerar startups na Universidade de Caxias do Sul. Sou graduado em Publicidade e Propaganda e Administração, tenho mestrado e doutorado em Administração e Pós-Doutorado em Smart Cities, na ETS - Montreal.</a:t>
            </a:r>
            <a:endParaRPr sz="18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t/>
            </a:r>
            <a:endParaRPr sz="18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pt-BR" sz="1840"/>
              <a:t> Queremos proporcionar à comunidade uma ferramenta para expor ideias de inovação e negócios, expor problemas e se conectar com pessoas que tenham interesses complementares. </a:t>
            </a:r>
            <a:endParaRPr sz="18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t/>
            </a:r>
            <a:endParaRPr sz="18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pt-BR" sz="1840"/>
              <a:t>A motivação permitir uma interação entre os diversos agentes do ecossistema de inovação da serra gaúcha de forma a estimular o desenvolvimento de novos negócios e de inovações.</a:t>
            </a:r>
            <a:endParaRPr sz="18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t/>
            </a:r>
            <a:endParaRPr sz="18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pt-BR" sz="1840"/>
              <a:t> E a sua utilização no dia a dia? Ela vai ajudar a criar um banco de problemas, que pode ser usado por estudantes e pesquisadores para a geração de inovações. Também será uma plataforma para que pessoas com ideias de negócios possam testar suas ideias e encontrar parceiros para trabalharem em conjunto.</a:t>
            </a:r>
            <a:endParaRPr sz="18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t/>
            </a:r>
            <a:endParaRPr sz="18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pt-BR" sz="1840"/>
              <a:t>Tenho um mock up do aplicativo disponível em: https://fverruck0.wixsite.com/website-1 (note-se que é apenas uma referência).</a:t>
            </a:r>
            <a:endParaRPr sz="18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t/>
            </a:r>
            <a:endParaRPr sz="18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pt-BR" sz="1840"/>
              <a:t> Web.</a:t>
            </a:r>
            <a:endParaRPr sz="18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t/>
            </a:r>
            <a:endParaRPr sz="18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b="1" lang="pt-BR" sz="1840"/>
              <a:t> </a:t>
            </a:r>
            <a:r>
              <a:rPr lang="pt-BR" sz="1840"/>
              <a:t>Comunidade acadêmica e empresarial, principalmente. </a:t>
            </a:r>
            <a:endParaRPr sz="18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t/>
            </a:r>
            <a:endParaRPr sz="18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pt-BR" sz="1840"/>
              <a:t>Um cadastro permanente de ideias e problemas, com uma avaliação de priorização destas ideias permanentemente disponíveis aos usuários. </a:t>
            </a:r>
            <a:endParaRPr sz="184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5. O que o Design Thinking recomenda sobre o detalhamento inicial do negócio de entrevistas (Cite duas referências bibliográficas)</a:t>
            </a:r>
            <a:endParaRPr sz="3200"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000"/>
              <a:t>Ao escolher assuntos para entrevista, concentre-se nas perguntas que foquem na média de comportamento, mas principalmente aquelas que descobrem comportamentos extremos.</a:t>
            </a:r>
            <a:endParaRPr sz="200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00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000"/>
              <a:t>Aqui estão algumas perguntas a fazer a si mesmo antes de selecionar os assuntos para entrevistas de empatia. 1. Quantas pessoas eu preciso entrevistar? 2. Quem eu recruto? 3. Como sei quem é o cliente-alvo? 4. Como recrutar as pessoas para entrevistar?</a:t>
            </a:r>
            <a:endParaRPr sz="200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80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000"/>
              <a:t>Para conduzir uma entrevista, prepare primeiro um script de perguntas como guia. Durante a entrevista, se surgir algo que não esteja no roteiro, você poderá explorar a ideia na hora.</a:t>
            </a:r>
            <a:endParaRPr sz="200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800"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1800"/>
              <a:t>PIOVAN, Pedro. </a:t>
            </a:r>
            <a:r>
              <a:rPr b="1" lang="pt-BR" sz="1800"/>
              <a:t>Como realizar entrevista semi-estruturada na etapa de Entendimento do Design Thinking</a:t>
            </a:r>
            <a:r>
              <a:rPr lang="pt-BR" sz="1800"/>
              <a:t>. 2019. Disponível em: https://www.ensaio.cc/post/entrevista-semi-estruturada#:~:text=Como%20realizar%20entrevista%20semi%2Destruturada%20na%20etapa%20de%20Entendimento%20do%20Design%20Thinking,-Atualizado%3A%201%20de&amp;text=Entrevista%20%C3%A9%20um%20dos%20processos%20mais%20cir%C3%BArgicos%20no%20processo%20do%20design.&amp;text=As%20hist%C3%B3rias%20revelam%20percep%C3%A7%C3%B5es%20e,com%20o%20usu%C3%A1rio%20em%20potencial.. Acesso em: 01 abr. 2021.</a:t>
            </a:r>
            <a:endParaRPr sz="180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00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838200" y="1"/>
            <a:ext cx="105156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6. Apresente o seu detalhamento do negócio </a:t>
            </a:r>
            <a:endParaRPr sz="3200"/>
          </a:p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0" y="836350"/>
            <a:ext cx="12192000" cy="60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1800"/>
              <a:t>– Escopo: </a:t>
            </a:r>
            <a:r>
              <a:rPr lang="pt-BR" sz="1600"/>
              <a:t>A plataforma objetiva a conexão entre empreendedores e especialistas que buscam o investimento e a idealização de negócios com enfatização regional.</a:t>
            </a:r>
            <a:endParaRPr sz="1800"/>
          </a:p>
          <a:p>
            <a:pPr indent="0" lvl="0" marL="0" rtl="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1800"/>
              <a:t>– Objetivo: </a:t>
            </a:r>
            <a:r>
              <a:rPr lang="pt-BR" sz="1600"/>
              <a:t>Desenvolver um sistema web para gerenciar ideias de negócios entre a comunidade acadêmica e as empresas.</a:t>
            </a:r>
            <a:endParaRPr sz="1600"/>
          </a:p>
          <a:p>
            <a:pPr indent="0" lvl="0" marL="0" rtl="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/>
              <a:t>– Requisitos de Negócio:</a:t>
            </a:r>
            <a:endParaRPr b="1" sz="1800"/>
          </a:p>
          <a:p>
            <a:pPr indent="-330200" lvl="0" marL="457200" rtl="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pt-BR" sz="1600"/>
              <a:t>Preservar os direitos dos envolvidos quanto aos seus projetos.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pt-BR" sz="1600"/>
              <a:t>Confirmar com interação do usuário a ciência do uso de suas informações.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pt-BR" sz="1600"/>
              <a:t>Realização de cadastro de usuários e projetos;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pt-BR" sz="1600"/>
              <a:t>Comunicação Empreendedor x Especialista;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Char char="●"/>
            </a:pPr>
            <a:r>
              <a:rPr lang="pt-BR" sz="1600"/>
              <a:t>Login;</a:t>
            </a:r>
            <a:endParaRPr sz="1600"/>
          </a:p>
          <a:p>
            <a:pPr indent="0" lvl="0" marL="0" rtl="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1800"/>
              <a:t>– Desenho do Modelo de Negócio (BPMN, Diagrama Atividades ou Fluxograma):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</p:txBody>
      </p:sp>
      <p:pic>
        <p:nvPicPr>
          <p:cNvPr id="127" name="Google Shape;12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36527"/>
            <a:ext cx="12192001" cy="2121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7. O que o Design Thinking recomenda sobre a construção do CANVAS (Cite duas referências bibliográficas)</a:t>
            </a:r>
            <a:endParaRPr sz="3200"/>
          </a:p>
        </p:txBody>
      </p:sp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000"/>
              <a:t>Na metodologia Canvas, são usadas lâminas que vão formar um mapa descritivo do negócio. E com base nele, nove áreas são esmiuçadas: proposta de valor, segmento, canais com o cliente, relacionamento, atividade-chave, recursos, parcerias, fontes de receita e estrutura de custos.</a:t>
            </a:r>
            <a:endParaRPr sz="20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1800"/>
              <a:t>CAMARGO, Robson. </a:t>
            </a:r>
            <a:r>
              <a:rPr b="1" lang="pt-BR" sz="1800"/>
              <a:t>Design Thinking Canvas para gerenciamento de projetos</a:t>
            </a:r>
            <a:r>
              <a:rPr lang="pt-BR" sz="1800"/>
              <a:t>. 2017. Disponível em: https://robsoncamargo.com.br/blog/design-thinking-canvas-para-gerenciamento-de-projetos. Acesso em: 01 abr. 2021.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c0c6e34b9_1_0"/>
          <p:cNvSpPr txBox="1"/>
          <p:nvPr>
            <p:ph idx="1" type="body"/>
          </p:nvPr>
        </p:nvSpPr>
        <p:spPr>
          <a:xfrm>
            <a:off x="778935" y="813508"/>
            <a:ext cx="106047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CANVAS:</a:t>
            </a:r>
            <a:r>
              <a:rPr i="0" lang="pt-BR" sz="2892" u="none" cap="none" strike="noStrik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0" i="1" lang="pt-B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Cristersom Leonardo Simionato, Júlio Frighetto Giovanaz e Nataniel Nunes Cainelli</a:t>
            </a:r>
            <a:endParaRPr sz="2892"/>
          </a:p>
        </p:txBody>
      </p:sp>
      <p:cxnSp>
        <p:nvCxnSpPr>
          <p:cNvPr id="139" name="Google Shape;139;gcc0c6e34b9_1_0"/>
          <p:cNvCxnSpPr/>
          <p:nvPr/>
        </p:nvCxnSpPr>
        <p:spPr>
          <a:xfrm>
            <a:off x="791633" y="656089"/>
            <a:ext cx="1219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140" name="Google Shape;140;gcc0c6e34b9_1_0"/>
          <p:cNvGrpSpPr/>
          <p:nvPr/>
        </p:nvGrpSpPr>
        <p:grpSpPr>
          <a:xfrm>
            <a:off x="-49" y="1278813"/>
            <a:ext cx="12191371" cy="5533571"/>
            <a:chOff x="669900" y="1322628"/>
            <a:chExt cx="8615810" cy="4785998"/>
          </a:xfrm>
        </p:grpSpPr>
        <p:grpSp>
          <p:nvGrpSpPr>
            <p:cNvPr id="141" name="Google Shape;141;gcc0c6e34b9_1_0"/>
            <p:cNvGrpSpPr/>
            <p:nvPr/>
          </p:nvGrpSpPr>
          <p:grpSpPr>
            <a:xfrm>
              <a:off x="669900" y="1322628"/>
              <a:ext cx="8615810" cy="4785998"/>
              <a:chOff x="593724" y="1322625"/>
              <a:chExt cx="7953300" cy="3646475"/>
            </a:xfrm>
          </p:grpSpPr>
          <p:sp>
            <p:nvSpPr>
              <p:cNvPr id="142" name="Google Shape;142;gcc0c6e34b9_1_0"/>
              <p:cNvSpPr/>
              <p:nvPr/>
            </p:nvSpPr>
            <p:spPr>
              <a:xfrm>
                <a:off x="593724" y="1322625"/>
                <a:ext cx="7953300" cy="3636300"/>
              </a:xfrm>
              <a:prstGeom prst="rect">
                <a:avLst/>
              </a:prstGeom>
              <a:noFill/>
              <a:ln cap="flat" cmpd="sng" w="28575">
                <a:solidFill>
                  <a:srgbClr val="53585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4975" lIns="44975" spcFirstLastPara="1" rIns="44975" wrap="square" tIns="449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Helvetica Neue Light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143" name="Google Shape;143;gcc0c6e34b9_1_0"/>
              <p:cNvCxnSpPr/>
              <p:nvPr/>
            </p:nvCxnSpPr>
            <p:spPr>
              <a:xfrm>
                <a:off x="613410" y="4053218"/>
                <a:ext cx="79194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3585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44" name="Google Shape;144;gcc0c6e34b9_1_0"/>
              <p:cNvCxnSpPr/>
              <p:nvPr/>
            </p:nvCxnSpPr>
            <p:spPr>
              <a:xfrm>
                <a:off x="6949327" y="1324132"/>
                <a:ext cx="0" cy="27207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3585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45" name="Google Shape;145;gcc0c6e34b9_1_0"/>
              <p:cNvCxnSpPr/>
              <p:nvPr/>
            </p:nvCxnSpPr>
            <p:spPr>
              <a:xfrm>
                <a:off x="2196686" y="1324132"/>
                <a:ext cx="0" cy="2719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3585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46" name="Google Shape;146;gcc0c6e34b9_1_0"/>
              <p:cNvCxnSpPr/>
              <p:nvPr/>
            </p:nvCxnSpPr>
            <p:spPr>
              <a:xfrm>
                <a:off x="3777150" y="1324132"/>
                <a:ext cx="0" cy="27207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3585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gcc0c6e34b9_1_0"/>
              <p:cNvCxnSpPr/>
              <p:nvPr/>
            </p:nvCxnSpPr>
            <p:spPr>
              <a:xfrm>
                <a:off x="5363239" y="1324132"/>
                <a:ext cx="0" cy="27207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3585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gcc0c6e34b9_1_0"/>
              <p:cNvCxnSpPr/>
              <p:nvPr/>
            </p:nvCxnSpPr>
            <p:spPr>
              <a:xfrm>
                <a:off x="2199498" y="2702555"/>
                <a:ext cx="15900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3585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gcc0c6e34b9_1_0"/>
              <p:cNvCxnSpPr/>
              <p:nvPr/>
            </p:nvCxnSpPr>
            <p:spPr>
              <a:xfrm>
                <a:off x="5350584" y="2702555"/>
                <a:ext cx="15900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3585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gcc0c6e34b9_1_0"/>
              <p:cNvCxnSpPr/>
              <p:nvPr/>
            </p:nvCxnSpPr>
            <p:spPr>
              <a:xfrm rot="10800000">
                <a:off x="4573006" y="4055000"/>
                <a:ext cx="0" cy="914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3585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</p:grpSp>
        <p:sp>
          <p:nvSpPr>
            <p:cNvPr id="151" name="Google Shape;151;gcc0c6e34b9_1_0"/>
            <p:cNvSpPr/>
            <p:nvPr/>
          </p:nvSpPr>
          <p:spPr>
            <a:xfrm>
              <a:off x="7570432" y="1405147"/>
              <a:ext cx="1345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ts val="225"/>
                <a:buFont typeface="Raleway"/>
                <a:buNone/>
              </a:pPr>
              <a:r>
                <a:rPr b="0" i="1" lang="pt-BR" sz="900" u="none" cap="none" strike="noStrik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Segmentos de Clientes</a:t>
              </a:r>
              <a:endParaRPr/>
            </a:p>
          </p:txBody>
        </p:sp>
        <p:sp>
          <p:nvSpPr>
            <p:cNvPr id="152" name="Google Shape;152;gcc0c6e34b9_1_0"/>
            <p:cNvSpPr/>
            <p:nvPr/>
          </p:nvSpPr>
          <p:spPr>
            <a:xfrm>
              <a:off x="5866449" y="1409577"/>
              <a:ext cx="1168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ts val="225"/>
                <a:buFont typeface="Raleway"/>
                <a:buNone/>
              </a:pPr>
              <a:r>
                <a:rPr b="0" i="1" lang="pt-BR" sz="900" u="none" cap="none" strike="noStrik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Relacionamento</a:t>
              </a:r>
              <a:endParaRPr/>
            </a:p>
          </p:txBody>
        </p:sp>
        <p:sp>
          <p:nvSpPr>
            <p:cNvPr id="153" name="Google Shape;153;gcc0c6e34b9_1_0"/>
            <p:cNvSpPr/>
            <p:nvPr/>
          </p:nvSpPr>
          <p:spPr>
            <a:xfrm>
              <a:off x="4159581" y="1405147"/>
              <a:ext cx="11307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ts val="225"/>
                <a:buFont typeface="Raleway"/>
                <a:buNone/>
              </a:pPr>
              <a:r>
                <a:rPr b="0" i="1" lang="pt-BR" sz="900" u="none" cap="none" strike="noStrik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Propostas de Valor</a:t>
              </a:r>
              <a:endParaRPr/>
            </a:p>
          </p:txBody>
        </p:sp>
        <p:sp>
          <p:nvSpPr>
            <p:cNvPr id="154" name="Google Shape;154;gcc0c6e34b9_1_0"/>
            <p:cNvSpPr/>
            <p:nvPr/>
          </p:nvSpPr>
          <p:spPr>
            <a:xfrm>
              <a:off x="2435206" y="1405147"/>
              <a:ext cx="10434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ts val="225"/>
                <a:buFont typeface="Raleway"/>
                <a:buNone/>
              </a:pPr>
              <a:r>
                <a:rPr b="0" i="1" lang="pt-BR" sz="900" u="none" cap="none" strike="noStrik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Atividades Chave</a:t>
              </a:r>
              <a:endParaRPr/>
            </a:p>
          </p:txBody>
        </p:sp>
        <p:sp>
          <p:nvSpPr>
            <p:cNvPr id="155" name="Google Shape;155;gcc0c6e34b9_1_0"/>
            <p:cNvSpPr/>
            <p:nvPr/>
          </p:nvSpPr>
          <p:spPr>
            <a:xfrm>
              <a:off x="710836" y="1381331"/>
              <a:ext cx="1345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ts val="225"/>
                <a:buFont typeface="Raleway"/>
                <a:buNone/>
              </a:pPr>
              <a:r>
                <a:rPr b="0" i="1" lang="pt-BR" sz="900" u="none" cap="none" strike="noStrik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Parcerias-Chave</a:t>
              </a:r>
              <a:endParaRPr/>
            </a:p>
          </p:txBody>
        </p:sp>
        <p:sp>
          <p:nvSpPr>
            <p:cNvPr id="156" name="Google Shape;156;gcc0c6e34b9_1_0"/>
            <p:cNvSpPr/>
            <p:nvPr/>
          </p:nvSpPr>
          <p:spPr>
            <a:xfrm>
              <a:off x="5034715" y="4988176"/>
              <a:ext cx="1057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ts val="225"/>
                <a:buFont typeface="Raleway"/>
                <a:buNone/>
              </a:pPr>
              <a:r>
                <a:rPr b="0" i="1" lang="pt-BR" sz="900" u="none" cap="none" strike="noStrik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Fontes de Receitas</a:t>
              </a:r>
              <a:endParaRPr/>
            </a:p>
          </p:txBody>
        </p:sp>
        <p:sp>
          <p:nvSpPr>
            <p:cNvPr id="157" name="Google Shape;157;gcc0c6e34b9_1_0"/>
            <p:cNvSpPr/>
            <p:nvPr/>
          </p:nvSpPr>
          <p:spPr>
            <a:xfrm>
              <a:off x="704875" y="4988176"/>
              <a:ext cx="1168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ts val="225"/>
                <a:buFont typeface="Raleway"/>
                <a:buNone/>
              </a:pPr>
              <a:r>
                <a:rPr b="0" i="1" lang="pt-BR" sz="900" u="none" cap="none" strike="noStrik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Estrutura de Custos</a:t>
              </a:r>
              <a:endParaRPr/>
            </a:p>
          </p:txBody>
        </p:sp>
        <p:sp>
          <p:nvSpPr>
            <p:cNvPr id="158" name="Google Shape;158;gcc0c6e34b9_1_0"/>
            <p:cNvSpPr/>
            <p:nvPr/>
          </p:nvSpPr>
          <p:spPr>
            <a:xfrm>
              <a:off x="2435952" y="3212457"/>
              <a:ext cx="9909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ts val="225"/>
                <a:buFont typeface="Raleway"/>
                <a:buNone/>
              </a:pPr>
              <a:r>
                <a:rPr b="0" i="1" lang="pt-BR" sz="900" u="none" cap="none" strike="noStrik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Recursos Chave</a:t>
              </a:r>
              <a:endParaRPr/>
            </a:p>
          </p:txBody>
        </p:sp>
        <p:sp>
          <p:nvSpPr>
            <p:cNvPr id="159" name="Google Shape;159;gcc0c6e34b9_1_0"/>
            <p:cNvSpPr/>
            <p:nvPr/>
          </p:nvSpPr>
          <p:spPr>
            <a:xfrm>
              <a:off x="5859165" y="3212457"/>
              <a:ext cx="1057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ts val="225"/>
                <a:buFont typeface="Raleway"/>
                <a:buNone/>
              </a:pPr>
              <a:r>
                <a:rPr b="0" i="1" lang="pt-BR" sz="900" u="none" cap="none" strike="noStrik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Canais</a:t>
              </a:r>
              <a:endParaRPr/>
            </a:p>
          </p:txBody>
        </p:sp>
      </p:grpSp>
      <p:sp>
        <p:nvSpPr>
          <p:cNvPr id="160" name="Google Shape;160;gcc0c6e34b9_1_0"/>
          <p:cNvSpPr/>
          <p:nvPr/>
        </p:nvSpPr>
        <p:spPr>
          <a:xfrm>
            <a:off x="10008907" y="3183977"/>
            <a:ext cx="1513200" cy="705000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rotWithShape="0" dir="2700000" dist="12699">
              <a:srgbClr val="000000">
                <a:alpha val="74510"/>
              </a:srgbClr>
            </a:outerShdw>
          </a:effectLst>
        </p:spPr>
        <p:txBody>
          <a:bodyPr anchorCtr="0" anchor="ctr" bIns="89950" lIns="89950" spcFirstLastPara="1" rIns="89950" wrap="square" tIns="8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Empresas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cc0c6e34b9_1_0"/>
          <p:cNvSpPr/>
          <p:nvPr/>
        </p:nvSpPr>
        <p:spPr>
          <a:xfrm>
            <a:off x="10008907" y="2189548"/>
            <a:ext cx="1513200" cy="705000"/>
          </a:xfrm>
          <a:prstGeom prst="rect">
            <a:avLst/>
          </a:prstGeom>
          <a:solidFill>
            <a:srgbClr val="D7FB01"/>
          </a:solidFill>
          <a:ln>
            <a:noFill/>
          </a:ln>
          <a:effectLst>
            <a:outerShdw blurRad="38100" rotWithShape="0" dir="2700000" dist="12699">
              <a:srgbClr val="000000">
                <a:alpha val="74510"/>
              </a:srgbClr>
            </a:outerShdw>
          </a:effectLst>
        </p:spPr>
        <p:txBody>
          <a:bodyPr anchorCtr="0" anchor="ctr" bIns="89950" lIns="89950" spcFirstLastPara="1" rIns="89950" wrap="square" tIns="8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Comunidade Acadêmica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cc0c6e34b9_1_0"/>
          <p:cNvSpPr/>
          <p:nvPr/>
        </p:nvSpPr>
        <p:spPr>
          <a:xfrm>
            <a:off x="5339446" y="2110375"/>
            <a:ext cx="1513200" cy="16434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rotWithShape="0" dir="2700000" dist="12699">
              <a:srgbClr val="000000">
                <a:alpha val="74510"/>
              </a:srgbClr>
            </a:outerShdw>
          </a:effectLst>
        </p:spPr>
        <p:txBody>
          <a:bodyPr anchorCtr="0" anchor="ctr" bIns="89950" lIns="89950" spcFirstLastPara="1" rIns="89950" wrap="square" tIns="8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sistema web para gerenciar ideias de negócios entre a comunidade acadêmica e as empresas.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cc0c6e34b9_1_0"/>
          <p:cNvSpPr/>
          <p:nvPr/>
        </p:nvSpPr>
        <p:spPr>
          <a:xfrm>
            <a:off x="7668261" y="3762348"/>
            <a:ext cx="1513200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rotWithShape="0" dir="2700000" dist="12699">
              <a:srgbClr val="000000">
                <a:alpha val="74510"/>
              </a:srgbClr>
            </a:outerShdw>
          </a:effectLst>
        </p:spPr>
        <p:txBody>
          <a:bodyPr anchorCtr="0" anchor="ctr" bIns="89950" lIns="89950" spcFirstLastPara="1" rIns="89950" wrap="square" tIns="8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Web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cc0c6e34b9_1_0"/>
          <p:cNvSpPr/>
          <p:nvPr/>
        </p:nvSpPr>
        <p:spPr>
          <a:xfrm>
            <a:off x="7496507" y="1933548"/>
            <a:ext cx="1513200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rotWithShape="0" dir="2700000" dist="12699">
              <a:srgbClr val="000000">
                <a:alpha val="74510"/>
              </a:srgbClr>
            </a:outerShdw>
          </a:effectLst>
        </p:spPr>
        <p:txBody>
          <a:bodyPr anchorCtr="0" anchor="ctr" bIns="89950" lIns="89950" spcFirstLastPara="1" rIns="89950" wrap="square" tIns="8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Suporte dedicado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pt-BR" sz="1000">
                <a:latin typeface="Raleway"/>
                <a:ea typeface="Raleway"/>
                <a:cs typeface="Raleway"/>
                <a:sym typeface="Raleway"/>
              </a:rPr>
              <a:t>//verificar Fábio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5" name="Google Shape;165;gcc0c6e34b9_1_0"/>
          <p:cNvSpPr/>
          <p:nvPr/>
        </p:nvSpPr>
        <p:spPr>
          <a:xfrm>
            <a:off x="6719970" y="5819750"/>
            <a:ext cx="1772700" cy="652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rotWithShape="0" dir="2700000" dist="12699">
              <a:srgbClr val="000000">
                <a:alpha val="74510"/>
              </a:srgbClr>
            </a:outerShdw>
          </a:effectLst>
        </p:spPr>
        <p:txBody>
          <a:bodyPr anchorCtr="0" anchor="ctr" bIns="89950" lIns="89950" spcFirstLastPara="1" rIns="89950" wrap="square" tIns="8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Universidade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cc0c6e34b9_1_0"/>
          <p:cNvSpPr/>
          <p:nvPr/>
        </p:nvSpPr>
        <p:spPr>
          <a:xfrm>
            <a:off x="791631" y="5819750"/>
            <a:ext cx="2756400" cy="652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rotWithShape="0" dir="2700000" dist="12699">
              <a:srgbClr val="000000">
                <a:alpha val="74510"/>
              </a:srgbClr>
            </a:outerShdw>
          </a:effectLst>
        </p:spPr>
        <p:txBody>
          <a:bodyPr anchorCtr="0" anchor="ctr" bIns="89950" lIns="89950" spcFirstLastPara="1" rIns="89950" wrap="square" tIns="8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Desenvolvimento e manutenção do sistema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cc0c6e34b9_1_0"/>
          <p:cNvSpPr/>
          <p:nvPr/>
        </p:nvSpPr>
        <p:spPr>
          <a:xfrm>
            <a:off x="3921646" y="5593248"/>
            <a:ext cx="1513200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rotWithShape="0" dir="2700000" dist="12699">
              <a:srgbClr val="000000">
                <a:alpha val="74510"/>
              </a:srgbClr>
            </a:outerShdw>
          </a:effectLst>
        </p:spPr>
        <p:txBody>
          <a:bodyPr anchorCtr="0" anchor="ctr" bIns="89950" lIns="89950" spcFirstLastPara="1" rIns="89950" wrap="square" tIns="8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Equipe e Marketing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cc0c6e34b9_1_0"/>
          <p:cNvSpPr/>
          <p:nvPr/>
        </p:nvSpPr>
        <p:spPr>
          <a:xfrm>
            <a:off x="3088630" y="3762348"/>
            <a:ext cx="1513200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rotWithShape="0" dir="2700000" dist="12699">
              <a:srgbClr val="000000">
                <a:alpha val="74510"/>
              </a:srgbClr>
            </a:outerShdw>
          </a:effectLst>
        </p:spPr>
        <p:txBody>
          <a:bodyPr anchorCtr="0" anchor="ctr" bIns="89950" lIns="89950" spcFirstLastPara="1" rIns="89950" wrap="square" tIns="8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Comunicação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cc0c6e34b9_1_0"/>
          <p:cNvSpPr/>
          <p:nvPr/>
        </p:nvSpPr>
        <p:spPr>
          <a:xfrm>
            <a:off x="670015" y="2638548"/>
            <a:ext cx="1513200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rotWithShape="0" dir="2700000" dist="12699">
              <a:srgbClr val="000000">
                <a:alpha val="74510"/>
              </a:srgbClr>
            </a:outerShdw>
          </a:effectLst>
        </p:spPr>
        <p:txBody>
          <a:bodyPr anchorCtr="0" anchor="ctr" bIns="89950" lIns="89950" spcFirstLastPara="1" rIns="89950" wrap="square" tIns="8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Empreendedores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cc0c6e34b9_1_0"/>
          <p:cNvSpPr/>
          <p:nvPr/>
        </p:nvSpPr>
        <p:spPr>
          <a:xfrm>
            <a:off x="7668261" y="4477911"/>
            <a:ext cx="1513200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rotWithShape="0" dir="2700000" dist="12699">
              <a:srgbClr val="000000">
                <a:alpha val="74510"/>
              </a:srgbClr>
            </a:outerShdw>
          </a:effectLst>
        </p:spPr>
        <p:txBody>
          <a:bodyPr anchorCtr="0" anchor="ctr" bIns="89950" lIns="89950" spcFirstLastPara="1" rIns="89950" wrap="square" tIns="8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Redes sociais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cc0c6e34b9_1_0"/>
          <p:cNvSpPr/>
          <p:nvPr/>
        </p:nvSpPr>
        <p:spPr>
          <a:xfrm>
            <a:off x="3088630" y="4506348"/>
            <a:ext cx="1513200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rotWithShape="0" dir="2700000" dist="12699">
              <a:srgbClr val="000000">
                <a:alpha val="74510"/>
              </a:srgbClr>
            </a:outerShdw>
          </a:effectLst>
        </p:spPr>
        <p:txBody>
          <a:bodyPr anchorCtr="0" anchor="ctr" bIns="89950" lIns="89950" spcFirstLastPara="1" rIns="89950" wrap="square" tIns="8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Banco de projetos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cc0c6e34b9_1_0"/>
          <p:cNvSpPr/>
          <p:nvPr/>
        </p:nvSpPr>
        <p:spPr>
          <a:xfrm>
            <a:off x="2676763" y="1764952"/>
            <a:ext cx="2166900" cy="1518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rotWithShape="0" dir="2700000" dist="12699">
              <a:srgbClr val="000000">
                <a:alpha val="74510"/>
              </a:srgbClr>
            </a:outerShdw>
          </a:effectLst>
        </p:spPr>
        <p:txBody>
          <a:bodyPr anchorCtr="0" anchor="ctr" bIns="89950" lIns="89950" spcFirstLastPara="1" rIns="89950" wrap="square" tIns="8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Preservar direitos;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Confirmar uso infos;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Cadastro usuários/projetos;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Comunicação;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cc0c6e34b9_1_0"/>
          <p:cNvSpPr/>
          <p:nvPr/>
        </p:nvSpPr>
        <p:spPr>
          <a:xfrm>
            <a:off x="670000" y="3457550"/>
            <a:ext cx="1513200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rotWithShape="0" dir="2700000" dist="12699">
              <a:srgbClr val="000000">
                <a:alpha val="74510"/>
              </a:srgbClr>
            </a:outerShdw>
          </a:effectLst>
        </p:spPr>
        <p:txBody>
          <a:bodyPr anchorCtr="0" anchor="ctr" bIns="89950" lIns="89950" spcFirstLastPara="1" rIns="89950" wrap="square" tIns="8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Instituições de ensino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cc0c6e34b9_1_0"/>
          <p:cNvSpPr/>
          <p:nvPr/>
        </p:nvSpPr>
        <p:spPr>
          <a:xfrm>
            <a:off x="10060217" y="4178400"/>
            <a:ext cx="1410600" cy="611400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rotWithShape="0" dir="2700000" dist="12699">
              <a:srgbClr val="000000">
                <a:alpha val="74510"/>
              </a:srgbClr>
            </a:outerShdw>
          </a:effectLst>
        </p:spPr>
        <p:txBody>
          <a:bodyPr anchorCtr="0" anchor="ctr" bIns="89950" lIns="89950" spcFirstLastPara="1" rIns="89950" wrap="square" tIns="8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Governo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5" name="Google Shape;175;gcc0c6e34b9_1_0"/>
          <p:cNvSpPr txBox="1"/>
          <p:nvPr/>
        </p:nvSpPr>
        <p:spPr>
          <a:xfrm>
            <a:off x="0" y="0"/>
            <a:ext cx="36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\</a:t>
            </a:r>
            <a:endParaRPr/>
          </a:p>
        </p:txBody>
      </p:sp>
      <p:sp>
        <p:nvSpPr>
          <p:cNvPr id="176" name="Google Shape;176;gcc0c6e34b9_1_0"/>
          <p:cNvSpPr/>
          <p:nvPr/>
        </p:nvSpPr>
        <p:spPr>
          <a:xfrm>
            <a:off x="8236216" y="5892175"/>
            <a:ext cx="1772700" cy="652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rotWithShape="0" dir="2700000" dist="12699">
              <a:srgbClr val="000000">
                <a:alpha val="74510"/>
              </a:srgbClr>
            </a:outerShdw>
          </a:effectLst>
        </p:spPr>
        <p:txBody>
          <a:bodyPr anchorCtr="0" anchor="ctr" bIns="89950" lIns="89950" spcFirstLastPara="1" rIns="89950" wrap="square" tIns="8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Patrocinadores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cc0c6e34b9_1_0"/>
          <p:cNvSpPr/>
          <p:nvPr/>
        </p:nvSpPr>
        <p:spPr>
          <a:xfrm>
            <a:off x="9777878" y="5969875"/>
            <a:ext cx="1772700" cy="652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rotWithShape="0" dir="2700000" dist="12699">
              <a:srgbClr val="000000">
                <a:alpha val="74510"/>
              </a:srgbClr>
            </a:outerShdw>
          </a:effectLst>
        </p:spPr>
        <p:txBody>
          <a:bodyPr anchorCtr="0" anchor="ctr" bIns="89950" lIns="89950" spcFirstLastPara="1" rIns="89950" wrap="square" tIns="8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Apoiadores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2021-04-01T22:16:29Z</dcterms:created>
  <dc:creator>Daniel</dc:creator>
</cp:coreProperties>
</file>