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LAUDIO STAUB"/>
          <p:cNvSpPr txBox="1"/>
          <p:nvPr>
            <p:ph type="ctrTitle"/>
          </p:nvPr>
        </p:nvSpPr>
        <p:spPr>
          <a:xfrm>
            <a:off x="406400" y="6240869"/>
            <a:ext cx="12192001" cy="2705101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pPr/>
            <a:r>
              <a:t>CLAUDIO STAUB</a:t>
            </a:r>
          </a:p>
        </p:txBody>
      </p:sp>
      <p:sp>
        <p:nvSpPr>
          <p:cNvPr id="167" name="Predicting hospital readmissions…"/>
          <p:cNvSpPr txBox="1"/>
          <p:nvPr>
            <p:ph type="subTitle" idx="1"/>
          </p:nvPr>
        </p:nvSpPr>
        <p:spPr>
          <a:xfrm>
            <a:off x="406400" y="528677"/>
            <a:ext cx="12192000" cy="5512505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pPr algn="ctr">
              <a:spcBef>
                <a:spcPts val="0"/>
              </a:spcBef>
              <a:defRPr sz="1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Predicting hospital readmissions</a:t>
            </a:r>
          </a:p>
          <a:p>
            <a:pPr algn="ctr">
              <a:spcBef>
                <a:spcPts val="0"/>
              </a:spcBef>
              <a:defRPr sz="1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in diabetes patients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MOTIVATION AND DESCRIPTION"/>
          <p:cNvSpPr txBox="1"/>
          <p:nvPr>
            <p:ph type="title"/>
          </p:nvPr>
        </p:nvSpPr>
        <p:spPr>
          <a:xfrm>
            <a:off x="303187" y="311150"/>
            <a:ext cx="12192001" cy="723901"/>
          </a:xfrm>
          <a:prstGeom prst="rect">
            <a:avLst/>
          </a:prstGeom>
        </p:spPr>
        <p:txBody>
          <a:bodyPr/>
          <a:lstStyle>
            <a:lvl1pPr defTabSz="233679">
              <a:spcBef>
                <a:spcPts val="0"/>
              </a:spcBef>
              <a:defRPr sz="6800"/>
            </a:lvl1pPr>
          </a:lstStyle>
          <a:p>
            <a:pPr/>
            <a:r>
              <a:t>MOTIVATION AND DESCRIPTION</a:t>
            </a:r>
          </a:p>
        </p:txBody>
      </p:sp>
      <p:sp>
        <p:nvSpPr>
          <p:cNvPr id="170" name="Motivation: - Estimated costs: ~$10 billion per annum - As many as 70% of readmissions estimated preventable - Financial, ethical and professional incentive…"/>
          <p:cNvSpPr txBox="1"/>
          <p:nvPr>
            <p:ph type="body" idx="1"/>
          </p:nvPr>
        </p:nvSpPr>
        <p:spPr>
          <a:xfrm>
            <a:off x="406400" y="1148529"/>
            <a:ext cx="12192000" cy="7703371"/>
          </a:xfrm>
          <a:prstGeom prst="rect">
            <a:avLst/>
          </a:prstGeom>
        </p:spPr>
        <p:txBody>
          <a:bodyPr/>
          <a:lstStyle/>
          <a:p>
            <a:pPr marL="315594" indent="-315594" defTabSz="414781">
              <a:spcBef>
                <a:spcPts val="1900"/>
              </a:spcBef>
              <a:defRPr sz="3550">
                <a:solidFill>
                  <a:srgbClr val="FFFFFF"/>
                </a:solidFill>
              </a:defRPr>
            </a:pPr>
          </a:p>
          <a:p>
            <a:pPr marL="315594" indent="-315594" defTabSz="414781">
              <a:spcBef>
                <a:spcPts val="1900"/>
              </a:spcBef>
              <a:defRPr sz="3550">
                <a:solidFill>
                  <a:srgbClr val="FFFFFF"/>
                </a:solidFill>
              </a:defRPr>
            </a:pPr>
            <a:r>
              <a:t>Motivation:</a:t>
            </a:r>
            <a:br/>
            <a:r>
              <a:t>- Estimated costs: ~$10 billion per annum</a:t>
            </a:r>
            <a:br/>
            <a:r>
              <a:t>- As many as 70% of readmissions estimated preventable</a:t>
            </a:r>
            <a:br/>
            <a:r>
              <a:t>- Financial, ethical and professional incentive</a:t>
            </a:r>
          </a:p>
          <a:p>
            <a:pPr marL="315594" indent="-315594" defTabSz="414781">
              <a:spcBef>
                <a:spcPts val="1900"/>
              </a:spcBef>
              <a:defRPr sz="3550">
                <a:solidFill>
                  <a:srgbClr val="FFFFFF"/>
                </a:solidFill>
              </a:defRPr>
            </a:pPr>
            <a:r>
              <a:t>Description: </a:t>
            </a:r>
            <a:br/>
            <a:r>
              <a:t>- Can we find predictors to help reduce preventable readmission? </a:t>
            </a:r>
            <a:br/>
            <a:r>
              <a:t>- Data set made available by UCI Machine Learning Repo</a:t>
            </a:r>
            <a:br/>
            <a:r>
              <a:t>- 130 US Hospitals were tracked for years 1999-2008</a:t>
            </a:r>
            <a:br/>
            <a:r>
              <a:t>- 100k+ instances, 50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Exploratory Data Analysis"/>
          <p:cNvSpPr txBox="1"/>
          <p:nvPr>
            <p:ph type="title"/>
          </p:nvPr>
        </p:nvSpPr>
        <p:spPr>
          <a:xfrm>
            <a:off x="406400" y="311150"/>
            <a:ext cx="12192001" cy="723901"/>
          </a:xfrm>
          <a:prstGeom prst="rect">
            <a:avLst/>
          </a:prstGeom>
        </p:spPr>
        <p:txBody>
          <a:bodyPr/>
          <a:lstStyle>
            <a:lvl1pPr defTabSz="233679">
              <a:spcBef>
                <a:spcPts val="0"/>
              </a:spcBef>
              <a:defRPr sz="6800"/>
            </a:lvl1pPr>
          </a:lstStyle>
          <a:p>
            <a:pPr/>
            <a:r>
              <a:t>Exploratory Data Analysis</a:t>
            </a:r>
          </a:p>
        </p:txBody>
      </p:sp>
      <p:pic>
        <p:nvPicPr>
          <p:cNvPr id="173" name="Screen Shot 2019-05-31 at 1.46.41 PM.png" descr="Screen Shot 2019-05-31 at 1.46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182" y="1275271"/>
            <a:ext cx="4207626" cy="3949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Screen Shot 2019-05-31 at 2.02.00 PM.png" descr="Screen Shot 2019-05-31 at 2.02.0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51983" y="1275271"/>
            <a:ext cx="4785788" cy="3949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Screen Shot 2019-05-31 at 2.05.31 PM.png" descr="Screen Shot 2019-05-31 at 2.05.3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4251" y="5632936"/>
            <a:ext cx="9964448" cy="4087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EXPLoratory data analysis"/>
          <p:cNvSpPr txBox="1"/>
          <p:nvPr>
            <p:ph type="title"/>
          </p:nvPr>
        </p:nvSpPr>
        <p:spPr>
          <a:xfrm>
            <a:off x="406400" y="311149"/>
            <a:ext cx="12192001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EXPLoratory data analysis</a:t>
            </a:r>
          </a:p>
        </p:txBody>
      </p:sp>
      <p:sp>
        <p:nvSpPr>
          <p:cNvPr id="178" name="More missing values than initially thought…"/>
          <p:cNvSpPr txBox="1"/>
          <p:nvPr>
            <p:ph type="body" idx="1"/>
          </p:nvPr>
        </p:nvSpPr>
        <p:spPr>
          <a:xfrm>
            <a:off x="303187" y="1519392"/>
            <a:ext cx="12192001" cy="61087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More missing values than initially thought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Need to redefine scope..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Further analysis is needed..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Manipulation of existing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Hypothesis TEST and OUTCOME"/>
          <p:cNvSpPr txBox="1"/>
          <p:nvPr>
            <p:ph type="title"/>
          </p:nvPr>
        </p:nvSpPr>
        <p:spPr>
          <a:xfrm>
            <a:off x="406400" y="311149"/>
            <a:ext cx="12192001" cy="723901"/>
          </a:xfrm>
          <a:prstGeom prst="rect">
            <a:avLst/>
          </a:prstGeom>
        </p:spPr>
        <p:txBody>
          <a:bodyPr/>
          <a:lstStyle>
            <a:lvl1pPr defTabSz="233679">
              <a:spcBef>
                <a:spcPts val="0"/>
              </a:spcBef>
              <a:defRPr sz="6800"/>
            </a:lvl1pPr>
          </a:lstStyle>
          <a:p>
            <a:pPr/>
            <a:r>
              <a:t>Hypothesis TEST and OUTCOME</a:t>
            </a:r>
          </a:p>
        </p:txBody>
      </p:sp>
      <p:sp>
        <p:nvSpPr>
          <p:cNvPr id="181" name="Since each column only had two levels, the degrees of freedom are (#cols - 1)(#rows - 1) = 1…"/>
          <p:cNvSpPr txBox="1"/>
          <p:nvPr>
            <p:ph type="body" sz="half" idx="1"/>
          </p:nvPr>
        </p:nvSpPr>
        <p:spPr>
          <a:xfrm>
            <a:off x="406400" y="6743699"/>
            <a:ext cx="12192000" cy="2108201"/>
          </a:xfrm>
          <a:prstGeom prst="rect">
            <a:avLst/>
          </a:prstGeom>
        </p:spPr>
        <p:txBody>
          <a:bodyPr/>
          <a:lstStyle/>
          <a:p>
            <a:pPr marL="177800" indent="-177800" defTabSz="233679">
              <a:spcBef>
                <a:spcPts val="1100"/>
              </a:spcBef>
              <a:defRPr sz="2200">
                <a:solidFill>
                  <a:srgbClr val="000000"/>
                </a:solidFill>
              </a:defRPr>
            </a:pPr>
            <a:r>
              <a:t>Since each column only had two levels, the degrees of freedom are (#cols - 1)(#rows - 1) = 1</a:t>
            </a:r>
          </a:p>
          <a:p>
            <a:pPr marL="177800" indent="-177800" defTabSz="233679">
              <a:spcBef>
                <a:spcPts val="1100"/>
              </a:spcBef>
              <a:defRPr sz="2200">
                <a:solidFill>
                  <a:srgbClr val="000000"/>
                </a:solidFill>
              </a:defRPr>
            </a:pPr>
            <a:r>
              <a:t>Chi Square Test result = 39.03; p-value = 4.177 * 10 e^(-10)</a:t>
            </a:r>
          </a:p>
          <a:p>
            <a:pPr marL="177799" indent="-177799" defTabSz="233679">
              <a:spcBef>
                <a:spcPts val="1100"/>
              </a:spcBef>
              <a:defRPr sz="1880">
                <a:solidFill>
                  <a:srgbClr val="000000"/>
                </a:solidFill>
              </a:defRPr>
            </a:pPr>
            <a:br/>
            <a:br/>
            <a:br/>
            <a:br/>
          </a:p>
        </p:txBody>
      </p:sp>
      <p:pic>
        <p:nvPicPr>
          <p:cNvPr id="182" name="Screen Shot 2019-05-31 at 3.24.45 PM.png" descr="Screen Shot 2019-05-31 at 3.24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45" y="1117599"/>
            <a:ext cx="10213976" cy="2612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creen Shot 2019-05-31 at 3.26.04 PM.png" descr="Screen Shot 2019-05-31 at 3.26.0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8879" y="2134089"/>
            <a:ext cx="3670301" cy="210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Screen Shot 2019-05-31 at 3.24.31 PM.png" descr="Screen Shot 2019-05-31 at 3.24.3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2317" y="3812529"/>
            <a:ext cx="11740166" cy="295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Screen Shot 2019-05-31 at 3.37.44 PM.png" descr="Screen Shot 2019-05-31 at 3.37.44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35326" y="2413489"/>
            <a:ext cx="3060701" cy="154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onclusion and Next steps"/>
          <p:cNvSpPr txBox="1"/>
          <p:nvPr>
            <p:ph type="title"/>
          </p:nvPr>
        </p:nvSpPr>
        <p:spPr>
          <a:xfrm>
            <a:off x="406400" y="311149"/>
            <a:ext cx="12192001" cy="723901"/>
          </a:xfrm>
          <a:prstGeom prst="rect">
            <a:avLst/>
          </a:prstGeom>
        </p:spPr>
        <p:txBody>
          <a:bodyPr/>
          <a:lstStyle>
            <a:lvl1pPr defTabSz="233679">
              <a:spcBef>
                <a:spcPts val="0"/>
              </a:spcBef>
              <a:defRPr sz="6800"/>
            </a:lvl1pPr>
          </a:lstStyle>
          <a:p>
            <a:pPr/>
            <a:r>
              <a:t>Conclusion and Next steps</a:t>
            </a:r>
          </a:p>
        </p:txBody>
      </p:sp>
      <p:sp>
        <p:nvSpPr>
          <p:cNvPr id="188" name="More Analysis needed.. - Changes in medication dosage  - Analysis of ICD-9 classifications in diagnosis column and test for independence.…"/>
          <p:cNvSpPr txBox="1"/>
          <p:nvPr>
            <p:ph type="body" idx="1"/>
          </p:nvPr>
        </p:nvSpPr>
        <p:spPr>
          <a:xfrm>
            <a:off x="406400" y="1607860"/>
            <a:ext cx="12036087" cy="747770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More Analysis needed..</a:t>
            </a:r>
            <a:br/>
            <a:r>
              <a:t>- Changes in medication dosage </a:t>
            </a:r>
            <a:br/>
            <a:r>
              <a:t>- Analysis of ICD-9 classifications in diagnosis column and test for independence.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Logistic Regression,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