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LAUDIO STAUB"/>
          <p:cNvSpPr txBox="1"/>
          <p:nvPr>
            <p:ph type="ctrTitle"/>
          </p:nvPr>
        </p:nvSpPr>
        <p:spPr>
          <a:xfrm>
            <a:off x="406400" y="6240869"/>
            <a:ext cx="12192000" cy="2705101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pPr/>
            <a:r>
              <a:t>CLAUDIO STAUB</a:t>
            </a:r>
          </a:p>
        </p:txBody>
      </p:sp>
      <p:sp>
        <p:nvSpPr>
          <p:cNvPr id="167" name="Predicting hospital readmissions…"/>
          <p:cNvSpPr txBox="1"/>
          <p:nvPr>
            <p:ph type="subTitle" idx="1"/>
          </p:nvPr>
        </p:nvSpPr>
        <p:spPr>
          <a:xfrm>
            <a:off x="406400" y="528677"/>
            <a:ext cx="12192000" cy="5512505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pPr algn="ctr">
              <a:spcBef>
                <a:spcPts val="0"/>
              </a:spcBef>
              <a:defRPr sz="1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Predicting hospital readmissions</a:t>
            </a:r>
          </a:p>
          <a:p>
            <a:pPr algn="ctr">
              <a:spcBef>
                <a:spcPts val="0"/>
              </a:spcBef>
              <a:defRPr sz="125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in diabetes patients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OTIVATION AND DESCRIPTION"/>
          <p:cNvSpPr txBox="1"/>
          <p:nvPr>
            <p:ph type="title"/>
          </p:nvPr>
        </p:nvSpPr>
        <p:spPr>
          <a:xfrm>
            <a:off x="303187" y="311150"/>
            <a:ext cx="12192001" cy="723900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0"/>
              </a:spcBef>
              <a:defRPr sz="6800"/>
            </a:lvl1pPr>
          </a:lstStyle>
          <a:p>
            <a:pPr/>
            <a:r>
              <a:t>MOTIVATION AND DESCRIPTION</a:t>
            </a:r>
          </a:p>
        </p:txBody>
      </p:sp>
      <p:sp>
        <p:nvSpPr>
          <p:cNvPr id="170" name="Motivation: - Estimated costs: ~$10 billion per annum - As many as 70% of readmissions estimated preventable - Financial, ethical and professional incentive…"/>
          <p:cNvSpPr txBox="1"/>
          <p:nvPr>
            <p:ph type="body" idx="1"/>
          </p:nvPr>
        </p:nvSpPr>
        <p:spPr>
          <a:xfrm>
            <a:off x="406400" y="1148529"/>
            <a:ext cx="12192000" cy="7703371"/>
          </a:xfrm>
          <a:prstGeom prst="rect">
            <a:avLst/>
          </a:prstGeom>
        </p:spPr>
        <p:txBody>
          <a:bodyPr/>
          <a:lstStyle/>
          <a:p>
            <a:pPr marL="315594" indent="-315594" defTabSz="414781">
              <a:spcBef>
                <a:spcPts val="1900"/>
              </a:spcBef>
              <a:defRPr sz="3550">
                <a:solidFill>
                  <a:srgbClr val="FFFFFF"/>
                </a:solidFill>
              </a:defRPr>
            </a:pPr>
          </a:p>
          <a:p>
            <a:pPr marL="315594" indent="-315594" defTabSz="414781">
              <a:spcBef>
                <a:spcPts val="1900"/>
              </a:spcBef>
              <a:defRPr sz="3550">
                <a:solidFill>
                  <a:srgbClr val="FFFFFF"/>
                </a:solidFill>
              </a:defRPr>
            </a:pPr>
            <a:r>
              <a:t>Motivation:</a:t>
            </a:r>
            <a:br/>
            <a:r>
              <a:t>- Estimated costs: ~$10 billion per annum</a:t>
            </a:r>
            <a:br/>
            <a:r>
              <a:t>- As many as 70% of readmissions estimated preventable</a:t>
            </a:r>
            <a:br/>
            <a:r>
              <a:t>- Financial, ethical and professional incentive</a:t>
            </a:r>
          </a:p>
          <a:p>
            <a:pPr marL="315594" indent="-315594" defTabSz="414781">
              <a:spcBef>
                <a:spcPts val="1900"/>
              </a:spcBef>
              <a:defRPr sz="3550">
                <a:solidFill>
                  <a:srgbClr val="FFFFFF"/>
                </a:solidFill>
              </a:defRPr>
            </a:pPr>
            <a:r>
              <a:t>Description: </a:t>
            </a:r>
            <a:br/>
            <a:r>
              <a:t>- Can we find predictors to help reduce preventable readmission? </a:t>
            </a:r>
            <a:br/>
            <a:r>
              <a:t>- Data set made available by UCI Machine Learning Repo</a:t>
            </a:r>
            <a:br/>
            <a:r>
              <a:t>- 130 US Hospitals were tracked for years 1999-2008</a:t>
            </a:r>
            <a:br/>
            <a:r>
              <a:t>- 100k+ instances, 50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Exploratory Data Analysis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0"/>
              </a:spcBef>
              <a:defRPr sz="6800"/>
            </a:lvl1pPr>
          </a:lstStyle>
          <a:p>
            <a:pPr/>
            <a:r>
              <a:t>Exploratory Data Analysis</a:t>
            </a:r>
          </a:p>
        </p:txBody>
      </p:sp>
      <p:pic>
        <p:nvPicPr>
          <p:cNvPr id="173" name="Screen Shot 2019-05-31 at 1.46.41 PM.png" descr="Screen Shot 2019-05-31 at 1.46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64" y="1584909"/>
            <a:ext cx="4399739" cy="41293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creen Shot 2019-07-03 at 12.55.19 PM.png" descr="Screen Shot 2019-07-03 at 12.55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3398" y="1098335"/>
            <a:ext cx="3858636" cy="2609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Screen Shot 2019-07-03 at 12.54.48 PM.png" descr="Screen Shot 2019-07-03 at 12.54.4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41070" y="1098335"/>
            <a:ext cx="3924013" cy="2609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Screen Shot 2019-07-03 at 12.55.36 PM.png" descr="Screen Shot 2019-07-03 at 12.55.36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87056" y="3872918"/>
            <a:ext cx="3872953" cy="2729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Screen Shot 2019-07-03 at 12.55.00 PM.png" descr="Screen Shot 2019-07-03 at 12.55.00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90162" y="3843667"/>
            <a:ext cx="3924014" cy="2729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Screen Shot 2019-07-03 at 12.54.35 PM.png" descr="Screen Shot 2019-07-03 at 12.54.35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90162" y="6772238"/>
            <a:ext cx="3924014" cy="2720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creen Shot 2019-07-03 at 1.06.23 PM.png" descr="Screen Shot 2019-07-03 at 1.06.23 P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79982" y="6691189"/>
            <a:ext cx="6926573" cy="2882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eature Engineering &amp; MOdeling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Feature Engineering &amp; MOdeling</a:t>
            </a:r>
          </a:p>
        </p:txBody>
      </p:sp>
      <p:pic>
        <p:nvPicPr>
          <p:cNvPr id="182" name="Screen Shot 2019-07-03 at 2.38.48 PM.png" descr="Screen Shot 2019-07-03 at 2.38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225" y="1188817"/>
            <a:ext cx="7204879" cy="4009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 Shot 2019-07-03 at 2.40.05 PM.png" descr="Screen Shot 2019-07-03 at 2.40.0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24706" y="5352080"/>
            <a:ext cx="7563999" cy="4066556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OneHotEncode Categorical Variables…"/>
          <p:cNvSpPr txBox="1"/>
          <p:nvPr/>
        </p:nvSpPr>
        <p:spPr>
          <a:xfrm>
            <a:off x="7543061" y="1491400"/>
            <a:ext cx="4841935" cy="563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1470" indent="-261470">
              <a:buClr>
                <a:schemeClr val="accent1"/>
              </a:buClr>
              <a:buSzPct val="104999"/>
              <a:buFont typeface="Avenir Next"/>
              <a:buChar char="-"/>
              <a:defRPr sz="2500">
                <a:solidFill>
                  <a:srgbClr val="000000"/>
                </a:solidFill>
              </a:defRPr>
            </a:pPr>
            <a:r>
              <a:t>OneHotEncode Categorical Variables</a:t>
            </a:r>
          </a:p>
          <a:p>
            <a:pPr marL="261470" indent="-261470">
              <a:buClr>
                <a:schemeClr val="accent1"/>
              </a:buClr>
              <a:buSzPct val="104999"/>
              <a:buFont typeface="Avenir Next"/>
              <a:buChar char="-"/>
              <a:defRPr sz="2500">
                <a:solidFill>
                  <a:srgbClr val="000000"/>
                </a:solidFill>
              </a:defRPr>
            </a:pPr>
            <a:r>
              <a:t>SMOTE (Oversampling) and NearMiss (Undersampling) to resolve imbalance of data set. </a:t>
            </a:r>
          </a:p>
          <a:p>
            <a:pPr marL="261470" indent="-261470">
              <a:buClr>
                <a:schemeClr val="accent1"/>
              </a:buClr>
              <a:buSzPct val="104999"/>
              <a:buFont typeface="Avenir Next"/>
              <a:buChar char="-"/>
              <a:defRPr sz="2500">
                <a:solidFill>
                  <a:srgbClr val="000000"/>
                </a:solidFill>
              </a:defRPr>
            </a:pPr>
            <a:r>
              <a:t>Inherent Tradeoffs (Overfitting vs. Loss of Data)</a:t>
            </a:r>
          </a:p>
          <a:p>
            <a:pPr marL="261470" indent="-261470">
              <a:buClr>
                <a:schemeClr val="accent1"/>
              </a:buClr>
              <a:buSzPct val="104999"/>
              <a:buFont typeface="Avenir Next"/>
              <a:buChar char="-"/>
              <a:defRPr sz="2500">
                <a:solidFill>
                  <a:srgbClr val="000000"/>
                </a:solidFill>
              </a:defRPr>
            </a:pPr>
            <a:r>
              <a:t>StandardScaler to Normalize Continuous Variables</a:t>
            </a:r>
          </a:p>
          <a:p>
            <a:pPr marL="261470" indent="-261470">
              <a:buClr>
                <a:schemeClr val="accent1"/>
              </a:buClr>
              <a:buSzPct val="104999"/>
              <a:buFont typeface="Avenir Next"/>
              <a:buChar char="-"/>
              <a:defRPr sz="2500">
                <a:solidFill>
                  <a:srgbClr val="000000"/>
                </a:solidFill>
              </a:defRPr>
            </a:pPr>
            <a:r>
              <a:t>Tested various feature sets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onclusion and Next steps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0"/>
              </a:spcBef>
              <a:defRPr sz="6800"/>
            </a:lvl1pPr>
          </a:lstStyle>
          <a:p>
            <a:pPr/>
            <a:r>
              <a:t>Conclusion and Next steps</a:t>
            </a:r>
          </a:p>
        </p:txBody>
      </p:sp>
      <p:sp>
        <p:nvSpPr>
          <p:cNvPr id="187" name="Recall improved with Oversampling and Undersampling but not without dip in Precision…"/>
          <p:cNvSpPr txBox="1"/>
          <p:nvPr>
            <p:ph type="body" idx="1"/>
          </p:nvPr>
        </p:nvSpPr>
        <p:spPr>
          <a:xfrm>
            <a:off x="406400" y="1607860"/>
            <a:ext cx="12036087" cy="7477709"/>
          </a:xfrm>
          <a:prstGeom prst="rect">
            <a:avLst/>
          </a:prstGeom>
        </p:spPr>
        <p:txBody>
          <a:bodyPr/>
          <a:lstStyle/>
          <a:p>
            <a:pPr>
              <a:defRPr sz="4100">
                <a:solidFill>
                  <a:srgbClr val="FFFFFF"/>
                </a:solidFill>
              </a:defRPr>
            </a:pPr>
            <a:r>
              <a:t>Recall improved with Oversampling and Undersampling but not without dip in Precision</a:t>
            </a:r>
          </a:p>
          <a:p>
            <a:pPr>
              <a:defRPr sz="4100">
                <a:solidFill>
                  <a:srgbClr val="FFFFFF"/>
                </a:solidFill>
              </a:defRPr>
            </a:pPr>
            <a:r>
              <a:t>Poor Precision-Recall Curves</a:t>
            </a:r>
          </a:p>
          <a:p>
            <a:pPr>
              <a:defRPr sz="4100">
                <a:solidFill>
                  <a:srgbClr val="FFFFFF"/>
                </a:solidFill>
              </a:defRPr>
            </a:pPr>
            <a:r>
              <a:t>EDA !!!</a:t>
            </a:r>
          </a:p>
          <a:p>
            <a:pPr>
              <a:defRPr sz="4100">
                <a:solidFill>
                  <a:srgbClr val="FFFFFF"/>
                </a:solidFill>
              </a:defRPr>
            </a:pPr>
            <a:r>
              <a:t>Will not continue with this data set</a:t>
            </a:r>
          </a:p>
          <a:p>
            <a:pPr>
              <a:defRPr sz="4100">
                <a:solidFill>
                  <a:srgbClr val="FFFFFF"/>
                </a:solidFill>
              </a:defRPr>
            </a:pPr>
            <a:r>
              <a:t>Good data is hard to find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Hypothesis TEST and OUTCOME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0"/>
              </a:spcBef>
              <a:defRPr sz="6800"/>
            </a:lvl1pPr>
          </a:lstStyle>
          <a:p>
            <a:pPr/>
            <a:r>
              <a:t>Hypothesis TEST and OUTCOME</a:t>
            </a:r>
          </a:p>
        </p:txBody>
      </p:sp>
      <p:sp>
        <p:nvSpPr>
          <p:cNvPr id="190" name="Since each column only had two levels, the degrees of freedom are (#cols - 1)(#rows - 1) = 1…"/>
          <p:cNvSpPr txBox="1"/>
          <p:nvPr>
            <p:ph type="body" sz="half" idx="1"/>
          </p:nvPr>
        </p:nvSpPr>
        <p:spPr>
          <a:xfrm>
            <a:off x="406400" y="6743700"/>
            <a:ext cx="12192000" cy="2108200"/>
          </a:xfrm>
          <a:prstGeom prst="rect">
            <a:avLst/>
          </a:prstGeom>
        </p:spPr>
        <p:txBody>
          <a:bodyPr/>
          <a:lstStyle/>
          <a:p>
            <a:pPr marL="177800" indent="-177800" defTabSz="233679">
              <a:spcBef>
                <a:spcPts val="1100"/>
              </a:spcBef>
              <a:defRPr sz="2200">
                <a:solidFill>
                  <a:srgbClr val="000000"/>
                </a:solidFill>
              </a:defRPr>
            </a:pPr>
            <a:r>
              <a:t>Since each column only had two levels, the degrees of freedom are (#cols - 1)(#rows - 1) = 1</a:t>
            </a:r>
          </a:p>
          <a:p>
            <a:pPr marL="177800" indent="-177800" defTabSz="233679">
              <a:spcBef>
                <a:spcPts val="1100"/>
              </a:spcBef>
              <a:defRPr sz="2200">
                <a:solidFill>
                  <a:srgbClr val="000000"/>
                </a:solidFill>
              </a:defRPr>
            </a:pPr>
            <a:r>
              <a:t>Chi Square Test result = 39.03; p-value = 4.177 * e^(-10)</a:t>
            </a:r>
          </a:p>
          <a:p>
            <a:pPr marL="177799" indent="-177799" defTabSz="233679">
              <a:spcBef>
                <a:spcPts val="1100"/>
              </a:spcBef>
              <a:defRPr sz="1880">
                <a:solidFill>
                  <a:srgbClr val="000000"/>
                </a:solidFill>
              </a:defRPr>
            </a:pPr>
            <a:br/>
            <a:br/>
            <a:br/>
            <a:br/>
          </a:p>
        </p:txBody>
      </p:sp>
      <p:pic>
        <p:nvPicPr>
          <p:cNvPr id="191" name="Screen Shot 2019-05-31 at 3.24.45 PM.png" descr="Screen Shot 2019-05-31 at 3.24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45" y="1117600"/>
            <a:ext cx="10213976" cy="2612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Screen Shot 2019-05-31 at 3.24.31 PM.png" descr="Screen Shot 2019-05-31 at 3.24.3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317" y="3812529"/>
            <a:ext cx="11740166" cy="2956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Screen Shot 2019-05-31 at 3.37.44 PM.png" descr="Screen Shot 2019-05-31 at 3.37.4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39689" y="2192319"/>
            <a:ext cx="3060701" cy="154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