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4"/>
    <p:restoredTop sz="94690"/>
  </p:normalViewPr>
  <p:slideViewPr>
    <p:cSldViewPr snapToGrid="0" snapToObjects="1">
      <p:cViewPr varScale="1">
        <p:scale>
          <a:sx n="136" d="100"/>
          <a:sy n="136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40611-E545-C348-B180-E1D38819678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D51AC7D-F668-214C-B830-B53DFD6AD2D2}">
      <dgm:prSet phldrT="[Text]"/>
      <dgm:spPr/>
      <dgm:t>
        <a:bodyPr/>
        <a:lstStyle/>
        <a:p>
          <a:r>
            <a:rPr lang="en-US" dirty="0"/>
            <a:t>college scorecard csv</a:t>
          </a:r>
        </a:p>
      </dgm:t>
    </dgm:pt>
    <dgm:pt modelId="{67F3A7C4-CD01-8749-AE69-D41ECF9F6599}" type="parTrans" cxnId="{64D4E945-1FF9-E146-A0FC-541BF78DC3F2}">
      <dgm:prSet/>
      <dgm:spPr/>
      <dgm:t>
        <a:bodyPr/>
        <a:lstStyle/>
        <a:p>
          <a:endParaRPr lang="en-US"/>
        </a:p>
      </dgm:t>
    </dgm:pt>
    <dgm:pt modelId="{E0D034C2-780D-214A-8E3A-426BC77363FC}" type="sibTrans" cxnId="{64D4E945-1FF9-E146-A0FC-541BF78DC3F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D11D6DD-8622-F14D-A633-F5272BCA9701}">
      <dgm:prSet phldrT="[Text]"/>
      <dgm:spPr/>
      <dgm:t>
        <a:bodyPr/>
        <a:lstStyle/>
        <a:p>
          <a:r>
            <a:rPr lang="en-US" dirty="0"/>
            <a:t>Select features, filter out schools by degree type, active status, locale, and clean data in Pandas</a:t>
          </a:r>
        </a:p>
      </dgm:t>
    </dgm:pt>
    <dgm:pt modelId="{1406D43E-8112-DD4F-9613-2E006EA84A80}" type="parTrans" cxnId="{1CA73CB5-1A49-1642-8B9C-004FE787C862}">
      <dgm:prSet/>
      <dgm:spPr/>
      <dgm:t>
        <a:bodyPr/>
        <a:lstStyle/>
        <a:p>
          <a:endParaRPr lang="en-US"/>
        </a:p>
      </dgm:t>
    </dgm:pt>
    <dgm:pt modelId="{55EDBA85-C7D4-7B47-9AE1-CE0329BCCD42}" type="sibTrans" cxnId="{1CA73CB5-1A49-1642-8B9C-004FE787C86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58257B11-6EFE-5548-B2C1-D472ABCA9B52}">
      <dgm:prSet phldrT="[Text]"/>
      <dgm:spPr/>
      <dgm:t>
        <a:bodyPr/>
        <a:lstStyle/>
        <a:p>
          <a:r>
            <a:rPr lang="en-US" dirty="0"/>
            <a:t>Merge State and College Scorecard </a:t>
          </a:r>
          <a:r>
            <a:rPr lang="en-US" dirty="0" err="1"/>
            <a:t>Dataframes</a:t>
          </a:r>
          <a:r>
            <a:rPr lang="en-US" dirty="0"/>
            <a:t>,</a:t>
          </a:r>
        </a:p>
        <a:p>
          <a:r>
            <a:rPr lang="en-US" dirty="0"/>
            <a:t>EDA</a:t>
          </a:r>
        </a:p>
        <a:p>
          <a:r>
            <a:rPr lang="en-US" dirty="0"/>
            <a:t>Filter by State data, </a:t>
          </a:r>
        </a:p>
        <a:p>
          <a:r>
            <a:rPr lang="en-US" dirty="0"/>
            <a:t>Sort by Median Earnings</a:t>
          </a:r>
        </a:p>
      </dgm:t>
    </dgm:pt>
    <dgm:pt modelId="{57F95B10-818A-C544-B941-AD565C7A71C3}" type="parTrans" cxnId="{B192CD1E-C1CE-8C41-AE08-495EC7091F2E}">
      <dgm:prSet/>
      <dgm:spPr/>
      <dgm:t>
        <a:bodyPr/>
        <a:lstStyle/>
        <a:p>
          <a:endParaRPr lang="en-US"/>
        </a:p>
      </dgm:t>
    </dgm:pt>
    <dgm:pt modelId="{38306BC2-DA07-0544-9742-F436D573D021}" type="sibTrans" cxnId="{B192CD1E-C1CE-8C41-AE08-495EC7091F2E}">
      <dgm:prSet/>
      <dgm:spPr/>
      <dgm:t>
        <a:bodyPr/>
        <a:lstStyle/>
        <a:p>
          <a:endParaRPr lang="en-US"/>
        </a:p>
      </dgm:t>
    </dgm:pt>
    <dgm:pt modelId="{B3060CCE-58E9-3D43-B38E-6130F3B2C212}" type="pres">
      <dgm:prSet presAssocID="{5F340611-E545-C348-B180-E1D38819678E}" presName="Name0" presStyleCnt="0">
        <dgm:presLayoutVars>
          <dgm:dir/>
          <dgm:resizeHandles val="exact"/>
        </dgm:presLayoutVars>
      </dgm:prSet>
      <dgm:spPr/>
    </dgm:pt>
    <dgm:pt modelId="{CC262D2D-44AA-7341-838F-9B14C7F114FA}" type="pres">
      <dgm:prSet presAssocID="{FD51AC7D-F668-214C-B830-B53DFD6AD2D2}" presName="node" presStyleLbl="node1" presStyleIdx="0" presStyleCnt="3" custScaleX="54591" custScaleY="74586" custLinFactNeighborX="26145" custLinFactNeighborY="-7657">
        <dgm:presLayoutVars>
          <dgm:bulletEnabled val="1"/>
        </dgm:presLayoutVars>
      </dgm:prSet>
      <dgm:spPr/>
    </dgm:pt>
    <dgm:pt modelId="{24968244-7824-8B45-B376-7A68B040DFB7}" type="pres">
      <dgm:prSet presAssocID="{E0D034C2-780D-214A-8E3A-426BC77363FC}" presName="sibTrans" presStyleLbl="sibTrans2D1" presStyleIdx="0" presStyleCnt="2" custAng="21535264" custScaleX="170462" custLinFactNeighborX="-1272" custLinFactNeighborY="-8255"/>
      <dgm:spPr/>
    </dgm:pt>
    <dgm:pt modelId="{F6713FBF-6F20-2D40-B315-F93CDBFFB87F}" type="pres">
      <dgm:prSet presAssocID="{E0D034C2-780D-214A-8E3A-426BC77363FC}" presName="connectorText" presStyleLbl="sibTrans2D1" presStyleIdx="0" presStyleCnt="2"/>
      <dgm:spPr/>
    </dgm:pt>
    <dgm:pt modelId="{6C4E48EF-87BC-A047-911A-C344CF1911E0}" type="pres">
      <dgm:prSet presAssocID="{BD11D6DD-8622-F14D-A633-F5272BCA9701}" presName="node" presStyleLbl="node1" presStyleIdx="1" presStyleCnt="3" custScaleX="86756" custScaleY="90657" custLinFactNeighborX="9017" custLinFactNeighborY="-7187">
        <dgm:presLayoutVars>
          <dgm:bulletEnabled val="1"/>
        </dgm:presLayoutVars>
      </dgm:prSet>
      <dgm:spPr/>
    </dgm:pt>
    <dgm:pt modelId="{E97BEB9F-90F6-5F41-BFE9-56D1E9A4FF89}" type="pres">
      <dgm:prSet presAssocID="{55EDBA85-C7D4-7B47-9AE1-CE0329BCCD42}" presName="sibTrans" presStyleLbl="sibTrans2D1" presStyleIdx="1" presStyleCnt="2" custAng="21497788" custScaleX="174394" custScaleY="110671" custLinFactNeighborX="6916" custLinFactNeighborY="-20621"/>
      <dgm:spPr/>
    </dgm:pt>
    <dgm:pt modelId="{B5CAFC15-6943-534E-AD42-112E145E1847}" type="pres">
      <dgm:prSet presAssocID="{55EDBA85-C7D4-7B47-9AE1-CE0329BCCD42}" presName="connectorText" presStyleLbl="sibTrans2D1" presStyleIdx="1" presStyleCnt="2"/>
      <dgm:spPr/>
    </dgm:pt>
    <dgm:pt modelId="{0A0B986D-5E14-7D4A-8DE4-F6A19A39E36B}" type="pres">
      <dgm:prSet presAssocID="{58257B11-6EFE-5548-B2C1-D472ABCA9B52}" presName="node" presStyleLbl="node1" presStyleIdx="2" presStyleCnt="3" custScaleX="101851" custScaleY="96844" custLinFactNeighborX="-6489" custLinFactNeighborY="-2707">
        <dgm:presLayoutVars>
          <dgm:bulletEnabled val="1"/>
        </dgm:presLayoutVars>
      </dgm:prSet>
      <dgm:spPr/>
    </dgm:pt>
  </dgm:ptLst>
  <dgm:cxnLst>
    <dgm:cxn modelId="{28A7190D-3533-B14D-B0C4-48F3247AE27A}" type="presOf" srcId="{E0D034C2-780D-214A-8E3A-426BC77363FC}" destId="{24968244-7824-8B45-B376-7A68B040DFB7}" srcOrd="0" destOrd="0" presId="urn:microsoft.com/office/officeart/2005/8/layout/process1"/>
    <dgm:cxn modelId="{E16C660E-245D-C44C-9A6A-B96B96FD0D10}" type="presOf" srcId="{BD11D6DD-8622-F14D-A633-F5272BCA9701}" destId="{6C4E48EF-87BC-A047-911A-C344CF1911E0}" srcOrd="0" destOrd="0" presId="urn:microsoft.com/office/officeart/2005/8/layout/process1"/>
    <dgm:cxn modelId="{B192CD1E-C1CE-8C41-AE08-495EC7091F2E}" srcId="{5F340611-E545-C348-B180-E1D38819678E}" destId="{58257B11-6EFE-5548-B2C1-D472ABCA9B52}" srcOrd="2" destOrd="0" parTransId="{57F95B10-818A-C544-B941-AD565C7A71C3}" sibTransId="{38306BC2-DA07-0544-9742-F436D573D021}"/>
    <dgm:cxn modelId="{64D4E945-1FF9-E146-A0FC-541BF78DC3F2}" srcId="{5F340611-E545-C348-B180-E1D38819678E}" destId="{FD51AC7D-F668-214C-B830-B53DFD6AD2D2}" srcOrd="0" destOrd="0" parTransId="{67F3A7C4-CD01-8749-AE69-D41ECF9F6599}" sibTransId="{E0D034C2-780D-214A-8E3A-426BC77363FC}"/>
    <dgm:cxn modelId="{BA23C47C-E833-3B4B-925A-B13DED0FCE43}" type="presOf" srcId="{5F340611-E545-C348-B180-E1D38819678E}" destId="{B3060CCE-58E9-3D43-B38E-6130F3B2C212}" srcOrd="0" destOrd="0" presId="urn:microsoft.com/office/officeart/2005/8/layout/process1"/>
    <dgm:cxn modelId="{64F7A38C-022B-F44F-B060-392C53CC549A}" type="presOf" srcId="{55EDBA85-C7D4-7B47-9AE1-CE0329BCCD42}" destId="{B5CAFC15-6943-534E-AD42-112E145E1847}" srcOrd="1" destOrd="0" presId="urn:microsoft.com/office/officeart/2005/8/layout/process1"/>
    <dgm:cxn modelId="{CB1E1C9B-91C7-FE4C-A612-B858582C2883}" type="presOf" srcId="{FD51AC7D-F668-214C-B830-B53DFD6AD2D2}" destId="{CC262D2D-44AA-7341-838F-9B14C7F114FA}" srcOrd="0" destOrd="0" presId="urn:microsoft.com/office/officeart/2005/8/layout/process1"/>
    <dgm:cxn modelId="{9CA4D6B0-3AD3-8844-9E52-107C94FD0C8B}" type="presOf" srcId="{58257B11-6EFE-5548-B2C1-D472ABCA9B52}" destId="{0A0B986D-5E14-7D4A-8DE4-F6A19A39E36B}" srcOrd="0" destOrd="0" presId="urn:microsoft.com/office/officeart/2005/8/layout/process1"/>
    <dgm:cxn modelId="{1CA73CB5-1A49-1642-8B9C-004FE787C862}" srcId="{5F340611-E545-C348-B180-E1D38819678E}" destId="{BD11D6DD-8622-F14D-A633-F5272BCA9701}" srcOrd="1" destOrd="0" parTransId="{1406D43E-8112-DD4F-9613-2E006EA84A80}" sibTransId="{55EDBA85-C7D4-7B47-9AE1-CE0329BCCD42}"/>
    <dgm:cxn modelId="{58B49CBD-F63E-6043-A34B-274A891E4602}" type="presOf" srcId="{E0D034C2-780D-214A-8E3A-426BC77363FC}" destId="{F6713FBF-6F20-2D40-B315-F93CDBFFB87F}" srcOrd="1" destOrd="0" presId="urn:microsoft.com/office/officeart/2005/8/layout/process1"/>
    <dgm:cxn modelId="{709A43EC-CBFF-6E41-B4B3-7CD2A056927F}" type="presOf" srcId="{55EDBA85-C7D4-7B47-9AE1-CE0329BCCD42}" destId="{E97BEB9F-90F6-5F41-BFE9-56D1E9A4FF89}" srcOrd="0" destOrd="0" presId="urn:microsoft.com/office/officeart/2005/8/layout/process1"/>
    <dgm:cxn modelId="{77938CB1-F8B4-E24C-A197-EBF7F02AADE0}" type="presParOf" srcId="{B3060CCE-58E9-3D43-B38E-6130F3B2C212}" destId="{CC262D2D-44AA-7341-838F-9B14C7F114FA}" srcOrd="0" destOrd="0" presId="urn:microsoft.com/office/officeart/2005/8/layout/process1"/>
    <dgm:cxn modelId="{1BE5CF2C-5ED7-1844-AD4A-92A039B3B99D}" type="presParOf" srcId="{B3060CCE-58E9-3D43-B38E-6130F3B2C212}" destId="{24968244-7824-8B45-B376-7A68B040DFB7}" srcOrd="1" destOrd="0" presId="urn:microsoft.com/office/officeart/2005/8/layout/process1"/>
    <dgm:cxn modelId="{207994E1-DF22-9340-ABC6-C78860E00386}" type="presParOf" srcId="{24968244-7824-8B45-B376-7A68B040DFB7}" destId="{F6713FBF-6F20-2D40-B315-F93CDBFFB87F}" srcOrd="0" destOrd="0" presId="urn:microsoft.com/office/officeart/2005/8/layout/process1"/>
    <dgm:cxn modelId="{2F956CCD-9BCB-AB44-8BB6-3BD68CAFA948}" type="presParOf" srcId="{B3060CCE-58E9-3D43-B38E-6130F3B2C212}" destId="{6C4E48EF-87BC-A047-911A-C344CF1911E0}" srcOrd="2" destOrd="0" presId="urn:microsoft.com/office/officeart/2005/8/layout/process1"/>
    <dgm:cxn modelId="{270199B8-7F95-3849-9392-5B04B7AAB66B}" type="presParOf" srcId="{B3060CCE-58E9-3D43-B38E-6130F3B2C212}" destId="{E97BEB9F-90F6-5F41-BFE9-56D1E9A4FF89}" srcOrd="3" destOrd="0" presId="urn:microsoft.com/office/officeart/2005/8/layout/process1"/>
    <dgm:cxn modelId="{08E738FC-8A1A-2D4B-81CE-00DEA8899F4C}" type="presParOf" srcId="{E97BEB9F-90F6-5F41-BFE9-56D1E9A4FF89}" destId="{B5CAFC15-6943-534E-AD42-112E145E1847}" srcOrd="0" destOrd="0" presId="urn:microsoft.com/office/officeart/2005/8/layout/process1"/>
    <dgm:cxn modelId="{4BBE8FF1-94B1-0E42-A2D1-7F1D0DEFFF2B}" type="presParOf" srcId="{B3060CCE-58E9-3D43-B38E-6130F3B2C212}" destId="{0A0B986D-5E14-7D4A-8DE4-F6A19A39E3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62D2D-44AA-7341-838F-9B14C7F114FA}">
      <dsp:nvSpPr>
        <dsp:cNvPr id="0" name=""/>
        <dsp:cNvSpPr/>
      </dsp:nvSpPr>
      <dsp:spPr>
        <a:xfrm>
          <a:off x="129076" y="0"/>
          <a:ext cx="1090169" cy="140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college scorecard csv</a:t>
          </a:r>
        </a:p>
      </dsp:txBody>
      <dsp:txXfrm>
        <a:off x="161006" y="31930"/>
        <a:ext cx="1026309" cy="1345604"/>
      </dsp:txXfrm>
    </dsp:sp>
    <dsp:sp modelId="{24968244-7824-8B45-B376-7A68B040DFB7}">
      <dsp:nvSpPr>
        <dsp:cNvPr id="0" name=""/>
        <dsp:cNvSpPr/>
      </dsp:nvSpPr>
      <dsp:spPr>
        <a:xfrm rot="148344">
          <a:off x="1259180" y="472988"/>
          <a:ext cx="649540" cy="495250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59249" y="568833"/>
        <a:ext cx="500965" cy="297150"/>
      </dsp:txXfrm>
    </dsp:sp>
    <dsp:sp modelId="{6C4E48EF-87BC-A047-911A-C344CF1911E0}">
      <dsp:nvSpPr>
        <dsp:cNvPr id="0" name=""/>
        <dsp:cNvSpPr/>
      </dsp:nvSpPr>
      <dsp:spPr>
        <a:xfrm>
          <a:off x="1936821" y="-19724"/>
          <a:ext cx="1732497" cy="1713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features, filter out schools by degree type, active status, locale, and clean data in Pandas</a:t>
          </a:r>
        </a:p>
      </dsp:txBody>
      <dsp:txXfrm>
        <a:off x="1986998" y="30453"/>
        <a:ext cx="1632143" cy="1612807"/>
      </dsp:txXfrm>
    </dsp:sp>
    <dsp:sp modelId="{E97BEB9F-90F6-5F41-BFE9-56D1E9A4FF89}">
      <dsp:nvSpPr>
        <dsp:cNvPr id="0" name=""/>
        <dsp:cNvSpPr/>
      </dsp:nvSpPr>
      <dsp:spPr>
        <a:xfrm rot="21497788">
          <a:off x="3734461" y="460681"/>
          <a:ext cx="672666" cy="54809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34497" y="572745"/>
        <a:ext cx="508237" cy="328858"/>
      </dsp:txXfrm>
    </dsp:sp>
    <dsp:sp modelId="{0A0B986D-5E14-7D4A-8DE4-F6A19A39E36B}">
      <dsp:nvSpPr>
        <dsp:cNvPr id="0" name=""/>
        <dsp:cNvSpPr/>
      </dsp:nvSpPr>
      <dsp:spPr>
        <a:xfrm>
          <a:off x="4397086" y="-78182"/>
          <a:ext cx="2033940" cy="1830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 State and College Scorecard </a:t>
          </a:r>
          <a:r>
            <a:rPr lang="en-US" sz="1400" kern="1200" dirty="0" err="1"/>
            <a:t>Dataframes</a:t>
          </a:r>
          <a:r>
            <a:rPr lang="en-US" sz="1400" kern="1200" dirty="0"/>
            <a:t>,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Filter by State data,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Sort by Median Earnings</a:t>
          </a:r>
        </a:p>
      </dsp:txBody>
      <dsp:txXfrm>
        <a:off x="4450687" y="-24581"/>
        <a:ext cx="1926738" cy="172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83CD8-A007-7B45-B092-761627FC8263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A877C-8B97-D945-A9D6-72278C447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</a:t>
            </a:r>
          </a:p>
          <a:p>
            <a:r>
              <a:rPr lang="en-US" dirty="0"/>
              <a:t>My name is Claudio. I'm currently a Senior in High School getting ready to apply for college.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A877C-8B97-D945-A9D6-72278C447D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0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2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6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48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7.svg"/><Relationship Id="rId21" Type="http://schemas.openxmlformats.org/officeDocument/2006/relationships/image" Target="../media/image20.sv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6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0.png"/><Relationship Id="rId5" Type="http://schemas.openxmlformats.org/officeDocument/2006/relationships/image" Target="../media/image9.svg"/><Relationship Id="rId15" Type="http://schemas.openxmlformats.org/officeDocument/2006/relationships/image" Target="../media/image14.png"/><Relationship Id="rId10" Type="http://schemas.microsoft.com/office/2007/relationships/diagramDrawing" Target="../diagrams/drawing1.xml"/><Relationship Id="rId19" Type="http://schemas.openxmlformats.org/officeDocument/2006/relationships/image" Target="../media/image18.jpeg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thesnow.com/news/a/9422/what-state-has-the-most-ski-resorts" TargetMode="External"/><Relationship Id="rId7" Type="http://schemas.openxmlformats.org/officeDocument/2006/relationships/hyperlink" Target="https://www.collegeconsensus.com/rankings/top-ski-colleges/" TargetMode="External"/><Relationship Id="rId2" Type="http://schemas.openxmlformats.org/officeDocument/2006/relationships/hyperlink" Target="https://catalog.data.gov/dataset/college-scorec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stcolleges.com/features/best-colleges-for-skiing-snowboarding/" TargetMode="External"/><Relationship Id="rId5" Type="http://schemas.openxmlformats.org/officeDocument/2006/relationships/hyperlink" Target="https://www.ziprecruiter.com/Salaries/What-Is-the-Average-Psychologist-Salary-by-State" TargetMode="External"/><Relationship Id="rId4" Type="http://schemas.openxmlformats.org/officeDocument/2006/relationships/hyperlink" Target="https://en.wikipedia.org/wiki/List_of_U.S._states_and_territories_by_ar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635A-44EC-E142-8854-44F39B48B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COLLEGE SCORECARD QUANDARIES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F6400-493C-B544-9AFE-F9775C779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/>
              <a:t>THE SNOWBOARDING PYSCHOLOGIST’S QUEST FOR THE PERFECT UNIVERSITY</a:t>
            </a:r>
          </a:p>
        </p:txBody>
      </p:sp>
    </p:spTree>
    <p:extLst>
      <p:ext uri="{BB962C8B-B14F-4D97-AF65-F5344CB8AC3E}">
        <p14:creationId xmlns:p14="http://schemas.microsoft.com/office/powerpoint/2010/main" val="18991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4F8-DE0D-DA47-9930-4FD92ED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B8A-4939-E446-A2D8-B4B12A75B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37330"/>
          </a:xfrm>
        </p:spPr>
        <p:txBody>
          <a:bodyPr>
            <a:normAutofit/>
          </a:bodyPr>
          <a:lstStyle/>
          <a:p>
            <a:r>
              <a:rPr lang="en-US" sz="3200" dirty="0"/>
              <a:t>Overwhelming amount of Universities to choose from</a:t>
            </a:r>
          </a:p>
          <a:p>
            <a:r>
              <a:rPr lang="en-US" sz="3200" dirty="0"/>
              <a:t>Must cater to my passions of Snowboarding, Psychology and getting paid!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B3FB97F-45F3-4141-83C3-B625D41DA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3583" y="2228002"/>
            <a:ext cx="5251810" cy="4037329"/>
          </a:xfrm>
        </p:spPr>
      </p:pic>
    </p:spTree>
    <p:extLst>
      <p:ext uri="{BB962C8B-B14F-4D97-AF65-F5344CB8AC3E}">
        <p14:creationId xmlns:p14="http://schemas.microsoft.com/office/powerpoint/2010/main" val="28828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FF09-7CF0-7742-85F1-5F93FE13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Exploration of Data</a:t>
            </a:r>
          </a:p>
        </p:txBody>
      </p:sp>
      <p:pic>
        <p:nvPicPr>
          <p:cNvPr id="15" name="Picture 14" descr="A picture containing game&#10;&#10;Description automatically generated">
            <a:extLst>
              <a:ext uri="{FF2B5EF4-FFF2-40B4-BE49-F238E27FC236}">
                <a16:creationId xmlns:a16="http://schemas.microsoft.com/office/drawing/2014/main" id="{B88E6D7A-7729-124E-9A85-BFA845AD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70100"/>
            <a:ext cx="6129867" cy="45974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961772-01A4-514E-82C0-2413FE2B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7" y="2070100"/>
            <a:ext cx="6024563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text&#10;&#10;Description automatically generated">
            <a:extLst>
              <a:ext uri="{FF2B5EF4-FFF2-40B4-BE49-F238E27FC236}">
                <a16:creationId xmlns:a16="http://schemas.microsoft.com/office/drawing/2014/main" id="{29074C44-9F01-D843-B14F-70B5A09077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8163"/>
          <a:stretch/>
        </p:blipFill>
        <p:spPr>
          <a:xfrm>
            <a:off x="0" y="1099752"/>
            <a:ext cx="7945150" cy="4698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2FB0A-0D61-0248-AB24-F5D04D529E35}"/>
              </a:ext>
            </a:extLst>
          </p:cNvPr>
          <p:cNvSpPr txBox="1"/>
          <p:nvPr/>
        </p:nvSpPr>
        <p:spPr>
          <a:xfrm>
            <a:off x="8178800" y="1419225"/>
            <a:ext cx="3530599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PSYCHOLOGIST SALARY BY STATE</a:t>
            </a:r>
          </a:p>
        </p:txBody>
      </p:sp>
    </p:spTree>
    <p:extLst>
      <p:ext uri="{BB962C8B-B14F-4D97-AF65-F5344CB8AC3E}">
        <p14:creationId xmlns:p14="http://schemas.microsoft.com/office/powerpoint/2010/main" val="35144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2798-3751-4440-BB0E-2B38A5E5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15" y="2913393"/>
            <a:ext cx="3171905" cy="10138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Number of Ski Resorts By State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6B7DA0-EB29-B54D-86A4-C80436A0FD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9855" y="1005840"/>
            <a:ext cx="7985248" cy="43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38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333B-7D3A-2449-8169-164AF341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Pipeline</a:t>
            </a: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C9219B45-C46C-7B4A-BC02-2BB8C92F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28" y="1885466"/>
            <a:ext cx="1183368" cy="1183368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6634D466-FABE-AF45-8608-E8AAF32B4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8396" y="2212329"/>
            <a:ext cx="816799" cy="684529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E80B785-88B2-3B48-BB61-D107DE92E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778244"/>
              </p:ext>
            </p:extLst>
          </p:nvPr>
        </p:nvGraphicFramePr>
        <p:xfrm>
          <a:off x="476415" y="2917876"/>
          <a:ext cx="6467309" cy="167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Graphic 9" descr="Panda">
            <a:extLst>
              <a:ext uri="{FF2B5EF4-FFF2-40B4-BE49-F238E27FC236}">
                <a16:creationId xmlns:a16="http://schemas.microsoft.com/office/drawing/2014/main" id="{AEC3ABA7-C0FE-3345-A919-53363B083B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5145" y="2036424"/>
            <a:ext cx="1013800" cy="1013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8953F2-8AD4-ED42-BE09-6D6CE5CDD9E0}"/>
              </a:ext>
            </a:extLst>
          </p:cNvPr>
          <p:cNvGrpSpPr/>
          <p:nvPr/>
        </p:nvGrpSpPr>
        <p:grpSpPr>
          <a:xfrm>
            <a:off x="555349" y="4763377"/>
            <a:ext cx="3937753" cy="1564255"/>
            <a:chOff x="4278393" y="181729"/>
            <a:chExt cx="1752676" cy="165476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419318C-F33E-D54F-81F5-36B94F048715}"/>
                </a:ext>
              </a:extLst>
            </p:cNvPr>
            <p:cNvSpPr/>
            <p:nvPr/>
          </p:nvSpPr>
          <p:spPr>
            <a:xfrm>
              <a:off x="4291709" y="181729"/>
              <a:ext cx="1739360" cy="165476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1340E14D-EE02-0545-A97F-5B094B1B9543}"/>
                </a:ext>
              </a:extLst>
            </p:cNvPr>
            <p:cNvSpPr txBox="1"/>
            <p:nvPr/>
          </p:nvSpPr>
          <p:spPr>
            <a:xfrm>
              <a:off x="4278393" y="202169"/>
              <a:ext cx="1642428" cy="15578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Prepare aggregated State csv: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Avg. Psychologist Salary By State,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# Ski Resorts per State, </a:t>
              </a:r>
              <a:r>
                <a:rPr lang="en-US" sz="1600" kern="1200" dirty="0"/>
                <a:t>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Square Miles per State</a:t>
              </a:r>
            </a:p>
          </p:txBody>
        </p:sp>
      </p:grpSp>
      <p:pic>
        <p:nvPicPr>
          <p:cNvPr id="17" name="Graphic 16" descr="Return">
            <a:extLst>
              <a:ext uri="{FF2B5EF4-FFF2-40B4-BE49-F238E27FC236}">
                <a16:creationId xmlns:a16="http://schemas.microsoft.com/office/drawing/2014/main" id="{A50FAC52-AF2D-E84E-88FB-533AB84B57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9514" y="4539933"/>
            <a:ext cx="1401576" cy="1167697"/>
          </a:xfrm>
          <a:prstGeom prst="rect">
            <a:avLst/>
          </a:prstGeom>
        </p:spPr>
      </p:pic>
      <p:pic>
        <p:nvPicPr>
          <p:cNvPr id="19" name="Graphic 18" descr="Presentation with pie chart">
            <a:extLst>
              <a:ext uri="{FF2B5EF4-FFF2-40B4-BE49-F238E27FC236}">
                <a16:creationId xmlns:a16="http://schemas.microsoft.com/office/drawing/2014/main" id="{DBE9753A-AB6B-C943-ADE0-22E40ADACD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3126" y="2003476"/>
            <a:ext cx="914400" cy="914400"/>
          </a:xfrm>
          <a:prstGeom prst="rect">
            <a:avLst/>
          </a:prstGeom>
        </p:spPr>
      </p:pic>
      <p:pic>
        <p:nvPicPr>
          <p:cNvPr id="21" name="Graphic 20" descr="Arrow Slight curve">
            <a:extLst>
              <a:ext uri="{FF2B5EF4-FFF2-40B4-BE49-F238E27FC236}">
                <a16:creationId xmlns:a16="http://schemas.microsoft.com/office/drawing/2014/main" id="{290A5F99-465C-7E4F-99D4-BAC5AE9F3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19966" y="2120488"/>
            <a:ext cx="830336" cy="830336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097B27-24C7-BA4C-9714-2EAF0137FE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8442100">
            <a:off x="8460995" y="2553643"/>
            <a:ext cx="3211946" cy="2894767"/>
          </a:xfrm>
          <a:prstGeom prst="rect">
            <a:avLst/>
          </a:prstGeom>
        </p:spPr>
      </p:pic>
      <p:pic>
        <p:nvPicPr>
          <p:cNvPr id="25" name="Picture 24" descr="A black and white photo of a person&#10;&#10;Description automatically generated">
            <a:extLst>
              <a:ext uri="{FF2B5EF4-FFF2-40B4-BE49-F238E27FC236}">
                <a16:creationId xmlns:a16="http://schemas.microsoft.com/office/drawing/2014/main" id="{54A8E2C7-C1ED-CE4A-B860-53F1AB5A79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8683905">
            <a:off x="8671777" y="2426917"/>
            <a:ext cx="758961" cy="1172175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970EE17F-A3A4-954D-A026-09EBECD65404}"/>
              </a:ext>
            </a:extLst>
          </p:cNvPr>
          <p:cNvSpPr/>
          <p:nvPr/>
        </p:nvSpPr>
        <p:spPr>
          <a:xfrm rot="17559748">
            <a:off x="7259360" y="5187861"/>
            <a:ext cx="1265632" cy="1341087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Arrow Rotate right">
            <a:extLst>
              <a:ext uri="{FF2B5EF4-FFF2-40B4-BE49-F238E27FC236}">
                <a16:creationId xmlns:a16="http://schemas.microsoft.com/office/drawing/2014/main" id="{F3C2D41B-5BD5-BF45-9190-E3D58A21C5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406925">
            <a:off x="6877221" y="2140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1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AFA7-AF13-874D-931A-F53727F7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Top 3 Universities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AE26D-BA93-0B43-8629-518776EE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9470"/>
              </p:ext>
            </p:extLst>
          </p:nvPr>
        </p:nvGraphicFramePr>
        <p:xfrm>
          <a:off x="419267" y="2104557"/>
          <a:ext cx="11325060" cy="43420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283">
                  <a:extLst>
                    <a:ext uri="{9D8B030D-6E8A-4147-A177-3AD203B41FA5}">
                      <a16:colId xmlns:a16="http://schemas.microsoft.com/office/drawing/2014/main" val="244725370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645506498"/>
                    </a:ext>
                  </a:extLst>
                </a:gridCol>
                <a:gridCol w="1082693">
                  <a:extLst>
                    <a:ext uri="{9D8B030D-6E8A-4147-A177-3AD203B41FA5}">
                      <a16:colId xmlns:a16="http://schemas.microsoft.com/office/drawing/2014/main" val="1143990810"/>
                    </a:ext>
                  </a:extLst>
                </a:gridCol>
                <a:gridCol w="1946257">
                  <a:extLst>
                    <a:ext uri="{9D8B030D-6E8A-4147-A177-3AD203B41FA5}">
                      <a16:colId xmlns:a16="http://schemas.microsoft.com/office/drawing/2014/main" val="186134154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16726298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28848014"/>
                    </a:ext>
                  </a:extLst>
                </a:gridCol>
                <a:gridCol w="1419227">
                  <a:extLst>
                    <a:ext uri="{9D8B030D-6E8A-4147-A177-3AD203B41FA5}">
                      <a16:colId xmlns:a16="http://schemas.microsoft.com/office/drawing/2014/main" val="1001520571"/>
                    </a:ext>
                  </a:extLst>
                </a:gridCol>
              </a:tblGrid>
              <a:tr h="1308664">
                <a:tc>
                  <a:txBody>
                    <a:bodyPr/>
                    <a:lstStyle/>
                    <a:p>
                      <a:r>
                        <a:rPr lang="en-US" sz="2400" dirty="0"/>
                        <a:t>Institution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Median Earnings 10 years post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Avg Hourly Wage in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Average Annual Salary in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Number of Ski Resorts in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73584"/>
                  </a:ext>
                </a:extLst>
              </a:tr>
              <a:tr h="929185">
                <a:tc>
                  <a:txBody>
                    <a:bodyPr/>
                    <a:lstStyle/>
                    <a:p>
                      <a:r>
                        <a:rPr lang="en-US" sz="2400" dirty="0"/>
                        <a:t>Dartmouth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$75,500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$55.24 / </a:t>
                      </a:r>
                      <a:r>
                        <a:rPr lang="en-US" sz="2400" dirty="0" err="1"/>
                        <a:t>hr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$114,893 / 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54522"/>
                  </a:ext>
                </a:extLst>
              </a:tr>
              <a:tr h="929185">
                <a:tc>
                  <a:txBody>
                    <a:bodyPr/>
                    <a:lstStyle/>
                    <a:p>
                      <a:r>
                        <a:rPr lang="en-US" sz="2400" dirty="0"/>
                        <a:t>Clarkson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Potsdam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$72,200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$56.74 / </a:t>
                      </a:r>
                      <a:r>
                        <a:rPr lang="en-US" sz="2400" dirty="0" err="1"/>
                        <a:t>hr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&amp;118,011 / 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7746"/>
                  </a:ext>
                </a:extLst>
              </a:tr>
              <a:tr h="929185">
                <a:tc>
                  <a:txBody>
                    <a:bodyPr/>
                    <a:lstStyle/>
                    <a:p>
                      <a:r>
                        <a:rPr lang="en-US" sz="2400" dirty="0"/>
                        <a:t>Colgate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$63,600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$56.74 / </a:t>
                      </a:r>
                      <a:r>
                        <a:rPr lang="en-US" sz="2400" dirty="0" err="1"/>
                        <a:t>hr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&amp;118,011 / </a:t>
                      </a:r>
                      <a:r>
                        <a:rPr lang="en-US" sz="2400" dirty="0" err="1"/>
                        <a:t>yr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0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51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C28D-3A62-5F44-89DE-F7A6F3E2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C0B8-33F7-804A-9D45-C92CB20A4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78955"/>
            <a:ext cx="11029615" cy="3048001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  <a:p>
            <a:r>
              <a:rPr lang="en-US" sz="4000" dirty="0"/>
              <a:t>Questions and Feedback appreciated</a:t>
            </a:r>
          </a:p>
        </p:txBody>
      </p:sp>
    </p:spTree>
    <p:extLst>
      <p:ext uri="{BB962C8B-B14F-4D97-AF65-F5344CB8AC3E}">
        <p14:creationId xmlns:p14="http://schemas.microsoft.com/office/powerpoint/2010/main" val="207474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7439-1B38-004F-B15D-05ED212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1B5E-5209-8541-8F5D-370EC8B9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https://catalog.data.gov/dataset/college-scorecard</a:t>
            </a:r>
            <a:endParaRPr lang="en-US" sz="2400" u="sng" dirty="0">
              <a:hlinkClick r:id="rId3"/>
            </a:endParaRPr>
          </a:p>
          <a:p>
            <a:r>
              <a:rPr lang="en-US" sz="2400" u="sng" dirty="0">
                <a:hlinkClick r:id="rId3"/>
              </a:rPr>
              <a:t>https://www.onthesnow.com/news/a/9422/what-state-has-the-most-ski-resorts</a:t>
            </a:r>
            <a:endParaRPr lang="en-US" sz="2400" dirty="0"/>
          </a:p>
          <a:p>
            <a:r>
              <a:rPr lang="en-US" sz="2400" u="sng" dirty="0">
                <a:hlinkClick r:id="rId4"/>
              </a:rPr>
              <a:t>https://en.wikipedia.org/wiki/List_of_U.S._states_and_territories_by_area</a:t>
            </a:r>
            <a:endParaRPr lang="en-US" sz="2400" dirty="0"/>
          </a:p>
          <a:p>
            <a:r>
              <a:rPr lang="en-US" sz="2400" u="sng" dirty="0">
                <a:hlinkClick r:id="rId5"/>
              </a:rPr>
              <a:t>https://www.ziprecruiter.com/Salaries/What-Is-the-Average-Psychologist-Salary-by-State</a:t>
            </a:r>
            <a:endParaRPr lang="en-US" sz="2400" dirty="0"/>
          </a:p>
          <a:p>
            <a:r>
              <a:rPr lang="en-US" sz="2400" u="sng" dirty="0">
                <a:hlinkClick r:id="rId6"/>
              </a:rPr>
              <a:t>https://www.bestcolleges.com/features/best-colleges-for-skiing-snowboarding/</a:t>
            </a:r>
            <a:endParaRPr lang="en-US" sz="2400" dirty="0"/>
          </a:p>
          <a:p>
            <a:r>
              <a:rPr lang="en-US" sz="2400" u="sng" dirty="0">
                <a:hlinkClick r:id="rId7"/>
              </a:rPr>
              <a:t>https://www.collegeconsensus.com/rankings/top-ski-colleges/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4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{4DFEDFE9-8751-C249-9ADE-07878540C4E3}tf10001123</Template>
  <TotalTime>33</TotalTime>
  <Words>303</Words>
  <Application>Microsoft Macintosh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COLLEGE SCORECARD QUANDARIES</vt:lpstr>
      <vt:lpstr>Problem Statement</vt:lpstr>
      <vt:lpstr>Exploration of Data</vt:lpstr>
      <vt:lpstr>PowerPoint Presentation</vt:lpstr>
      <vt:lpstr>Number of Ski Resorts By State</vt:lpstr>
      <vt:lpstr>Pipeline</vt:lpstr>
      <vt:lpstr>Top 3 Universities</vt:lpstr>
      <vt:lpstr>QUESTIONS?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SCORECARD QUANDARIES</dc:title>
  <dc:creator>Claudio Staub</dc:creator>
  <cp:lastModifiedBy>Claudio Staub</cp:lastModifiedBy>
  <cp:revision>3</cp:revision>
  <dcterms:created xsi:type="dcterms:W3CDTF">2019-11-20T08:26:45Z</dcterms:created>
  <dcterms:modified xsi:type="dcterms:W3CDTF">2020-01-06T04:08:00Z</dcterms:modified>
</cp:coreProperties>
</file>