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ddb9b698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ddb9b698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372631ba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372631ba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ddb9b698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ddb9b698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ddb9b698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ddb9b698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ddb9b698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ddb9b698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ddb9b69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ddb9b69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4177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262626"/>
                </a:solidFill>
              </a:rPr>
              <a:t>ISP Final Term Project</a:t>
            </a:r>
            <a:endParaRPr sz="48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90000"/>
              </a:lnSpc>
              <a:spcBef>
                <a:spcPts val="1200"/>
              </a:spcBef>
              <a:spcAft>
                <a:spcPts val="0"/>
              </a:spcAft>
              <a:buClr>
                <a:schemeClr val="dk1"/>
              </a:buClr>
              <a:buSzPts val="1100"/>
              <a:buFont typeface="Arial"/>
              <a:buNone/>
            </a:pPr>
            <a:r>
              <a:rPr lang="en" sz="2400">
                <a:solidFill>
                  <a:srgbClr val="637052"/>
                </a:solidFill>
              </a:rPr>
              <a:t>Logan Mashchak, Ryan DeBoer, Connor Taylor</a:t>
            </a:r>
            <a:endParaRPr sz="2400">
              <a:solidFill>
                <a:srgbClr val="637052"/>
              </a:solidFill>
            </a:endParaRPr>
          </a:p>
          <a:p>
            <a:pPr indent="0" lvl="0" marL="0" rtl="0" algn="l">
              <a:spcBef>
                <a:spcPts val="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04040"/>
                </a:solidFill>
                <a:latin typeface="Times New Roman"/>
                <a:ea typeface="Times New Roman"/>
                <a:cs typeface="Times New Roman"/>
                <a:sym typeface="Times New Roman"/>
              </a:rPr>
              <a:t>Project Layout</a:t>
            </a:r>
            <a:endParaRPr>
              <a:latin typeface="Times New Roman"/>
              <a:ea typeface="Times New Roman"/>
              <a:cs typeface="Times New Roman"/>
              <a:sym typeface="Times New Roman"/>
            </a:endParaRPr>
          </a:p>
        </p:txBody>
      </p:sp>
      <p:sp>
        <p:nvSpPr>
          <p:cNvPr id="93" name="Google Shape;93;p14"/>
          <p:cNvSpPr txBox="1"/>
          <p:nvPr>
            <p:ph idx="1" type="body"/>
          </p:nvPr>
        </p:nvSpPr>
        <p:spPr>
          <a:xfrm>
            <a:off x="727650" y="1594800"/>
            <a:ext cx="7688700" cy="2261100"/>
          </a:xfrm>
          <a:prstGeom prst="rect">
            <a:avLst/>
          </a:prstGeom>
        </p:spPr>
        <p:txBody>
          <a:bodyPr anchorCtr="0" anchor="t" bIns="91425" lIns="91425" spcFirstLastPara="1" rIns="91425" wrap="square" tIns="91425">
            <a:noAutofit/>
          </a:bodyPr>
          <a:lstStyle/>
          <a:p>
            <a:pPr indent="0" lvl="0" marL="0" rtl="0" algn="l">
              <a:lnSpc>
                <a:spcPct val="90000"/>
              </a:lnSpc>
              <a:spcBef>
                <a:spcPts val="1200"/>
              </a:spcBef>
              <a:spcAft>
                <a:spcPts val="0"/>
              </a:spcAft>
              <a:buClr>
                <a:schemeClr val="dk1"/>
              </a:buClr>
              <a:buSzPts val="1100"/>
              <a:buFont typeface="Arial"/>
              <a:buNone/>
            </a:pPr>
            <a:r>
              <a:rPr lang="en" sz="1800">
                <a:solidFill>
                  <a:srgbClr val="E48312"/>
                </a:solidFill>
                <a:latin typeface="Times New Roman"/>
                <a:ea typeface="Times New Roman"/>
                <a:cs typeface="Times New Roman"/>
                <a:sym typeface="Times New Roman"/>
              </a:rPr>
              <a:t> </a:t>
            </a:r>
            <a:r>
              <a:rPr lang="en" sz="1800">
                <a:solidFill>
                  <a:srgbClr val="404040"/>
                </a:solidFill>
                <a:latin typeface="Times New Roman"/>
                <a:ea typeface="Times New Roman"/>
                <a:cs typeface="Times New Roman"/>
                <a:sym typeface="Times New Roman"/>
              </a:rPr>
              <a:t>Our project is a degree tracker for the UA Computer Science department for Computer Science BS majors (systems and management tracks) as well as the CS minor.</a:t>
            </a:r>
            <a:endParaRPr sz="18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 sz="1800">
                <a:solidFill>
                  <a:srgbClr val="E48312"/>
                </a:solidFill>
                <a:latin typeface="Times New Roman"/>
                <a:ea typeface="Times New Roman"/>
                <a:cs typeface="Times New Roman"/>
                <a:sym typeface="Times New Roman"/>
              </a:rPr>
              <a:t> </a:t>
            </a:r>
            <a:r>
              <a:rPr lang="en" sz="1800">
                <a:solidFill>
                  <a:srgbClr val="404040"/>
                </a:solidFill>
                <a:latin typeface="Times New Roman"/>
                <a:ea typeface="Times New Roman"/>
                <a:cs typeface="Times New Roman"/>
                <a:sym typeface="Times New Roman"/>
              </a:rPr>
              <a:t>The systems creates and saves student accounts to allow them to track their degree program. It first gets the student’s first and last name, degree program, and current classes they have taken. From there, they can view the classes they have taken, what classes they still need to take, and add classes to their account that they have taken. </a:t>
            </a:r>
            <a:endParaRPr sz="18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 sz="1800">
                <a:solidFill>
                  <a:srgbClr val="404040"/>
                </a:solidFill>
                <a:latin typeface="Times New Roman"/>
                <a:ea typeface="Times New Roman"/>
                <a:cs typeface="Times New Roman"/>
                <a:sym typeface="Times New Roman"/>
              </a:rPr>
              <a:t>It also will inform the user how many elective credits they still need to take.</a:t>
            </a:r>
            <a:endParaRPr sz="1800">
              <a:solidFill>
                <a:srgbClr val="404040"/>
              </a:solidFill>
              <a:latin typeface="Times New Roman"/>
              <a:ea typeface="Times New Roman"/>
              <a:cs typeface="Times New Roman"/>
              <a:sym typeface="Times New Roman"/>
            </a:endParaRPr>
          </a:p>
          <a:p>
            <a:pPr indent="0" lvl="0" marL="0" rtl="0" algn="l">
              <a:spcBef>
                <a:spcPts val="2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Design </a:t>
            </a:r>
            <a:endParaRPr/>
          </a:p>
        </p:txBody>
      </p:sp>
      <p:pic>
        <p:nvPicPr>
          <p:cNvPr id="99" name="Google Shape;99;p15"/>
          <p:cNvPicPr preferRelativeResize="0"/>
          <p:nvPr/>
        </p:nvPicPr>
        <p:blipFill>
          <a:blip r:embed="rId3">
            <a:alphaModFix/>
          </a:blip>
          <a:stretch>
            <a:fillRect/>
          </a:stretch>
        </p:blipFill>
        <p:spPr>
          <a:xfrm>
            <a:off x="152400" y="2006250"/>
            <a:ext cx="8839199" cy="27008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Design (cont.)</a:t>
            </a:r>
            <a:endParaRPr/>
          </a:p>
        </p:txBody>
      </p:sp>
      <p:sp>
        <p:nvSpPr>
          <p:cNvPr id="105" name="Google Shape;105;p16"/>
          <p:cNvSpPr txBox="1"/>
          <p:nvPr>
            <p:ph idx="1" type="body"/>
          </p:nvPr>
        </p:nvSpPr>
        <p:spPr>
          <a:xfrm>
            <a:off x="274700" y="1727100"/>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200"/>
              </a:spcBef>
              <a:spcAft>
                <a:spcPts val="0"/>
              </a:spcAft>
              <a:buClr>
                <a:schemeClr val="dk1"/>
              </a:buClr>
              <a:buSzPts val="1100"/>
              <a:buFont typeface="Arial"/>
              <a:buNone/>
            </a:pPr>
            <a:r>
              <a:rPr lang="en" sz="2000">
                <a:solidFill>
                  <a:srgbClr val="E48312"/>
                </a:solidFill>
                <a:latin typeface="Calibri"/>
                <a:ea typeface="Calibri"/>
                <a:cs typeface="Calibri"/>
                <a:sym typeface="Calibri"/>
              </a:rPr>
              <a:t> </a:t>
            </a:r>
            <a:r>
              <a:rPr lang="en" sz="1200">
                <a:solidFill>
                  <a:srgbClr val="404040"/>
                </a:solidFill>
                <a:latin typeface="Times New Roman"/>
                <a:ea typeface="Times New Roman"/>
                <a:cs typeface="Times New Roman"/>
                <a:sym typeface="Times New Roman"/>
              </a:rPr>
              <a:t>Our project consists of three PHP files (A welcome page, a create page, and a main page) and an HTML file that starts the program (prj.html).</a:t>
            </a:r>
            <a:endParaRPr sz="12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 sz="1200">
                <a:solidFill>
                  <a:srgbClr val="E48312"/>
                </a:solidFill>
                <a:latin typeface="Times New Roman"/>
                <a:ea typeface="Times New Roman"/>
                <a:cs typeface="Times New Roman"/>
                <a:sym typeface="Times New Roman"/>
              </a:rPr>
              <a:t> </a:t>
            </a:r>
            <a:r>
              <a:rPr lang="en" sz="1200">
                <a:solidFill>
                  <a:srgbClr val="404040"/>
                </a:solidFill>
                <a:latin typeface="Times New Roman"/>
                <a:ea typeface="Times New Roman"/>
                <a:cs typeface="Times New Roman"/>
                <a:sym typeface="Times New Roman"/>
              </a:rPr>
              <a:t>Welcome Page</a:t>
            </a:r>
            <a:endParaRPr sz="1200">
              <a:solidFill>
                <a:srgbClr val="404040"/>
              </a:solidFill>
              <a:latin typeface="Times New Roman"/>
              <a:ea typeface="Times New Roman"/>
              <a:cs typeface="Times New Roman"/>
              <a:sym typeface="Times New Roman"/>
            </a:endParaRPr>
          </a:p>
          <a:p>
            <a:pPr indent="0" lvl="0" marL="0" rtl="0" algn="l">
              <a:lnSpc>
                <a:spcPct val="90000"/>
              </a:lnSpc>
              <a:spcBef>
                <a:spcPts val="200"/>
              </a:spcBef>
              <a:spcAft>
                <a:spcPts val="0"/>
              </a:spcAft>
              <a:buClr>
                <a:schemeClr val="dk1"/>
              </a:buClr>
              <a:buSzPts val="1100"/>
              <a:buFont typeface="Arial"/>
              <a:buNone/>
            </a:pPr>
            <a:r>
              <a:rPr lang="en" sz="1200">
                <a:solidFill>
                  <a:srgbClr val="E48312"/>
                </a:solidFill>
                <a:latin typeface="Times New Roman"/>
                <a:ea typeface="Times New Roman"/>
                <a:cs typeface="Times New Roman"/>
                <a:sym typeface="Times New Roman"/>
              </a:rPr>
              <a:t>◦</a:t>
            </a:r>
            <a:r>
              <a:rPr lang="en" sz="1200">
                <a:solidFill>
                  <a:srgbClr val="404040"/>
                </a:solidFill>
                <a:latin typeface="Times New Roman"/>
                <a:ea typeface="Times New Roman"/>
                <a:cs typeface="Times New Roman"/>
                <a:sym typeface="Times New Roman"/>
              </a:rPr>
              <a:t>Asks the user for their ID and whether they would like to log in or setup an account</a:t>
            </a:r>
            <a:endParaRPr sz="12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 sz="1200">
                <a:solidFill>
                  <a:srgbClr val="E48312"/>
                </a:solidFill>
                <a:latin typeface="Times New Roman"/>
                <a:ea typeface="Times New Roman"/>
                <a:cs typeface="Times New Roman"/>
                <a:sym typeface="Times New Roman"/>
              </a:rPr>
              <a:t> </a:t>
            </a:r>
            <a:r>
              <a:rPr lang="en" sz="1200">
                <a:solidFill>
                  <a:srgbClr val="404040"/>
                </a:solidFill>
                <a:latin typeface="Times New Roman"/>
                <a:ea typeface="Times New Roman"/>
                <a:cs typeface="Times New Roman"/>
                <a:sym typeface="Times New Roman"/>
              </a:rPr>
              <a:t>Create Page</a:t>
            </a:r>
            <a:endParaRPr sz="1200">
              <a:solidFill>
                <a:srgbClr val="404040"/>
              </a:solidFill>
              <a:latin typeface="Times New Roman"/>
              <a:ea typeface="Times New Roman"/>
              <a:cs typeface="Times New Roman"/>
              <a:sym typeface="Times New Roman"/>
            </a:endParaRPr>
          </a:p>
          <a:p>
            <a:pPr indent="0" lvl="0" marL="0" rtl="0" algn="l">
              <a:lnSpc>
                <a:spcPct val="90000"/>
              </a:lnSpc>
              <a:spcBef>
                <a:spcPts val="200"/>
              </a:spcBef>
              <a:spcAft>
                <a:spcPts val="0"/>
              </a:spcAft>
              <a:buClr>
                <a:schemeClr val="dk1"/>
              </a:buClr>
              <a:buSzPts val="1100"/>
              <a:buFont typeface="Arial"/>
              <a:buNone/>
            </a:pPr>
            <a:r>
              <a:rPr lang="en" sz="1200">
                <a:solidFill>
                  <a:srgbClr val="E48312"/>
                </a:solidFill>
                <a:latin typeface="Times New Roman"/>
                <a:ea typeface="Times New Roman"/>
                <a:cs typeface="Times New Roman"/>
                <a:sym typeface="Times New Roman"/>
              </a:rPr>
              <a:t>◦</a:t>
            </a:r>
            <a:r>
              <a:rPr lang="en" sz="1200">
                <a:solidFill>
                  <a:srgbClr val="404040"/>
                </a:solidFill>
                <a:latin typeface="Times New Roman"/>
                <a:ea typeface="Times New Roman"/>
                <a:cs typeface="Times New Roman"/>
                <a:sym typeface="Times New Roman"/>
              </a:rPr>
              <a:t>If creating a new account, it asks the user for their first and last name, which major or minor they are doing, and what classes they have taken based on their selection of one of the majors or the minor</a:t>
            </a:r>
            <a:endParaRPr sz="12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 sz="1200">
                <a:solidFill>
                  <a:srgbClr val="E48312"/>
                </a:solidFill>
                <a:latin typeface="Times New Roman"/>
                <a:ea typeface="Times New Roman"/>
                <a:cs typeface="Times New Roman"/>
                <a:sym typeface="Times New Roman"/>
              </a:rPr>
              <a:t> </a:t>
            </a:r>
            <a:r>
              <a:rPr lang="en" sz="1200">
                <a:solidFill>
                  <a:srgbClr val="404040"/>
                </a:solidFill>
                <a:latin typeface="Times New Roman"/>
                <a:ea typeface="Times New Roman"/>
                <a:cs typeface="Times New Roman"/>
                <a:sym typeface="Times New Roman"/>
              </a:rPr>
              <a:t>Main Page</a:t>
            </a:r>
            <a:endParaRPr sz="1200">
              <a:solidFill>
                <a:srgbClr val="404040"/>
              </a:solidFill>
              <a:latin typeface="Times New Roman"/>
              <a:ea typeface="Times New Roman"/>
              <a:cs typeface="Times New Roman"/>
              <a:sym typeface="Times New Roman"/>
            </a:endParaRPr>
          </a:p>
          <a:p>
            <a:pPr indent="0" lvl="0" marL="0" rtl="0" algn="l">
              <a:lnSpc>
                <a:spcPct val="90000"/>
              </a:lnSpc>
              <a:spcBef>
                <a:spcPts val="200"/>
              </a:spcBef>
              <a:spcAft>
                <a:spcPts val="0"/>
              </a:spcAft>
              <a:buClr>
                <a:schemeClr val="dk1"/>
              </a:buClr>
              <a:buSzPts val="1100"/>
              <a:buFont typeface="Arial"/>
              <a:buNone/>
            </a:pPr>
            <a:r>
              <a:rPr lang="en" sz="1200">
                <a:solidFill>
                  <a:srgbClr val="E48312"/>
                </a:solidFill>
                <a:latin typeface="Times New Roman"/>
                <a:ea typeface="Times New Roman"/>
                <a:cs typeface="Times New Roman"/>
                <a:sym typeface="Times New Roman"/>
              </a:rPr>
              <a:t>◦</a:t>
            </a:r>
            <a:r>
              <a:rPr lang="en" sz="1200">
                <a:solidFill>
                  <a:srgbClr val="404040"/>
                </a:solidFill>
                <a:latin typeface="Times New Roman"/>
                <a:ea typeface="Times New Roman"/>
                <a:cs typeface="Times New Roman"/>
                <a:sym typeface="Times New Roman"/>
              </a:rPr>
              <a:t>Once an account is created or an old account is accessed, they are taken to the main page which enables the user to either view the classes they have taken already, the ones they still need to take, or add to their tracker classes they have taken since the creation of the account.</a:t>
            </a:r>
            <a:endParaRPr sz="1200">
              <a:solidFill>
                <a:srgbClr val="404040"/>
              </a:solidFill>
              <a:latin typeface="Times New Roman"/>
              <a:ea typeface="Times New Roman"/>
              <a:cs typeface="Times New Roman"/>
              <a:sym typeface="Times New Roman"/>
            </a:endParaRPr>
          </a:p>
          <a:p>
            <a:pPr indent="0" lvl="0" marL="0" rtl="0" algn="l">
              <a:spcBef>
                <a:spcPts val="4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617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Entity-Relationship Diagram of SQL implementation</a:t>
            </a:r>
            <a:endParaRPr>
              <a:latin typeface="Times New Roman"/>
              <a:ea typeface="Times New Roman"/>
              <a:cs typeface="Times New Roman"/>
              <a:sym typeface="Times New Roman"/>
            </a:endParaRPr>
          </a:p>
        </p:txBody>
      </p:sp>
      <p:pic>
        <p:nvPicPr>
          <p:cNvPr id="111" name="Google Shape;111;p17"/>
          <p:cNvPicPr preferRelativeResize="0"/>
          <p:nvPr/>
        </p:nvPicPr>
        <p:blipFill>
          <a:blip r:embed="rId3">
            <a:alphaModFix/>
          </a:blip>
          <a:stretch>
            <a:fillRect/>
          </a:stretch>
        </p:blipFill>
        <p:spPr>
          <a:xfrm>
            <a:off x="1333676" y="1062400"/>
            <a:ext cx="5752397" cy="40810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 Tools</a:t>
            </a:r>
            <a:endParaRPr>
              <a:latin typeface="Times New Roman"/>
              <a:ea typeface="Times New Roman"/>
              <a:cs typeface="Times New Roman"/>
              <a:sym typeface="Times New Roman"/>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Our program uses the following languages:</a:t>
            </a:r>
            <a:endParaRPr>
              <a:latin typeface="Times New Roman"/>
              <a:ea typeface="Times New Roman"/>
              <a:cs typeface="Times New Roman"/>
              <a:sym typeface="Times New Roman"/>
            </a:endParaRPr>
          </a:p>
          <a:p>
            <a:pPr indent="-311150" lvl="0" marL="457200" rtl="0" algn="l">
              <a:spcBef>
                <a:spcPts val="1600"/>
              </a:spcBef>
              <a:spcAft>
                <a:spcPts val="0"/>
              </a:spcAft>
              <a:buSzPts val="1300"/>
              <a:buFont typeface="Times New Roman"/>
              <a:buChar char="●"/>
            </a:pPr>
            <a:r>
              <a:rPr lang="en">
                <a:latin typeface="Times New Roman"/>
                <a:ea typeface="Times New Roman"/>
                <a:cs typeface="Times New Roman"/>
                <a:sym typeface="Times New Roman"/>
              </a:rPr>
              <a:t>HTML</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CSS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PHP</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SQL</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We also utilize phpMyAdmin with MySQL and WAMP to save the course tables and student account tables.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Issues Encountered and Conclusions</a:t>
            </a:r>
            <a:endParaRPr>
              <a:latin typeface="Times New Roman"/>
              <a:ea typeface="Times New Roman"/>
              <a:cs typeface="Times New Roman"/>
              <a:sym typeface="Times New Roman"/>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0000"/>
              </a:lnSpc>
              <a:spcBef>
                <a:spcPts val="12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Issues encountered</a:t>
            </a:r>
            <a:endParaRPr sz="12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Webpages with coinciding buttons encountered issues with stored variables since variables are wiped after a button is pressed again. It made it difficult to pass variables to functions that are triggered by separate events. We found a solution to this by using _SESSION to store variables, we were able to save data across the different pages.</a:t>
            </a:r>
            <a:endParaRPr sz="12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Conclusions</a:t>
            </a:r>
            <a:endParaRPr sz="12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Overall, the project was a great learning experience and helped to develop our skills as for the front-end. Given more time, we would have expanded the project to a larger department with more options and configurability.</a:t>
            </a:r>
            <a:endParaRPr sz="12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SQL’s versatility with PHP gave us alot of options for pulling, ineserting, and displaying the information inputted by the user </a:t>
            </a:r>
            <a:endParaRPr sz="12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t/>
            </a:r>
            <a:endParaRPr sz="12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t/>
            </a:r>
            <a:endParaRPr sz="1200">
              <a:solidFill>
                <a:srgbClr val="404040"/>
              </a:solidFill>
              <a:latin typeface="Times New Roman"/>
              <a:ea typeface="Times New Roman"/>
              <a:cs typeface="Times New Roman"/>
              <a:sym typeface="Times New Roman"/>
            </a:endParaRPr>
          </a:p>
          <a:p>
            <a:pPr indent="0" lvl="0" marL="0" rtl="0" algn="l">
              <a:spcBef>
                <a:spcPts val="2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