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258" r:id="rId5"/>
    <p:sldId id="257" r:id="rId6"/>
    <p:sldId id="259" r:id="rId7"/>
    <p:sldId id="262" r:id="rId8"/>
    <p:sldId id="278" r:id="rId9"/>
    <p:sldId id="260" r:id="rId10"/>
    <p:sldId id="279" r:id="rId11"/>
    <p:sldId id="263" r:id="rId12"/>
    <p:sldId id="275" r:id="rId13"/>
    <p:sldId id="276" r:id="rId14"/>
    <p:sldId id="277" r:id="rId15"/>
    <p:sldId id="280" r:id="rId16"/>
    <p:sldId id="271" r:id="rId17"/>
    <p:sldId id="272" r:id="rId18"/>
  </p:sldIdLst>
  <p:sldSz cx="9906000" cy="6858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6250F-E8AC-4E22-A07E-FF0956C12761}" v="141" dt="2020-02-07T06:23:46.748"/>
    <p1510:client id="{562F6FA9-627C-4914-A699-4D340ED125B5}" v="259" dt="2020-02-07T13:00:57.669"/>
    <p1510:client id="{7D29C29B-D2B7-4105-8933-3E85B12EA3FF}" v="4443" dt="2020-02-08T06:51:44.531"/>
    <p1510:client id="{926F8B3A-A6C5-49B6-B9D9-3A9F659BBEDC}" v="1672" dt="2020-02-07T12:25:21.439"/>
    <p1510:client id="{D6F6E9BA-15AD-4B9A-BB1A-9BCCA5E837D6}" v="504" dt="2020-02-07T04:16:30.787"/>
    <p1510:client id="{EC3A0F79-28E7-461D-939D-914E7498DB99}" v="804" dt="2020-02-07T04:35:30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994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4680" cy="6856560"/>
          </a:xfrm>
          <a:prstGeom prst="rect">
            <a:avLst/>
          </a:prstGeom>
          <a:ln>
            <a:noFill/>
          </a:ln>
        </p:spPr>
      </p:pic>
      <p:sp>
        <p:nvSpPr>
          <p:cNvPr id="8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011480" y="6585120"/>
            <a:ext cx="1881360" cy="22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6691ABFF-106D-459E-B962-B86B72475B97}" type="slidenum">
              <a:rPr lang="en-US" sz="9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3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4120" cy="12564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6"/>
          <a:srcRect t="9867"/>
          <a:stretch/>
        </p:blipFill>
        <p:spPr>
          <a:xfrm>
            <a:off x="-15480" y="0"/>
            <a:ext cx="991980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4680" cy="6856560"/>
          </a:xfrm>
          <a:prstGeom prst="rect">
            <a:avLst/>
          </a:prstGeom>
          <a:ln>
            <a:noFill/>
          </a:ln>
        </p:spPr>
      </p:pic>
      <p:sp>
        <p:nvSpPr>
          <p:cNvPr id="44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4011480" y="6585120"/>
            <a:ext cx="1881360" cy="22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BFEBC6F6-9FCB-4D04-B4EC-CF8B70409740}" type="slidenum">
              <a:rPr lang="en-US" sz="9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46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4120" cy="12564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/>
          <p:cNvPicPr/>
          <p:nvPr/>
        </p:nvPicPr>
        <p:blipFill>
          <a:blip r:embed="rId2"/>
          <a:stretch/>
        </p:blipFill>
        <p:spPr>
          <a:xfrm>
            <a:off x="0" y="0"/>
            <a:ext cx="9904680" cy="22039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2377440"/>
            <a:ext cx="990468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r>
              <a:rPr lang="en-US" sz="36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중심지</a:t>
            </a:r>
            <a:r>
              <a:rPr lang="en-US" sz="36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거리로</a:t>
            </a:r>
            <a:r>
              <a:rPr lang="en-US" sz="36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특징을</a:t>
            </a:r>
            <a:r>
              <a:rPr lang="en-US" sz="36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군집화를</a:t>
            </a:r>
            <a:r>
              <a:rPr lang="en-US" sz="36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z="3600" spc="-1" dirty="0">
                <a:solidFill>
                  <a:srgbClr val="000000"/>
                </a:solidFill>
                <a:latin typeface="맑은 고딕"/>
                <a:ea typeface="DejaVu Sans"/>
              </a:rPr>
              <a:t>한다면</a:t>
            </a:r>
            <a:endParaRPr lang="en-US" sz="3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ko-KR" altLang="en-US" sz="3600" spc="-1" dirty="0">
                <a:solidFill>
                  <a:srgbClr val="000000"/>
                </a:solidFill>
                <a:latin typeface="맑은 고딕"/>
                <a:ea typeface="DejaVu Sans"/>
              </a:rPr>
              <a:t>                   </a:t>
            </a:r>
            <a:r>
              <a:rPr lang="ko-KR" altLang="en-US" sz="3600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    가격</a:t>
            </a:r>
            <a:r>
              <a:rPr lang="en-US" sz="3600" b="0" strike="noStrike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예측을</a:t>
            </a:r>
            <a:r>
              <a:rPr lang="en-US" sz="36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높일</a:t>
            </a:r>
            <a:r>
              <a:rPr lang="en-US" sz="36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수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있을까</a:t>
            </a:r>
            <a:r>
              <a:rPr lang="en-US" sz="36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836880" y="4833360"/>
            <a:ext cx="1432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 반 최 영 용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모델링</a:t>
            </a:r>
            <a:r>
              <a:rPr lang="en-US" sz="2000" spc="-89" dirty="0">
                <a:solidFill>
                  <a:srgbClr val="002060"/>
                </a:solidFill>
                <a:ea typeface="+mn-lt"/>
                <a:cs typeface="+mn-lt"/>
              </a:rPr>
              <a:t> &amp;</a:t>
            </a:r>
            <a:r>
              <a:rPr lang="en-US" altLang="ko-KR" sz="2000" spc="-89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요약 - 회귀분석</a:t>
            </a:r>
            <a:endParaRPr lang="en-US" sz="2000" b="0" strike="noStrike" spc="-89" dirty="0">
              <a:solidFill>
                <a:srgbClr val="000000"/>
              </a:solidFill>
              <a:latin typeface="Arial"/>
              <a:ea typeface="HY견고딕"/>
              <a:cs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70067" y="807996"/>
            <a:ext cx="619956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r>
              <a:rPr lang="ko-KR" altLang="en-US" spc="-1" dirty="0" smtClean="0">
                <a:solidFill>
                  <a:srgbClr val="000000"/>
                </a:solidFill>
                <a:latin typeface="맑은 고딕"/>
                <a:ea typeface="Noto Sans CJK SC"/>
              </a:rPr>
              <a:t>      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 Cluster를 추가한 다중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Noto Sans CJK SC"/>
              </a:rPr>
              <a:t> 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회귀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분석</a:t>
            </a:r>
            <a:endParaRPr lang="ko-KR" altLang="en-US" sz="18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831CF01-9C3E-4329-990A-878A88E2C46F}"/>
              </a:ext>
            </a:extLst>
          </p:cNvPr>
          <p:cNvGrpSpPr/>
          <p:nvPr/>
        </p:nvGrpSpPr>
        <p:grpSpPr>
          <a:xfrm>
            <a:off x="5321741" y="1272117"/>
            <a:ext cx="3719838" cy="3576253"/>
            <a:chOff x="5415034" y="1797699"/>
            <a:chExt cx="3719838" cy="3576253"/>
          </a:xfrm>
        </p:grpSpPr>
        <p:pic>
          <p:nvPicPr>
            <p:cNvPr id="4" name="그림 4" descr="텍스트, 검은색, 테이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1D0D376-C402-409A-926B-0A259A552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5034" y="1797699"/>
              <a:ext cx="3719838" cy="357625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FA3E6DD9-1EBB-4DFF-A8D9-6E3A74E4BF64}"/>
                </a:ext>
              </a:extLst>
            </p:cNvPr>
            <p:cNvSpPr/>
            <p:nvPr/>
          </p:nvSpPr>
          <p:spPr>
            <a:xfrm>
              <a:off x="6621353" y="4878531"/>
              <a:ext cx="576284" cy="1212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88D8D359-5C21-49DA-A743-32392554C697}"/>
                </a:ext>
              </a:extLst>
            </p:cNvPr>
            <p:cNvSpPr/>
            <p:nvPr/>
          </p:nvSpPr>
          <p:spPr>
            <a:xfrm>
              <a:off x="8500955" y="4795163"/>
              <a:ext cx="576284" cy="1212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CCEF0FC-EB3A-4E5E-8A31-CAE85F25102B}"/>
                </a:ext>
              </a:extLst>
            </p:cNvPr>
            <p:cNvSpPr/>
            <p:nvPr/>
          </p:nvSpPr>
          <p:spPr>
            <a:xfrm>
              <a:off x="7224669" y="2119816"/>
              <a:ext cx="1865420" cy="1212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613B5A-9439-4C29-AFAE-17F99701451A}"/>
              </a:ext>
            </a:extLst>
          </p:cNvPr>
          <p:cNvSpPr txBox="1"/>
          <p:nvPr/>
        </p:nvSpPr>
        <p:spPr>
          <a:xfrm>
            <a:off x="1256256" y="4987838"/>
            <a:ext cx="83577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/>
              <a:t>후진 </a:t>
            </a:r>
            <a:r>
              <a:rPr lang="ko-KR" altLang="en-US" dirty="0" err="1" smtClean="0"/>
              <a:t>제거법을</a:t>
            </a:r>
            <a:r>
              <a:rPr lang="ko-KR" altLang="en-US" dirty="0" smtClean="0"/>
              <a:t> </a:t>
            </a:r>
            <a:r>
              <a:rPr lang="ko-KR" altLang="en-US" dirty="0"/>
              <a:t>통해 변수 선택을 하며 회귀 분석을 </a:t>
            </a:r>
            <a:r>
              <a:rPr lang="ko-KR" altLang="en-US" dirty="0" smtClean="0"/>
              <a:t>진행했지만 </a:t>
            </a:r>
            <a:r>
              <a:rPr lang="ko-KR" altLang="en-US" dirty="0"/>
              <a:t>모든 변수를 넣었을 때 가장 설명력이 강했습니다. 그리고 </a:t>
            </a:r>
            <a:r>
              <a:rPr lang="ko-KR" altLang="en-US" dirty="0" smtClean="0"/>
              <a:t>왼쪽 표의 </a:t>
            </a:r>
            <a:r>
              <a:rPr lang="ko-KR" altLang="en-US" dirty="0"/>
              <a:t>군집화 변수인 </a:t>
            </a:r>
            <a:r>
              <a:rPr lang="ko-KR" altLang="en-US" dirty="0" smtClean="0"/>
              <a:t>              Cluster</a:t>
            </a:r>
            <a:r>
              <a:rPr lang="ko-KR" altLang="en-US" dirty="0"/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유의성</a:t>
            </a:r>
            <a:r>
              <a:rPr lang="ko-KR" altLang="en-US" dirty="0" smtClean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확인 할 수는 없었</a:t>
            </a:r>
            <a:r>
              <a:rPr lang="ko-KR" altLang="en-US" dirty="0"/>
              <a:t>지만 수정된 </a:t>
            </a:r>
            <a:r>
              <a:rPr lang="ko-KR" altLang="en-US" dirty="0" smtClean="0"/>
              <a:t>결정계수는 </a:t>
            </a:r>
            <a:r>
              <a:rPr lang="ko-KR" altLang="en-US" dirty="0"/>
              <a:t>0.016 상승 </a:t>
            </a:r>
            <a:r>
              <a:rPr lang="ko-KR" altLang="en-US" dirty="0" smtClean="0"/>
              <a:t>한 것을 </a:t>
            </a:r>
            <a:r>
              <a:rPr lang="ko-KR" altLang="en-US" dirty="0"/>
              <a:t>알 수 있었습니다. 그리고 </a:t>
            </a:r>
            <a:r>
              <a:rPr lang="ko-KR" altLang="en-US" dirty="0" err="1"/>
              <a:t>다중공선성과</a:t>
            </a:r>
            <a:r>
              <a:rPr lang="ko-KR" altLang="en-US" dirty="0"/>
              <a:t> </a:t>
            </a:r>
            <a:r>
              <a:rPr lang="ko-KR" altLang="en-US" dirty="0" err="1"/>
              <a:t>p-value는</a:t>
            </a:r>
            <a:r>
              <a:rPr lang="ko-KR" altLang="en-US" dirty="0"/>
              <a:t> 유의수준 0.05에서 유의 하지만 </a:t>
            </a:r>
            <a:r>
              <a:rPr lang="ko-KR" altLang="en-US" dirty="0" err="1"/>
              <a:t>잔차의</a:t>
            </a:r>
            <a:r>
              <a:rPr lang="ko-KR" altLang="en-US" dirty="0"/>
              <a:t> 독립성과 정규성을 만족하지 못하므로 다른 모델링의 결과를 보며 회귀분석을 결정할지를 고민해 보려고 합니다. </a:t>
            </a:r>
          </a:p>
        </p:txBody>
      </p:sp>
      <p:pic>
        <p:nvPicPr>
          <p:cNvPr id="3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E5C373C3-CF84-4FAF-90A1-2BB8BA2A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50" y="1275572"/>
            <a:ext cx="3719838" cy="356934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F9D9F8D-CF6C-4B7D-B30B-25853D066E31}"/>
              </a:ext>
            </a:extLst>
          </p:cNvPr>
          <p:cNvSpPr/>
          <p:nvPr/>
        </p:nvSpPr>
        <p:spPr>
          <a:xfrm>
            <a:off x="2997545" y="1534894"/>
            <a:ext cx="1865420" cy="12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DBEDCE2-0965-4AAE-AE7E-0ED7FED73C65}"/>
              </a:ext>
            </a:extLst>
          </p:cNvPr>
          <p:cNvSpPr/>
          <p:nvPr/>
        </p:nvSpPr>
        <p:spPr>
          <a:xfrm>
            <a:off x="2462365" y="4480106"/>
            <a:ext cx="576284" cy="12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2887928-2E1F-4228-B6BC-BB3757851750}"/>
              </a:ext>
            </a:extLst>
          </p:cNvPr>
          <p:cNvSpPr/>
          <p:nvPr/>
        </p:nvSpPr>
        <p:spPr>
          <a:xfrm>
            <a:off x="4069676" y="4388261"/>
            <a:ext cx="576284" cy="12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F1BB631-FEF1-441F-8CE9-67BE9B9B4489}"/>
              </a:ext>
            </a:extLst>
          </p:cNvPr>
          <p:cNvSpPr/>
          <p:nvPr/>
        </p:nvSpPr>
        <p:spPr>
          <a:xfrm>
            <a:off x="1313229" y="2463951"/>
            <a:ext cx="3612540" cy="884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8E60426-C061-40D6-AFD9-34B2D444513B}"/>
              </a:ext>
            </a:extLst>
          </p:cNvPr>
          <p:cNvSpPr txBox="1"/>
          <p:nvPr/>
        </p:nvSpPr>
        <p:spPr>
          <a:xfrm>
            <a:off x="5438775" y="809848"/>
            <a:ext cx="3871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Cluster를</a:t>
            </a:r>
            <a:r>
              <a:rPr lang="ko-KR" altLang="en-US" dirty="0"/>
              <a:t> 제외한 다중 회귀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63360" y="1333578"/>
            <a:ext cx="619956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.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의사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결정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트리</a:t>
            </a:r>
            <a:endParaRPr lang="ko-KR" altLang="en-US" sz="18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613B5A-9439-4C29-AFAE-17F99701451A}"/>
              </a:ext>
            </a:extLst>
          </p:cNvPr>
          <p:cNvSpPr txBox="1"/>
          <p:nvPr/>
        </p:nvSpPr>
        <p:spPr>
          <a:xfrm>
            <a:off x="1044227" y="4972981"/>
            <a:ext cx="83577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의사결정 </a:t>
            </a:r>
            <a:r>
              <a:rPr lang="ko-KR" altLang="en-US" dirty="0" err="1"/>
              <a:t>트리를</a:t>
            </a:r>
            <a:r>
              <a:rPr lang="ko-KR" altLang="en-US" dirty="0"/>
              <a:t> 구성하는 데에 최소 잎 수 </a:t>
            </a:r>
            <a:r>
              <a:rPr lang="en-US" altLang="ko-KR" dirty="0"/>
              <a:t>= 5, </a:t>
            </a:r>
            <a:r>
              <a:rPr lang="ko-KR" altLang="en-US" dirty="0" err="1"/>
              <a:t>분리노드</a:t>
            </a:r>
            <a:r>
              <a:rPr lang="ko-KR" altLang="en-US" dirty="0"/>
              <a:t> 표본 수 </a:t>
            </a:r>
            <a:r>
              <a:rPr lang="en-US" altLang="ko-KR" dirty="0"/>
              <a:t>= 20, </a:t>
            </a:r>
            <a:r>
              <a:rPr lang="ko-KR" altLang="en-US" dirty="0"/>
              <a:t>깊이 </a:t>
            </a:r>
            <a:r>
              <a:rPr lang="en-US" altLang="ko-KR" dirty="0"/>
              <a:t>=9</a:t>
            </a:r>
            <a:r>
              <a:rPr lang="ko-KR" altLang="en-US" dirty="0"/>
              <a:t>로 하여 최상의 성능을 선택하였습니다</a:t>
            </a:r>
            <a:r>
              <a:rPr lang="en-US" altLang="ko-KR" dirty="0"/>
              <a:t>. train </a:t>
            </a:r>
            <a:r>
              <a:rPr lang="ko-KR" altLang="en-US" dirty="0"/>
              <a:t>셋과 </a:t>
            </a:r>
            <a:r>
              <a:rPr lang="en-US" altLang="ko-KR" dirty="0"/>
              <a:t>test </a:t>
            </a:r>
            <a:r>
              <a:rPr lang="ko-KR" altLang="en-US" dirty="0"/>
              <a:t>셋의 설명력은 </a:t>
            </a:r>
            <a:r>
              <a:rPr lang="en-US" altLang="ko-KR" dirty="0"/>
              <a:t>89%, 86%</a:t>
            </a:r>
            <a:r>
              <a:rPr lang="ko-KR" altLang="en-US" dirty="0"/>
              <a:t>로 회귀 분석보다 높은 수치를 예측하고 있으며 랜덤 </a:t>
            </a:r>
            <a:r>
              <a:rPr lang="ko-KR" altLang="en-US" dirty="0" err="1"/>
              <a:t>포레스트와</a:t>
            </a:r>
            <a:r>
              <a:rPr lang="ko-KR" altLang="en-US" dirty="0"/>
              <a:t> </a:t>
            </a:r>
            <a:r>
              <a:rPr lang="ko-KR" altLang="en-US" dirty="0" err="1"/>
              <a:t>그레디언트</a:t>
            </a:r>
            <a:r>
              <a:rPr lang="ko-KR" altLang="en-US" dirty="0"/>
              <a:t> </a:t>
            </a:r>
            <a:r>
              <a:rPr lang="ko-KR" altLang="en-US" dirty="0" err="1"/>
              <a:t>부스팅을</a:t>
            </a:r>
            <a:r>
              <a:rPr lang="ko-KR" altLang="en-US" dirty="0"/>
              <a:t> 진행 해보려고 한다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3" name="그림 4" descr="도로, 검은색, 오렌지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E7BB0076-558A-4FAD-9FB3-A168AC3D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5" y="3771799"/>
            <a:ext cx="2743200" cy="435836"/>
          </a:xfrm>
          <a:prstGeom prst="rect">
            <a:avLst/>
          </a:prstGeom>
        </p:spPr>
      </p:pic>
      <p:pic>
        <p:nvPicPr>
          <p:cNvPr id="10" name="그림 17">
            <a:extLst>
              <a:ext uri="{FF2B5EF4-FFF2-40B4-BE49-F238E27FC236}">
                <a16:creationId xmlns:a16="http://schemas.microsoft.com/office/drawing/2014/main" xmlns="" id="{49774BB0-8A6E-4A65-8A52-AC1B1BA6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85" y="3054676"/>
            <a:ext cx="4612256" cy="446724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xmlns="" id="{B76A918A-CFFC-45F7-910A-6ADD2CD49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84" y="2424071"/>
            <a:ext cx="4554747" cy="385216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FCCBC4A8-506C-4EE9-AF4F-C772286E6ACC}"/>
              </a:ext>
            </a:extLst>
          </p:cNvPr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모델링</a:t>
            </a:r>
            <a:r>
              <a:rPr lang="en-US" sz="2000" spc="-89" dirty="0">
                <a:solidFill>
                  <a:srgbClr val="002060"/>
                </a:solidFill>
                <a:ea typeface="+mn-lt"/>
                <a:cs typeface="+mn-lt"/>
              </a:rPr>
              <a:t> &amp;</a:t>
            </a:r>
            <a:r>
              <a:rPr lang="en-US" altLang="ko-KR" sz="2000" spc="-89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요약 - 의사 결정 트리</a:t>
            </a:r>
            <a:endParaRPr lang="en-US" sz="2000" b="0" strike="noStrike" spc="-89" dirty="0">
              <a:solidFill>
                <a:srgbClr val="000000"/>
              </a:solidFill>
              <a:latin typeface="Arial"/>
              <a:ea typeface="HY견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030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63360" y="1333578"/>
            <a:ext cx="619956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7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.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랜덤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포레스트</a:t>
            </a:r>
            <a:endParaRPr lang="en-US" sz="18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613B5A-9439-4C29-AFAE-17F99701451A}"/>
              </a:ext>
            </a:extLst>
          </p:cNvPr>
          <p:cNvSpPr txBox="1"/>
          <p:nvPr/>
        </p:nvSpPr>
        <p:spPr>
          <a:xfrm>
            <a:off x="1044227" y="4972981"/>
            <a:ext cx="83577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구성하는 데에 무작위 표본 트리 수 </a:t>
            </a:r>
            <a:r>
              <a:rPr lang="en-US" altLang="ko-KR" dirty="0"/>
              <a:t>= 70, </a:t>
            </a:r>
            <a:r>
              <a:rPr lang="ko-KR" altLang="en-US" dirty="0"/>
              <a:t>최소 잎 수 </a:t>
            </a:r>
            <a:r>
              <a:rPr lang="en-US" altLang="ko-KR" dirty="0"/>
              <a:t>= 1, </a:t>
            </a:r>
            <a:r>
              <a:rPr lang="ko-KR" altLang="en-US" dirty="0" err="1"/>
              <a:t>분리노드</a:t>
            </a:r>
            <a:r>
              <a:rPr lang="ko-KR" altLang="en-US" dirty="0"/>
              <a:t> 표본 수 </a:t>
            </a:r>
            <a:r>
              <a:rPr lang="en-US" altLang="ko-KR" dirty="0"/>
              <a:t>= 4, </a:t>
            </a:r>
            <a:r>
              <a:rPr lang="ko-KR" altLang="en-US" dirty="0"/>
              <a:t>깊이 </a:t>
            </a:r>
            <a:r>
              <a:rPr lang="en-US" altLang="ko-KR" dirty="0"/>
              <a:t>=8</a:t>
            </a:r>
            <a:r>
              <a:rPr lang="ko-KR" altLang="en-US" dirty="0"/>
              <a:t>로 하여 최상의 성능을 선택하였습니다</a:t>
            </a:r>
            <a:r>
              <a:rPr lang="en-US" altLang="ko-KR" dirty="0"/>
              <a:t>. train </a:t>
            </a:r>
            <a:r>
              <a:rPr lang="ko-KR" altLang="en-US" dirty="0"/>
              <a:t>셋과 </a:t>
            </a:r>
            <a:r>
              <a:rPr lang="en-US" altLang="ko-KR" dirty="0"/>
              <a:t>test </a:t>
            </a:r>
            <a:r>
              <a:rPr lang="ko-KR" altLang="en-US" dirty="0"/>
              <a:t>셋의 설명력은 </a:t>
            </a:r>
            <a:r>
              <a:rPr lang="en-US" altLang="ko-KR" dirty="0"/>
              <a:t>96%, 89%</a:t>
            </a:r>
            <a:r>
              <a:rPr lang="ko-KR" altLang="en-US" dirty="0"/>
              <a:t>로 높은 수치를 예측하고 있으며 앞서 했던 의사결정 트리 보다 더 높은 설명력과 더 낮은 </a:t>
            </a:r>
            <a:r>
              <a:rPr lang="en-US" altLang="ko-KR" dirty="0"/>
              <a:t>MSE,MSA </a:t>
            </a:r>
            <a:r>
              <a:rPr lang="ko-KR" altLang="en-US" dirty="0"/>
              <a:t>수치를 보유 하고 있습니다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xmlns="" id="{45347D33-615B-4D7F-AAC5-B9818202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17" y="2081214"/>
            <a:ext cx="6811991" cy="58209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2B28570D-AFA9-4E1B-89AD-61CAAFDE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94" y="2879540"/>
            <a:ext cx="5906218" cy="437560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xmlns="" id="{86538D8B-26F5-4671-B4A9-1565A5C36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17" y="3470489"/>
            <a:ext cx="3936520" cy="506493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B61700-F095-4F74-8B46-2EE802FC5A23}"/>
              </a:ext>
            </a:extLst>
          </p:cNvPr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모델링</a:t>
            </a:r>
            <a:r>
              <a:rPr lang="en-US" sz="2000" spc="-89" dirty="0">
                <a:solidFill>
                  <a:srgbClr val="002060"/>
                </a:solidFill>
                <a:ea typeface="+mn-lt"/>
                <a:cs typeface="+mn-lt"/>
              </a:rPr>
              <a:t> &amp;</a:t>
            </a:r>
            <a:r>
              <a:rPr lang="en-US" altLang="ko-KR" sz="2000" spc="-89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요약 - 랜덤 포레스트</a:t>
            </a:r>
            <a:endParaRPr lang="ko-KR" sz="2000" spc="-89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913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63360" y="1333578"/>
            <a:ext cx="619956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. 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그레디언트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부스팅</a:t>
            </a:r>
            <a:endParaRPr lang="en-US" sz="1800" b="0" strike="noStrike" spc="-1" dirty="0" err="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613B5A-9439-4C29-AFAE-17F99701451A}"/>
              </a:ext>
            </a:extLst>
          </p:cNvPr>
          <p:cNvSpPr txBox="1"/>
          <p:nvPr/>
        </p:nvSpPr>
        <p:spPr>
          <a:xfrm>
            <a:off x="1044227" y="4972981"/>
            <a:ext cx="83577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그레디언트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 err="1" smtClean="0">
                <a:solidFill>
                  <a:srgbClr val="000000"/>
                </a:solidFill>
                <a:latin typeface="맑은 고딕"/>
                <a:ea typeface="Noto Sans CJK SC"/>
              </a:rPr>
              <a:t>부스팅</a:t>
            </a:r>
            <a:r>
              <a:rPr lang="ko-KR" altLang="en-US" spc="-1" dirty="0" err="1" smtClean="0">
                <a:latin typeface="맑은 고딕"/>
              </a:rPr>
              <a:t>을</a:t>
            </a:r>
            <a:r>
              <a:rPr lang="ko-KR" altLang="en-US" spc="-1" dirty="0" smtClean="0">
                <a:latin typeface="맑은 고딕"/>
              </a:rPr>
              <a:t> </a:t>
            </a:r>
            <a:r>
              <a:rPr lang="ko-KR" altLang="en-US" dirty="0" smtClean="0"/>
              <a:t>구성하는 </a:t>
            </a:r>
            <a:r>
              <a:rPr lang="ko-KR" altLang="en-US" dirty="0"/>
              <a:t>데에 무작위 표본 트리 수 </a:t>
            </a:r>
            <a:r>
              <a:rPr lang="en-US" altLang="ko-KR" dirty="0"/>
              <a:t>= 90, </a:t>
            </a:r>
            <a:r>
              <a:rPr lang="ko-KR" altLang="en-US" dirty="0"/>
              <a:t>최소 잎 수 </a:t>
            </a:r>
            <a:r>
              <a:rPr lang="en-US" altLang="ko-KR" dirty="0"/>
              <a:t>= 13, </a:t>
            </a:r>
            <a:r>
              <a:rPr lang="ko-KR" altLang="en-US" dirty="0" err="1"/>
              <a:t>분리노드</a:t>
            </a:r>
            <a:r>
              <a:rPr lang="ko-KR" altLang="en-US" dirty="0"/>
              <a:t> 표본 수 </a:t>
            </a:r>
            <a:r>
              <a:rPr lang="en-US" altLang="ko-KR" dirty="0"/>
              <a:t>= 26, </a:t>
            </a:r>
            <a:r>
              <a:rPr lang="ko-KR" altLang="en-US" dirty="0"/>
              <a:t>깊이 </a:t>
            </a:r>
            <a:r>
              <a:rPr lang="en-US" altLang="ko-KR" dirty="0"/>
              <a:t>=6</a:t>
            </a:r>
            <a:r>
              <a:rPr lang="ko-KR" altLang="en-US" dirty="0"/>
              <a:t>으로 하여 최상의 성능을 선택하였습니다</a:t>
            </a:r>
            <a:r>
              <a:rPr lang="en-US" altLang="ko-KR" dirty="0"/>
              <a:t>. train </a:t>
            </a:r>
            <a:r>
              <a:rPr lang="ko-KR" altLang="en-US" dirty="0"/>
              <a:t>셋과 </a:t>
            </a:r>
            <a:r>
              <a:rPr lang="en-US" altLang="ko-KR" dirty="0"/>
              <a:t>test </a:t>
            </a:r>
            <a:r>
              <a:rPr lang="ko-KR" altLang="en-US" dirty="0"/>
              <a:t>셋의 설명력은 </a:t>
            </a:r>
            <a:r>
              <a:rPr lang="en-US" altLang="ko-KR" dirty="0"/>
              <a:t>98.6%, 92.3%</a:t>
            </a:r>
            <a:r>
              <a:rPr lang="ko-KR" altLang="en-US" dirty="0"/>
              <a:t>로 랜덤 </a:t>
            </a:r>
            <a:r>
              <a:rPr lang="ko-KR" altLang="en-US" dirty="0" err="1"/>
              <a:t>포레스트보다</a:t>
            </a:r>
            <a:r>
              <a:rPr lang="ko-KR" altLang="en-US" dirty="0"/>
              <a:t> 높은 수치를 예측하고 있으며</a:t>
            </a:r>
            <a:r>
              <a:rPr lang="en-US" altLang="ko-KR" dirty="0"/>
              <a:t>, </a:t>
            </a:r>
            <a:r>
              <a:rPr lang="ko-KR" altLang="en-US" dirty="0"/>
              <a:t>더 낮은 </a:t>
            </a:r>
            <a:r>
              <a:rPr lang="en-US" altLang="ko-KR" dirty="0"/>
              <a:t>MSE,MSA </a:t>
            </a:r>
            <a:r>
              <a:rPr lang="ko-KR" altLang="en-US" dirty="0"/>
              <a:t>수치를 보유 하고 있습니다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3" descr="검은색, 모니터, 화면, 오렌지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0F876890-65D2-468F-8BFE-D0503D31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1" y="2747281"/>
            <a:ext cx="4267200" cy="615817"/>
          </a:xfrm>
          <a:prstGeom prst="rect">
            <a:avLst/>
          </a:prstGeom>
        </p:spPr>
      </p:pic>
      <p:pic>
        <p:nvPicPr>
          <p:cNvPr id="6" name="그림 7">
            <a:extLst>
              <a:ext uri="{FF2B5EF4-FFF2-40B4-BE49-F238E27FC236}">
                <a16:creationId xmlns:a16="http://schemas.microsoft.com/office/drawing/2014/main" xmlns="" id="{790E3FE3-7212-4829-BCC4-9D498F69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" y="2263812"/>
            <a:ext cx="9083615" cy="317545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xmlns="" id="{79E3C637-36BE-40CF-9BA4-B8C7FD85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91" y="3590708"/>
            <a:ext cx="5920596" cy="467339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AFD2744E-BC0B-447F-A694-A48C7F8A05DE}"/>
              </a:ext>
            </a:extLst>
          </p:cNvPr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모델링</a:t>
            </a:r>
            <a:r>
              <a:rPr lang="en-US" sz="2000" spc="-89" dirty="0">
                <a:solidFill>
                  <a:srgbClr val="002060"/>
                </a:solidFill>
                <a:ea typeface="+mn-lt"/>
                <a:cs typeface="+mn-lt"/>
              </a:rPr>
              <a:t> &amp;</a:t>
            </a:r>
            <a:r>
              <a:rPr lang="en-US" altLang="ko-KR" sz="2000" spc="-89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요약 - </a:t>
            </a:r>
            <a:r>
              <a:rPr lang="ko-KR" altLang="en-US" sz="2000" spc="-89" dirty="0" err="1">
                <a:solidFill>
                  <a:srgbClr val="002060"/>
                </a:solidFill>
                <a:ea typeface="+mn-lt"/>
                <a:cs typeface="+mn-lt"/>
              </a:rPr>
              <a:t>그레디언트</a:t>
            </a:r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ko-KR" altLang="en-US" sz="2000" spc="-89" dirty="0" err="1">
                <a:solidFill>
                  <a:srgbClr val="002060"/>
                </a:solidFill>
                <a:ea typeface="+mn-lt"/>
                <a:cs typeface="+mn-lt"/>
              </a:rPr>
              <a:t>부스팅</a:t>
            </a:r>
            <a:endParaRPr lang="ko-KR" sz="2000" spc="-89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1198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63360" y="1333578"/>
            <a:ext cx="619956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.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최종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모델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선정 - 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Test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set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Noto Sans CJK SC"/>
              </a:rPr>
              <a:t> 이용</a:t>
            </a:r>
            <a:endParaRPr lang="ko-KR" altLang="en-US" sz="1800" b="0" strike="noStrike" spc="-1" dirty="0">
              <a:latin typeface="맑은 고딕"/>
            </a:endParaRPr>
          </a:p>
          <a:p>
            <a:endParaRPr lang="ko-KR" altLang="en-US" sz="18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AFD2744E-BC0B-447F-A694-A48C7F8A05DE}"/>
              </a:ext>
            </a:extLst>
          </p:cNvPr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모델링</a:t>
            </a:r>
            <a:r>
              <a:rPr lang="en-US" sz="2000" spc="-89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ko-KR" altLang="en-US" sz="2000" spc="-89" dirty="0">
                <a:solidFill>
                  <a:srgbClr val="002060"/>
                </a:solidFill>
                <a:ea typeface="+mn-lt"/>
                <a:cs typeface="+mn-lt"/>
              </a:rPr>
              <a:t>선정</a:t>
            </a:r>
            <a:r>
              <a:rPr lang="en-US" altLang="ko-KR" sz="2000" spc="-89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endParaRPr lang="ko-KR" altLang="en-US" sz="2000" spc="-89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xmlns="" id="{E463DD46-5D2B-49C8-B8EF-4E583D09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97926"/>
              </p:ext>
            </p:extLst>
          </p:nvPr>
        </p:nvGraphicFramePr>
        <p:xfrm>
          <a:off x="1392555" y="2053286"/>
          <a:ext cx="58826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645">
                  <a:extLst>
                    <a:ext uri="{9D8B030D-6E8A-4147-A177-3AD203B41FA5}">
                      <a16:colId xmlns:a16="http://schemas.microsoft.com/office/drawing/2014/main" xmlns="" val="1113452"/>
                    </a:ext>
                  </a:extLst>
                </a:gridCol>
                <a:gridCol w="1100187">
                  <a:extLst>
                    <a:ext uri="{9D8B030D-6E8A-4147-A177-3AD203B41FA5}">
                      <a16:colId xmlns:a16="http://schemas.microsoft.com/office/drawing/2014/main" xmlns="" val="3414322679"/>
                    </a:ext>
                  </a:extLst>
                </a:gridCol>
                <a:gridCol w="1330908">
                  <a:extLst>
                    <a:ext uri="{9D8B030D-6E8A-4147-A177-3AD203B41FA5}">
                      <a16:colId xmlns:a16="http://schemas.microsoft.com/office/drawing/2014/main" xmlns="" val="610967626"/>
                    </a:ext>
                  </a:extLst>
                </a:gridCol>
                <a:gridCol w="1338895">
                  <a:extLst>
                    <a:ext uri="{9D8B030D-6E8A-4147-A177-3AD203B41FA5}">
                      <a16:colId xmlns:a16="http://schemas.microsoft.com/office/drawing/2014/main" xmlns="" val="286616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 기법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35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회귀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</a:t>
                      </a:r>
                      <a:r>
                        <a:rPr lang="en-US" altLang="ko-KR" sz="1800" b="0" i="0" u="none" strike="noStrike" noProof="0" dirty="0">
                          <a:latin typeface="Arial"/>
                        </a:rPr>
                        <a:t>2866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0.4046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624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의사 </a:t>
                      </a:r>
                      <a:r>
                        <a:rPr lang="ko-KR" altLang="en-US" dirty="0" err="1"/>
                        <a:t>결정트리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0.1489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0.2806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79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0.1147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0.2340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780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그레디언트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부스팅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757481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D1032E5-0263-4002-86FF-63681B956DB6}"/>
              </a:ext>
            </a:extLst>
          </p:cNvPr>
          <p:cNvSpPr txBox="1"/>
          <p:nvPr/>
        </p:nvSpPr>
        <p:spPr>
          <a:xfrm>
            <a:off x="1371600" y="4191000"/>
            <a:ext cx="60847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설명력과 </a:t>
            </a:r>
            <a:r>
              <a:rPr lang="en-US" altLang="ko-KR" dirty="0"/>
              <a:t>MSE, MSA</a:t>
            </a:r>
            <a:r>
              <a:rPr lang="ko-KR" altLang="en-US" dirty="0"/>
              <a:t>를 고려 하였을 때 </a:t>
            </a:r>
            <a:r>
              <a:rPr lang="ko-KR" altLang="en-US" dirty="0" err="1"/>
              <a:t>그레디언트</a:t>
            </a:r>
            <a:r>
              <a:rPr lang="ko-KR" altLang="en-US" dirty="0"/>
              <a:t> </a:t>
            </a:r>
            <a:r>
              <a:rPr lang="ko-KR" altLang="en-US" dirty="0" err="1"/>
              <a:t>부스팅이</a:t>
            </a:r>
            <a:r>
              <a:rPr lang="ko-KR" altLang="en-US" dirty="0"/>
              <a:t> 가장 성능이 좋은 것으로 볼 수 있다</a:t>
            </a:r>
            <a:r>
              <a:rPr lang="en-US" altLang="ko-KR" dirty="0"/>
              <a:t>. </a:t>
            </a:r>
            <a:r>
              <a:rPr lang="ko-KR" altLang="en-US" dirty="0"/>
              <a:t>최종적으로 </a:t>
            </a:r>
            <a:r>
              <a:rPr lang="ko-KR" altLang="en-US" dirty="0" err="1"/>
              <a:t>그레디언트</a:t>
            </a:r>
            <a:r>
              <a:rPr lang="ko-KR" altLang="en-US" dirty="0"/>
              <a:t> </a:t>
            </a:r>
            <a:r>
              <a:rPr lang="ko-KR" altLang="en-US" dirty="0" err="1"/>
              <a:t>부스팅을</a:t>
            </a:r>
            <a:r>
              <a:rPr lang="ko-KR" altLang="en-US" dirty="0"/>
              <a:t> 선정하고 </a:t>
            </a:r>
            <a:r>
              <a:rPr lang="en-US" altLang="ko-KR" dirty="0"/>
              <a:t>92.3%</a:t>
            </a:r>
            <a:r>
              <a:rPr lang="ko-KR" altLang="en-US" dirty="0"/>
              <a:t>의 집값을 예측할 수 있는 모델이 만들어졌다고 할 수 있습니다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1216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ko-KR" altLang="en-US" sz="2000" spc="-89" dirty="0">
                <a:solidFill>
                  <a:srgbClr val="002060"/>
                </a:solidFill>
                <a:latin typeface="Arial"/>
                <a:ea typeface="HY견고딕"/>
                <a:cs typeface="Arial"/>
              </a:rPr>
              <a:t>파생변수</a:t>
            </a:r>
            <a:r>
              <a:rPr lang="en-US" altLang="ko-KR" sz="2000" spc="-89" dirty="0">
                <a:solidFill>
                  <a:srgbClr val="002060"/>
                </a:solidFill>
                <a:latin typeface="Arial"/>
                <a:ea typeface="HY견고딕"/>
                <a:cs typeface="Arial"/>
              </a:rPr>
              <a:t> </a:t>
            </a:r>
            <a:r>
              <a:rPr lang="ko-KR" altLang="en-US" sz="2000" spc="-89" dirty="0">
                <a:solidFill>
                  <a:srgbClr val="002060"/>
                </a:solidFill>
                <a:latin typeface="Arial"/>
                <a:ea typeface="HY견고딕"/>
                <a:cs typeface="Arial"/>
              </a:rPr>
              <a:t>유의성</a:t>
            </a:r>
            <a:r>
              <a:rPr lang="en-US" altLang="ko-KR" sz="2000" spc="-89" dirty="0">
                <a:solidFill>
                  <a:srgbClr val="002060"/>
                </a:solidFill>
                <a:latin typeface="Arial"/>
                <a:ea typeface="HY견고딕"/>
                <a:cs typeface="Arial"/>
              </a:rPr>
              <a:t> </a:t>
            </a:r>
            <a:r>
              <a:rPr lang="ko-KR" altLang="en-US" sz="2000" spc="-89" dirty="0">
                <a:solidFill>
                  <a:srgbClr val="002060"/>
                </a:solidFill>
                <a:latin typeface="Arial"/>
                <a:ea typeface="HY견고딕"/>
                <a:cs typeface="Arial"/>
              </a:rPr>
              <a:t>확인 및 </a:t>
            </a:r>
            <a:r>
              <a:rPr lang="en-US" sz="2000" b="0" strike="noStrike" spc="-89" dirty="0" err="1">
                <a:solidFill>
                  <a:srgbClr val="002060"/>
                </a:solidFill>
                <a:latin typeface="HY견고딕"/>
                <a:ea typeface="HY견고딕"/>
              </a:rPr>
              <a:t>결론</a:t>
            </a:r>
            <a:endParaRPr lang="en-US" sz="2000" b="0" strike="noStrike" spc="-1" dirty="0" err="1">
              <a:latin typeface="Arial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4D004002-F265-42CD-8C28-4CAE74C6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2" y="1829603"/>
            <a:ext cx="4211746" cy="2537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CAF3D1-6DC0-4AEB-A44E-3C21CECE3B51}"/>
              </a:ext>
            </a:extLst>
          </p:cNvPr>
          <p:cNvSpPr txBox="1"/>
          <p:nvPr/>
        </p:nvSpPr>
        <p:spPr>
          <a:xfrm>
            <a:off x="621474" y="1326953"/>
            <a:ext cx="5516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10. </a:t>
            </a:r>
            <a:r>
              <a:rPr lang="ko-KR" altLang="en-US" dirty="0" err="1"/>
              <a:t>그레디언트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변수 중요도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D73EDF-1D44-4660-A1D1-655026DFA9BD}"/>
              </a:ext>
            </a:extLst>
          </p:cNvPr>
          <p:cNvSpPr txBox="1"/>
          <p:nvPr/>
        </p:nvSpPr>
        <p:spPr>
          <a:xfrm>
            <a:off x="1172748" y="4565217"/>
            <a:ext cx="698065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변수 중요도를 확인해본 결과 생성된 파생 변수는 중요도가 상대적으로 낮은 것을 확인할 수 있었습니다</a:t>
            </a:r>
            <a:r>
              <a:rPr lang="en-US" altLang="ko-KR" dirty="0"/>
              <a:t>. </a:t>
            </a:r>
            <a:r>
              <a:rPr lang="ko-KR" altLang="en-US" dirty="0" smtClean="0"/>
              <a:t>결과적으로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MEDV</a:t>
            </a:r>
            <a:r>
              <a:rPr lang="ko-KR" altLang="en-US" dirty="0" smtClean="0"/>
              <a:t>변수를 설명은 하지만 그 수치가 </a:t>
            </a:r>
            <a:r>
              <a:rPr lang="ko-KR" altLang="en-US" dirty="0" err="1" smtClean="0"/>
              <a:t>낮기때문에</a:t>
            </a:r>
            <a:r>
              <a:rPr lang="ko-KR" altLang="en-US" dirty="0" smtClean="0"/>
              <a:t> 예측력을 </a:t>
            </a:r>
            <a:r>
              <a:rPr lang="ko-KR" altLang="en-US" dirty="0" err="1" smtClean="0"/>
              <a:t>높이는데에는</a:t>
            </a:r>
            <a:r>
              <a:rPr lang="ko-KR" altLang="en-US" dirty="0" smtClean="0"/>
              <a:t> 크게 작용하지 않는다 라는 판단을 내리려고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변수는 중요도가 낮지만</a:t>
            </a:r>
            <a:r>
              <a:rPr lang="en-US" altLang="ko-KR" dirty="0" smtClean="0"/>
              <a:t>, MEDV</a:t>
            </a:r>
            <a:r>
              <a:rPr lang="ko-KR" altLang="en-US" dirty="0" smtClean="0"/>
              <a:t>변수를 </a:t>
            </a:r>
            <a:r>
              <a:rPr lang="ko-KR" altLang="en-US" dirty="0"/>
              <a:t>잘 판단할 수 있게 하는 새로운 파생 변수를 만든다면 더 좋은 성능을 갖는 모델을 </a:t>
            </a:r>
            <a:r>
              <a:rPr lang="ko-KR" altLang="en-US" dirty="0" smtClean="0"/>
              <a:t>만들 수 있을 것이라고 </a:t>
            </a:r>
            <a:r>
              <a:rPr lang="ko-KR" altLang="en-US" dirty="0"/>
              <a:t>결론 지었습니다</a:t>
            </a:r>
            <a:r>
              <a:rPr lang="en-US" altLang="ko-KR" dirty="0"/>
              <a:t>. 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31EF0D1-0D39-4FA3-BA01-8A202962098B}"/>
              </a:ext>
            </a:extLst>
          </p:cNvPr>
          <p:cNvSpPr/>
          <p:nvPr/>
        </p:nvSpPr>
        <p:spPr>
          <a:xfrm>
            <a:off x="1174095" y="3603316"/>
            <a:ext cx="652614" cy="180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Lesion Learn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85D8C6-A027-423C-8C81-4FCC510423A8}"/>
              </a:ext>
            </a:extLst>
          </p:cNvPr>
          <p:cNvSpPr txBox="1"/>
          <p:nvPr/>
        </p:nvSpPr>
        <p:spPr>
          <a:xfrm>
            <a:off x="1232117" y="1776241"/>
            <a:ext cx="681415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smtClean="0"/>
              <a:t>느낀 </a:t>
            </a:r>
            <a:r>
              <a:rPr lang="ko-KR" altLang="en-US" sz="2400" b="1" dirty="0"/>
              <a:t>점</a:t>
            </a:r>
          </a:p>
          <a:p>
            <a:r>
              <a:rPr lang="ko-KR" altLang="en-US" dirty="0"/>
              <a:t>    실습 과정을 통해 설명변수 간의 상관 관계나 분포를 확인하며 아이디어를 구상 하게 되었고</a:t>
            </a:r>
            <a:r>
              <a:rPr lang="en-US" altLang="ko-KR" dirty="0"/>
              <a:t>, </a:t>
            </a:r>
            <a:r>
              <a:rPr lang="ko-KR" altLang="en-US" dirty="0"/>
              <a:t>나의 아이디어에 대한 검정이 맞는지 </a:t>
            </a:r>
            <a:r>
              <a:rPr lang="ko-KR" altLang="en-US" dirty="0" err="1"/>
              <a:t>틀린지를</a:t>
            </a:r>
            <a:r>
              <a:rPr lang="ko-KR" altLang="en-US" dirty="0"/>
              <a:t> 확인하는 과정을 겪으면서 </a:t>
            </a:r>
            <a:r>
              <a:rPr lang="ko-KR" altLang="en-US" dirty="0" err="1"/>
              <a:t>모든게</a:t>
            </a:r>
            <a:r>
              <a:rPr lang="ko-KR" altLang="en-US" dirty="0"/>
              <a:t> 나의 생각대로 </a:t>
            </a:r>
            <a:r>
              <a:rPr lang="ko-KR" altLang="en-US" dirty="0" err="1"/>
              <a:t>되는것이</a:t>
            </a:r>
            <a:r>
              <a:rPr lang="ko-KR" altLang="en-US" dirty="0"/>
              <a:t> </a:t>
            </a:r>
            <a:r>
              <a:rPr lang="ko-KR" altLang="en-US" dirty="0" err="1"/>
              <a:t>아닌것을</a:t>
            </a:r>
            <a:r>
              <a:rPr lang="ko-KR" altLang="en-US" dirty="0"/>
              <a:t> 깨닫게 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데이터 핸들링을 </a:t>
            </a:r>
            <a:r>
              <a:rPr lang="ko-KR" altLang="en-US" dirty="0" err="1"/>
              <a:t>할때에</a:t>
            </a:r>
            <a:r>
              <a:rPr lang="ko-KR" altLang="en-US" dirty="0"/>
              <a:t> </a:t>
            </a:r>
            <a:r>
              <a:rPr lang="ko-KR" altLang="en-US" dirty="0" err="1"/>
              <a:t>이상치나</a:t>
            </a:r>
            <a:r>
              <a:rPr lang="ko-KR" altLang="en-US" dirty="0"/>
              <a:t> </a:t>
            </a:r>
            <a:r>
              <a:rPr lang="ko-KR" altLang="en-US" dirty="0" err="1"/>
              <a:t>결측치를</a:t>
            </a:r>
            <a:r>
              <a:rPr lang="ko-KR" altLang="en-US" dirty="0"/>
              <a:t> 확인하고 어떻게 처리할 것인가가 모델의 성능에 매우 연관이 깊은 것을 알 수 있었습니다</a:t>
            </a:r>
            <a:r>
              <a:rPr lang="en-US" altLang="ko-KR" dirty="0"/>
              <a:t>.</a:t>
            </a:r>
            <a:r>
              <a:rPr lang="ko-KR" altLang="en-US" dirty="0"/>
              <a:t>그리고 설명력을 어떻게 높일 것인가에 대해 생각하는 시간을 가지며 데이터를 보는 통찰력을 높일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모델링을 확인하며 나의 아이디어가 가미된 모델의 설명력이 </a:t>
            </a:r>
            <a:r>
              <a:rPr lang="ko-KR" altLang="en-US" dirty="0" err="1"/>
              <a:t>올라갔을때에</a:t>
            </a:r>
            <a:r>
              <a:rPr lang="ko-KR" altLang="en-US" dirty="0"/>
              <a:t> 데이터 분석에 흥미를 </a:t>
            </a:r>
            <a:r>
              <a:rPr lang="ko-KR" altLang="en-US" dirty="0" err="1"/>
              <a:t>느낄수</a:t>
            </a:r>
            <a:r>
              <a:rPr lang="ko-KR" altLang="en-US" dirty="0"/>
              <a:t> 있었습니다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그리고 다음에 또 이러한 프로젝트를 진행하게 된다면 더욱 잘 </a:t>
            </a:r>
            <a:r>
              <a:rPr lang="ko-KR" altLang="en-US" dirty="0" err="1"/>
              <a:t>할수</a:t>
            </a:r>
            <a:r>
              <a:rPr lang="ko-KR" altLang="en-US" dirty="0"/>
              <a:t> 있다는 자신감을 얻게 되었습니다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48640" y="1774106"/>
            <a:ext cx="90140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가설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수립</a:t>
            </a:r>
            <a:endParaRPr lang="en-US" sz="1800" b="0" strike="noStrike" spc="-1" dirty="0" err="1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한국에서는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새롭게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측정된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분양가로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인해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주변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건물들의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노후화와는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맑은 고딕"/>
                <a:ea typeface="DejaVu Sans"/>
              </a:rPr>
              <a:t>연관없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	이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맑은 고딕"/>
                <a:ea typeface="DejaVu Sans"/>
              </a:rPr>
              <a:t>주택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맑은 고딕"/>
                <a:ea typeface="DejaVu Sans"/>
              </a:rPr>
              <a:t>가격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역시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올라가는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현상이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있습니다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이러한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주택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가격의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특징을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비롯해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중심지를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기준으로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주택을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군집화를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한뒤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endParaRPr lang="en-U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거리와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연관없는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속성과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결합하여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주택가격을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예측하고자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합니다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최종적으로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군집화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파생변수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통한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모델링이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예측력이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높다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"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라는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가설을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확</a:t>
            </a:r>
            <a:r>
              <a:rPr lang="en-US" altLang="ko-KR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lang="ko-KR" altLang="en-US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인하겠습니다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. 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H0 :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군집화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파생변수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통한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모델링이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예측력을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높일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없었다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	H1 :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군집화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파생변수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통한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Noto Sans CJK SC"/>
              </a:rPr>
              <a:t>모델링이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Noto Sans CJK SC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latin typeface="맑은 고딕"/>
                <a:ea typeface="Noto Sans CJK SC"/>
              </a:rPr>
              <a:t>예측력을 높일 수 있었다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latin typeface="맑은 고딕"/>
                <a:ea typeface="Noto Sans CJK SC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657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20728FAB-7FD7-4A03-ADDB-D0007BBA3013}"/>
              </a:ext>
            </a:extLst>
          </p:cNvPr>
          <p:cNvCxnSpPr>
            <a:cxnSpLocks/>
          </p:cNvCxnSpPr>
          <p:nvPr/>
        </p:nvCxnSpPr>
        <p:spPr>
          <a:xfrm flipV="1">
            <a:off x="5053875" y="2268125"/>
            <a:ext cx="3280644" cy="120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96600" y="1850400"/>
            <a:ext cx="90140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3479496" y="3427474"/>
            <a:ext cx="3108960" cy="100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                중심지</a:t>
            </a: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6" name="그래픽 6" descr="집">
            <a:extLst>
              <a:ext uri="{FF2B5EF4-FFF2-40B4-BE49-F238E27FC236}">
                <a16:creationId xmlns:a16="http://schemas.microsoft.com/office/drawing/2014/main" xmlns="" id="{373E5DFD-9315-407C-B348-41E17BF55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21438" y="1420485"/>
            <a:ext cx="914835" cy="914400"/>
          </a:xfrm>
          <a:prstGeom prst="rect">
            <a:avLst/>
          </a:prstGeom>
        </p:spPr>
      </p:pic>
      <p:pic>
        <p:nvPicPr>
          <p:cNvPr id="12" name="그래픽 6" descr="집">
            <a:extLst>
              <a:ext uri="{FF2B5EF4-FFF2-40B4-BE49-F238E27FC236}">
                <a16:creationId xmlns:a16="http://schemas.microsoft.com/office/drawing/2014/main" xmlns="" id="{1BFBC67C-227F-40C4-AFAE-3448A4E7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47018" y="4853723"/>
            <a:ext cx="914835" cy="914400"/>
          </a:xfrm>
          <a:prstGeom prst="rect">
            <a:avLst/>
          </a:prstGeom>
        </p:spPr>
      </p:pic>
      <p:pic>
        <p:nvPicPr>
          <p:cNvPr id="13" name="그래픽 6" descr="집">
            <a:extLst>
              <a:ext uri="{FF2B5EF4-FFF2-40B4-BE49-F238E27FC236}">
                <a16:creationId xmlns:a16="http://schemas.microsoft.com/office/drawing/2014/main" xmlns="" id="{9088E40F-D46A-4900-96D6-99102873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16522" y="3599108"/>
            <a:ext cx="914835" cy="914400"/>
          </a:xfrm>
          <a:prstGeom prst="rect">
            <a:avLst/>
          </a:prstGeom>
        </p:spPr>
      </p:pic>
      <p:pic>
        <p:nvPicPr>
          <p:cNvPr id="14" name="그래픽 6" descr="집">
            <a:extLst>
              <a:ext uri="{FF2B5EF4-FFF2-40B4-BE49-F238E27FC236}">
                <a16:creationId xmlns:a16="http://schemas.microsoft.com/office/drawing/2014/main" xmlns="" id="{9B66EC22-4128-4C49-9F3D-1009A9EB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0368" y="3319362"/>
            <a:ext cx="914835" cy="914400"/>
          </a:xfrm>
          <a:prstGeom prst="rect">
            <a:avLst/>
          </a:prstGeom>
        </p:spPr>
      </p:pic>
      <p:pic>
        <p:nvPicPr>
          <p:cNvPr id="15" name="그래픽 6" descr="집">
            <a:extLst>
              <a:ext uri="{FF2B5EF4-FFF2-40B4-BE49-F238E27FC236}">
                <a16:creationId xmlns:a16="http://schemas.microsoft.com/office/drawing/2014/main" xmlns="" id="{1E46436C-A73C-4620-8089-E21D2DD3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79132" y="4565501"/>
            <a:ext cx="914835" cy="914400"/>
          </a:xfrm>
          <a:prstGeom prst="rect">
            <a:avLst/>
          </a:prstGeom>
        </p:spPr>
      </p:pic>
      <p:pic>
        <p:nvPicPr>
          <p:cNvPr id="16" name="그래픽 6" descr="집">
            <a:extLst>
              <a:ext uri="{FF2B5EF4-FFF2-40B4-BE49-F238E27FC236}">
                <a16:creationId xmlns:a16="http://schemas.microsoft.com/office/drawing/2014/main" xmlns="" id="{1374382C-07D8-48D2-B071-C91BD7B6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89538" y="1395053"/>
            <a:ext cx="914835" cy="914400"/>
          </a:xfrm>
          <a:prstGeom prst="rect">
            <a:avLst/>
          </a:prstGeom>
        </p:spPr>
      </p:pic>
      <p:pic>
        <p:nvPicPr>
          <p:cNvPr id="17" name="그래픽 6" descr="집">
            <a:extLst>
              <a:ext uri="{FF2B5EF4-FFF2-40B4-BE49-F238E27FC236}">
                <a16:creationId xmlns:a16="http://schemas.microsoft.com/office/drawing/2014/main" xmlns="" id="{30832C2D-BE4E-4CB4-9167-A368B3E3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45240" y="1640890"/>
            <a:ext cx="914835" cy="914400"/>
          </a:xfrm>
          <a:prstGeom prst="rect">
            <a:avLst/>
          </a:prstGeom>
        </p:spPr>
      </p:pic>
      <p:pic>
        <p:nvPicPr>
          <p:cNvPr id="18" name="그래픽 6" descr="집">
            <a:extLst>
              <a:ext uri="{FF2B5EF4-FFF2-40B4-BE49-F238E27FC236}">
                <a16:creationId xmlns:a16="http://schemas.microsoft.com/office/drawing/2014/main" xmlns="" id="{42C99F8E-6F1F-4FC9-9475-BA7DA0CE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1453" y="2522512"/>
            <a:ext cx="914835" cy="914400"/>
          </a:xfrm>
          <a:prstGeom prst="rect">
            <a:avLst/>
          </a:prstGeom>
        </p:spPr>
      </p:pic>
      <p:pic>
        <p:nvPicPr>
          <p:cNvPr id="19" name="그래픽 6" descr="집">
            <a:extLst>
              <a:ext uri="{FF2B5EF4-FFF2-40B4-BE49-F238E27FC236}">
                <a16:creationId xmlns:a16="http://schemas.microsoft.com/office/drawing/2014/main" xmlns="" id="{D0B83725-7CD8-410D-A7F5-1F75CE46B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35086" y="2692054"/>
            <a:ext cx="914835" cy="914400"/>
          </a:xfrm>
          <a:prstGeom prst="rect">
            <a:avLst/>
          </a:prstGeom>
        </p:spPr>
      </p:pic>
      <p:pic>
        <p:nvPicPr>
          <p:cNvPr id="20" name="그래픽 6" descr="집">
            <a:extLst>
              <a:ext uri="{FF2B5EF4-FFF2-40B4-BE49-F238E27FC236}">
                <a16:creationId xmlns:a16="http://schemas.microsoft.com/office/drawing/2014/main" xmlns="" id="{C502DBAD-EA5C-463C-B1FC-582AB71E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643" y="4692657"/>
            <a:ext cx="914835" cy="914400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2117420" y="2203631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군집2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4227925" y="2210871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군집3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494908" y="4116990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군집6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3046434" y="3488446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군집8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1170792" y="5496290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군집7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5639061" y="3299477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군집10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8351729" y="2416618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군집9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3660340" y="5645170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군집5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8145571" y="4380841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군집4</a:t>
            </a: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xmlns="" id="{ABF15C82-2A9E-4C99-A441-B498ED0A5A89}"/>
              </a:ext>
            </a:extLst>
          </p:cNvPr>
          <p:cNvSpPr txBox="1"/>
          <p:nvPr/>
        </p:nvSpPr>
        <p:spPr>
          <a:xfrm>
            <a:off x="5879795" y="5371429"/>
            <a:ext cx="9536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군집11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ECE4F81E-FDF3-482E-B921-8A9A908D06C5}"/>
              </a:ext>
            </a:extLst>
          </p:cNvPr>
          <p:cNvCxnSpPr/>
          <p:nvPr/>
        </p:nvCxnSpPr>
        <p:spPr>
          <a:xfrm>
            <a:off x="5210175" y="3686175"/>
            <a:ext cx="91439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3180ED79-3489-4349-9A44-CA78869CA489}"/>
              </a:ext>
            </a:extLst>
          </p:cNvPr>
          <p:cNvCxnSpPr/>
          <p:nvPr/>
        </p:nvCxnSpPr>
        <p:spPr>
          <a:xfrm flipH="1" flipV="1">
            <a:off x="4622104" y="2573302"/>
            <a:ext cx="188152" cy="8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973BD30B-F4A9-4A63-97BA-9E03E7A62EB4}"/>
              </a:ext>
            </a:extLst>
          </p:cNvPr>
          <p:cNvCxnSpPr/>
          <p:nvPr/>
        </p:nvCxnSpPr>
        <p:spPr>
          <a:xfrm flipH="1">
            <a:off x="4281552" y="3793905"/>
            <a:ext cx="569805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C8729E7-F719-4646-88E1-397B8C51B7E3}"/>
              </a:ext>
            </a:extLst>
          </p:cNvPr>
          <p:cNvCxnSpPr>
            <a:cxnSpLocks/>
          </p:cNvCxnSpPr>
          <p:nvPr/>
        </p:nvCxnSpPr>
        <p:spPr>
          <a:xfrm flipV="1">
            <a:off x="5215085" y="3404060"/>
            <a:ext cx="447935" cy="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37846AD5-3480-41DF-A8E4-BA1024AAB5D5}"/>
              </a:ext>
            </a:extLst>
          </p:cNvPr>
          <p:cNvCxnSpPr>
            <a:cxnSpLocks/>
          </p:cNvCxnSpPr>
          <p:nvPr/>
        </p:nvCxnSpPr>
        <p:spPr>
          <a:xfrm flipH="1" flipV="1">
            <a:off x="2847275" y="2073151"/>
            <a:ext cx="1723242" cy="142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F3ED502C-BC72-4E94-88D6-7F07F8DC7C99}"/>
              </a:ext>
            </a:extLst>
          </p:cNvPr>
          <p:cNvCxnSpPr>
            <a:cxnSpLocks/>
          </p:cNvCxnSpPr>
          <p:nvPr/>
        </p:nvCxnSpPr>
        <p:spPr>
          <a:xfrm flipH="1" flipV="1">
            <a:off x="3761818" y="3437969"/>
            <a:ext cx="781833" cy="23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C6482830-EEA9-4D14-8658-6D9340140BD2}"/>
              </a:ext>
            </a:extLst>
          </p:cNvPr>
          <p:cNvCxnSpPr>
            <a:cxnSpLocks/>
          </p:cNvCxnSpPr>
          <p:nvPr/>
        </p:nvCxnSpPr>
        <p:spPr>
          <a:xfrm flipH="1">
            <a:off x="2012841" y="3812093"/>
            <a:ext cx="2681613" cy="121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A88575C4-8306-49DE-A2E2-82A6DD4924A1}"/>
              </a:ext>
            </a:extLst>
          </p:cNvPr>
          <p:cNvCxnSpPr>
            <a:cxnSpLocks/>
          </p:cNvCxnSpPr>
          <p:nvPr/>
        </p:nvCxnSpPr>
        <p:spPr>
          <a:xfrm flipH="1">
            <a:off x="1273955" y="3701890"/>
            <a:ext cx="3292256" cy="27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8CD68E30-E45A-4C0C-9185-F7B637C633E8}"/>
              </a:ext>
            </a:extLst>
          </p:cNvPr>
          <p:cNvCxnSpPr>
            <a:cxnSpLocks/>
          </p:cNvCxnSpPr>
          <p:nvPr/>
        </p:nvCxnSpPr>
        <p:spPr>
          <a:xfrm>
            <a:off x="5212536" y="3591688"/>
            <a:ext cx="2746330" cy="59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5BEA443-58C3-4873-83A0-6367FB61B089}"/>
              </a:ext>
            </a:extLst>
          </p:cNvPr>
          <p:cNvSpPr txBox="1"/>
          <p:nvPr/>
        </p:nvSpPr>
        <p:spPr>
          <a:xfrm>
            <a:off x="621474" y="877665"/>
            <a:ext cx="86376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거리뿐만</a:t>
            </a:r>
            <a:r>
              <a:rPr lang="ko-KR" altLang="en-US" dirty="0"/>
              <a:t> 아니라 </a:t>
            </a:r>
            <a:r>
              <a:rPr lang="ko-KR" altLang="en-US" dirty="0" err="1"/>
              <a:t>범죄율,비소매업</a:t>
            </a:r>
            <a:r>
              <a:rPr lang="ko-KR" altLang="en-US" dirty="0"/>
              <a:t> </a:t>
            </a:r>
            <a:r>
              <a:rPr lang="ko-KR" altLang="en-US" dirty="0" err="1"/>
              <a:t>비율등의</a:t>
            </a:r>
            <a:r>
              <a:rPr lang="ko-KR" altLang="en-US" dirty="0"/>
              <a:t> 속성을 결합하여 군집화를 진행하겠습니다.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48640" y="1774106"/>
            <a:ext cx="90140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1.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데이터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설명</a:t>
            </a:r>
            <a:endParaRPr lang="en-US" sz="1800" b="0" strike="noStrike" spc="-1" dirty="0">
              <a:latin typeface="맑은 고딕"/>
            </a:endParaRPr>
          </a:p>
          <a:p>
            <a:endParaRPr lang="ko-KR" altLang="en-US" sz="1800" b="0" strike="noStrike" spc="-1" dirty="0">
              <a:latin typeface="맑은 고딕"/>
            </a:endParaRPr>
          </a:p>
          <a:p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01C72E2-E425-4D40-AF78-4259B2A7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49646"/>
              </p:ext>
            </p:extLst>
          </p:nvPr>
        </p:nvGraphicFramePr>
        <p:xfrm>
          <a:off x="668226" y="2151731"/>
          <a:ext cx="466279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75">
                  <a:extLst>
                    <a:ext uri="{9D8B030D-6E8A-4147-A177-3AD203B41FA5}">
                      <a16:colId xmlns:a16="http://schemas.microsoft.com/office/drawing/2014/main" xmlns="" val="213686964"/>
                    </a:ext>
                  </a:extLst>
                </a:gridCol>
                <a:gridCol w="2527400">
                  <a:extLst>
                    <a:ext uri="{9D8B030D-6E8A-4147-A177-3AD203B41FA5}">
                      <a16:colId xmlns:a16="http://schemas.microsoft.com/office/drawing/2014/main" xmlns="" val="2708558340"/>
                    </a:ext>
                  </a:extLst>
                </a:gridCol>
                <a:gridCol w="1089415">
                  <a:extLst>
                    <a:ext uri="{9D8B030D-6E8A-4147-A177-3AD203B41FA5}">
                      <a16:colId xmlns:a16="http://schemas.microsoft.com/office/drawing/2014/main" xmlns="" val="2439133042"/>
                    </a:ext>
                  </a:extLst>
                </a:gridCol>
              </a:tblGrid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MEDV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주택가격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중앙값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목표변수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3289495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CRIM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err="1">
                          <a:effectLst/>
                        </a:rPr>
                        <a:t>범죄율</a:t>
                      </a:r>
                      <a:endParaRPr lang="ko-KR" altLang="en-US" sz="14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7788132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ZN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주거지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2201981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INDUS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비소매업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2182389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CHAS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강 조망 여부</a:t>
                      </a:r>
                      <a:r>
                        <a:rPr lang="en-US" altLang="ko-KR" sz="1400" dirty="0">
                          <a:effectLst/>
                        </a:rPr>
                        <a:t>(1-</a:t>
                      </a:r>
                      <a:r>
                        <a:rPr lang="ko-KR" altLang="en-US" sz="1400" dirty="0">
                          <a:effectLst/>
                        </a:rPr>
                        <a:t>조망</a:t>
                      </a:r>
                      <a:r>
                        <a:rPr lang="en-US" altLang="ko-KR" sz="1400" dirty="0">
                          <a:effectLst/>
                        </a:rPr>
                        <a:t>,0-</a:t>
                      </a:r>
                      <a:r>
                        <a:rPr lang="ko-KR" altLang="en-US" sz="1400" dirty="0" err="1">
                          <a:effectLst/>
                        </a:rPr>
                        <a:t>비조망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2744861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산화질소 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988178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err="1">
                          <a:effectLst/>
                        </a:rPr>
                        <a:t>주거당</a:t>
                      </a:r>
                      <a:r>
                        <a:rPr lang="ko-KR" altLang="en-US" sz="1400" dirty="0">
                          <a:effectLst/>
                        </a:rPr>
                        <a:t> 평균 객실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8773392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노후 건물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75838287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중심지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노동센터</a:t>
                      </a:r>
                      <a:r>
                        <a:rPr lang="en-US" altLang="ko-KR" sz="1400" dirty="0">
                          <a:effectLst/>
                        </a:rPr>
                        <a:t>) </a:t>
                      </a:r>
                      <a:r>
                        <a:rPr lang="ko-KR" altLang="en-US" sz="1400" dirty="0">
                          <a:effectLst/>
                        </a:rPr>
                        <a:t>접근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5509793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고속도로 접근 </a:t>
                      </a:r>
                      <a:r>
                        <a:rPr lang="ko-KR" altLang="en-US" sz="1400" err="1">
                          <a:effectLst/>
                        </a:rPr>
                        <a:t>편이성</a:t>
                      </a:r>
                      <a:r>
                        <a:rPr lang="ko-KR" altLang="en-US" sz="1400" dirty="0">
                          <a:effectLst/>
                        </a:rPr>
                        <a:t> 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4458848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재산세율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081777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PTRATIO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학생당 교사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021359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흑인 인구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1656985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LSTAT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저소득층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57929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8FDC72-8615-45EC-B9AC-B808B4E8B3C2}"/>
              </a:ext>
            </a:extLst>
          </p:cNvPr>
          <p:cNvSpPr txBox="1"/>
          <p:nvPr/>
        </p:nvSpPr>
        <p:spPr>
          <a:xfrm>
            <a:off x="3581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2D2369-59FE-4266-8823-9D6FD8F941B2}"/>
              </a:ext>
            </a:extLst>
          </p:cNvPr>
          <p:cNvSpPr txBox="1"/>
          <p:nvPr/>
        </p:nvSpPr>
        <p:spPr>
          <a:xfrm>
            <a:off x="5558988" y="2351056"/>
            <a:ext cx="407965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1978년의 보스턴 외곽 지역에 대한</a:t>
            </a:r>
            <a:endParaRPr lang="ko-KR" dirty="0"/>
          </a:p>
          <a:p>
            <a:r>
              <a:rPr lang="ko-KR" altLang="en-US" dirty="0"/>
              <a:t>주택가격의 중앙값과 그에 영향이 있을 법한 설명변수의 데이터가 함께 있습니다.</a:t>
            </a:r>
          </a:p>
          <a:p>
            <a:endParaRPr lang="ko-KR" altLang="en-US" dirty="0"/>
          </a:p>
          <a:p>
            <a:r>
              <a:rPr lang="ko-KR" altLang="en-US" dirty="0"/>
              <a:t>명목형 변수로는 'CHAS'(강 조망 여부)가 있기 때문에 주의 하며 분석에 들어가도록 하겠습니다.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cs typeface="Arial"/>
            </a:endParaRPr>
          </a:p>
          <a:p>
            <a:endParaRPr lang="ko-KR" dirty="0">
              <a:cs typeface="Arial"/>
            </a:endParaRPr>
          </a:p>
          <a:p>
            <a:endParaRPr lang="ko-KR" altLang="en-US" dirty="0">
              <a:cs typeface="Arial"/>
            </a:endParaRPr>
          </a:p>
          <a:p>
            <a:endParaRPr lang="ko-KR" altLang="en-US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96600" y="1850400"/>
            <a:ext cx="90140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데이터셋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분리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및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이상치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처리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박스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플롯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확인시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3시그마를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벗어나는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데이터가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존재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하지만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수치가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갑자기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마이너스가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나오거나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문자형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데이터가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없는것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판단</a:t>
            </a:r>
            <a:endParaRPr lang="en-US" altLang="ko-KR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pc="-1" dirty="0" smtClean="0">
                <a:solidFill>
                  <a:srgbClr val="000000"/>
                </a:solidFill>
                <a:latin typeface="Arial"/>
              </a:rPr>
              <a:t>그리고 </a:t>
            </a:r>
            <a:r>
              <a:rPr lang="ko-KR" altLang="en-US" spc="-1" dirty="0" smtClean="0">
                <a:solidFill>
                  <a:srgbClr val="000000"/>
                </a:solidFill>
              </a:rPr>
              <a:t>군집화를 </a:t>
            </a:r>
            <a:r>
              <a:rPr lang="ko-KR" altLang="en-US" spc="-1" dirty="0">
                <a:solidFill>
                  <a:srgbClr val="000000"/>
                </a:solidFill>
              </a:rPr>
              <a:t>통해 파생 변수를 생성 할 </a:t>
            </a:r>
            <a:r>
              <a:rPr lang="ko-KR" altLang="en-US" spc="-1" dirty="0" smtClean="0">
                <a:solidFill>
                  <a:srgbClr val="000000"/>
                </a:solidFill>
              </a:rPr>
              <a:t>것이므로 이상치 처리를 한다면</a:t>
            </a:r>
            <a:endParaRPr lang="en-US" altLang="ko-KR" spc="-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latin typeface="Arial"/>
              </a:rPr>
              <a:t>군집화에 방해가 생긴다고 판단하여 이상치 처리를 하지 않았습니다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변동폭이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큰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변수들이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존재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해서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정규화를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통해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진행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했습니다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98" name="Table 4"/>
          <p:cNvGraphicFramePr/>
          <p:nvPr>
            <p:extLst>
              <p:ext uri="{D42A27DB-BD31-4B8C-83A1-F6EECF244321}">
                <p14:modId xmlns:p14="http://schemas.microsoft.com/office/powerpoint/2010/main" val="2063223889"/>
              </p:ext>
            </p:extLst>
          </p:nvPr>
        </p:nvGraphicFramePr>
        <p:xfrm>
          <a:off x="1752600" y="2362200"/>
          <a:ext cx="4031275" cy="805327"/>
        </p:xfrm>
        <a:graphic>
          <a:graphicData uri="http://schemas.openxmlformats.org/drawingml/2006/table">
            <a:tbl>
              <a:tblPr/>
              <a:tblGrid>
                <a:gridCol w="2015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9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Train data set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Test data set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70%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96600" y="1850400"/>
            <a:ext cx="90140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3. 데이터 분포 및 상관 관계 확인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0" name="그림 109"/>
          <p:cNvPicPr/>
          <p:nvPr/>
        </p:nvPicPr>
        <p:blipFill>
          <a:blip r:embed="rId2"/>
          <a:stretch/>
        </p:blipFill>
        <p:spPr>
          <a:xfrm>
            <a:off x="1000440" y="2468880"/>
            <a:ext cx="722880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96600" y="1850400"/>
            <a:ext cx="90140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3. 데이터 분포 및 상관 관계 확인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그림 3" descr="키보드, 테이블, 앉아있는, 하얀색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B7AA962-81F8-4F05-8FAC-9650229E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94" y="2460678"/>
            <a:ext cx="6035615" cy="34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08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96600" y="1672380"/>
            <a:ext cx="90140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DejaVu Sans"/>
              </a:rPr>
              <a:t>K-means 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군집화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진행 및 군집 변수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선정</a:t>
            </a:r>
            <a:endParaRPr lang="ko-KR" altLang="en-US" sz="1800" b="0" strike="noStrike" spc="-1" dirty="0">
              <a:latin typeface="맑은 고딕"/>
            </a:endParaRPr>
          </a:p>
          <a:p>
            <a:r>
              <a:rPr lang="ko-KR" altLang="en-US" spc="-1" dirty="0">
                <a:ea typeface="+mn-lt"/>
                <a:cs typeface="+mn-lt"/>
              </a:rPr>
              <a:t>     </a:t>
            </a:r>
            <a:r>
              <a:rPr lang="en-US" altLang="en-US" spc="-1" dirty="0">
                <a:ea typeface="+mn-lt"/>
                <a:cs typeface="+mn-lt"/>
              </a:rPr>
              <a:t>-</a:t>
            </a:r>
            <a:r>
              <a:rPr lang="ko-KR" spc="-1" dirty="0">
                <a:ea typeface="+mn-lt"/>
                <a:cs typeface="+mn-lt"/>
              </a:rPr>
              <a:t>변수간 유클리드 거리 계산을 통한 군집화 진행 </a:t>
            </a:r>
            <a:endParaRPr lang="ko-KR" dirty="0"/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D4A2524-110C-473B-9FAF-FE2B8D8B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17565"/>
              </p:ext>
            </p:extLst>
          </p:nvPr>
        </p:nvGraphicFramePr>
        <p:xfrm>
          <a:off x="685188" y="2244979"/>
          <a:ext cx="466279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75">
                  <a:extLst>
                    <a:ext uri="{9D8B030D-6E8A-4147-A177-3AD203B41FA5}">
                      <a16:colId xmlns:a16="http://schemas.microsoft.com/office/drawing/2014/main" xmlns="" val="213686964"/>
                    </a:ext>
                  </a:extLst>
                </a:gridCol>
                <a:gridCol w="2527400">
                  <a:extLst>
                    <a:ext uri="{9D8B030D-6E8A-4147-A177-3AD203B41FA5}">
                      <a16:colId xmlns:a16="http://schemas.microsoft.com/office/drawing/2014/main" xmlns="" val="2708558340"/>
                    </a:ext>
                  </a:extLst>
                </a:gridCol>
                <a:gridCol w="1089415">
                  <a:extLst>
                    <a:ext uri="{9D8B030D-6E8A-4147-A177-3AD203B41FA5}">
                      <a16:colId xmlns:a16="http://schemas.microsoft.com/office/drawing/2014/main" xmlns="" val="2439133042"/>
                    </a:ext>
                  </a:extLst>
                </a:gridCol>
              </a:tblGrid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ko-KR" altLang="af-ZA" sz="1400" dirty="0" err="1">
                          <a:effectLst/>
                        </a:rPr>
                        <a:t>변수명</a:t>
                      </a:r>
                      <a:endParaRPr lang="af-ZA" sz="14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effectLst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선정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3289495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CRIM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err="1">
                          <a:effectLst/>
                        </a:rPr>
                        <a:t>범죄율</a:t>
                      </a:r>
                      <a:endParaRPr lang="ko-KR" altLang="en-US" sz="14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7788132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ZN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주거지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2201981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INDUS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비소매업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2182389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CHAS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강 조망 여부</a:t>
                      </a:r>
                      <a:r>
                        <a:rPr lang="en-US" altLang="ko-KR" sz="1400" dirty="0">
                          <a:effectLst/>
                        </a:rPr>
                        <a:t>(1-</a:t>
                      </a:r>
                      <a:r>
                        <a:rPr lang="ko-KR" altLang="en-US" sz="1400" dirty="0">
                          <a:effectLst/>
                        </a:rPr>
                        <a:t>조망</a:t>
                      </a:r>
                      <a:r>
                        <a:rPr lang="en-US" altLang="ko-KR" sz="1400" dirty="0">
                          <a:effectLst/>
                        </a:rPr>
                        <a:t>,0-</a:t>
                      </a:r>
                      <a:r>
                        <a:rPr lang="ko-KR" altLang="en-US" sz="1400" dirty="0" err="1">
                          <a:effectLst/>
                        </a:rPr>
                        <a:t>비조망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2744861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산화질소 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988178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err="1">
                          <a:effectLst/>
                        </a:rPr>
                        <a:t>주거당</a:t>
                      </a:r>
                      <a:r>
                        <a:rPr lang="ko-KR" altLang="en-US" sz="1400" dirty="0">
                          <a:effectLst/>
                        </a:rPr>
                        <a:t> 평균 객실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8773392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노후 건물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75838287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중심지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노동센터</a:t>
                      </a:r>
                      <a:r>
                        <a:rPr lang="en-US" altLang="ko-KR" sz="1400" dirty="0">
                          <a:effectLst/>
                        </a:rPr>
                        <a:t>) </a:t>
                      </a:r>
                      <a:r>
                        <a:rPr lang="ko-KR" altLang="en-US" sz="1400" dirty="0">
                          <a:effectLst/>
                        </a:rPr>
                        <a:t>접근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5509793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고속도로 접근 </a:t>
                      </a:r>
                      <a:r>
                        <a:rPr lang="ko-KR" altLang="en-US" sz="1400" err="1">
                          <a:effectLst/>
                        </a:rPr>
                        <a:t>편이성</a:t>
                      </a:r>
                      <a:r>
                        <a:rPr lang="ko-KR" altLang="en-US" sz="1400" dirty="0">
                          <a:effectLst/>
                        </a:rPr>
                        <a:t> 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4458848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재산세율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081777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PTRATIO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학생당 교사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021359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흑인 인구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1656985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LSTAT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저소득층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57929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ED4F15-2D0B-4206-9477-F7AD3E5ACBA9}"/>
              </a:ext>
            </a:extLst>
          </p:cNvPr>
          <p:cNvSpPr txBox="1"/>
          <p:nvPr/>
        </p:nvSpPr>
        <p:spPr>
          <a:xfrm>
            <a:off x="5549030" y="2556137"/>
            <a:ext cx="410866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DIS와</a:t>
            </a:r>
            <a:r>
              <a:rPr lang="ko-KR" altLang="en-US" dirty="0"/>
              <a:t> 다른 변수들의 상관 분석을 이용하여 군집 선정 </a:t>
            </a:r>
          </a:p>
          <a:p>
            <a:endParaRPr lang="ko-KR" altLang="en-US" dirty="0"/>
          </a:p>
          <a:p>
            <a:r>
              <a:rPr lang="ko-KR" altLang="en-US" dirty="0"/>
              <a:t>중심지 접근 거리를 기준으로 </a:t>
            </a:r>
            <a:endParaRPr lang="ko-KR" dirty="0"/>
          </a:p>
          <a:p>
            <a:r>
              <a:rPr lang="ko-KR" altLang="en-US" dirty="0"/>
              <a:t>강이 보이는지, </a:t>
            </a:r>
          </a:p>
          <a:p>
            <a:r>
              <a:rPr lang="ko-KR" altLang="en-US" dirty="0"/>
              <a:t>범죄율이 </a:t>
            </a:r>
            <a:r>
              <a:rPr lang="ko-KR" altLang="en-US" dirty="0" err="1"/>
              <a:t>비슷한지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비소매업 비율이 </a:t>
            </a:r>
            <a:r>
              <a:rPr lang="ko-KR" altLang="en-US" dirty="0" err="1"/>
              <a:t>비슷한지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산화질소 농도가 </a:t>
            </a:r>
            <a:r>
              <a:rPr lang="ko-KR" altLang="en-US" dirty="0" err="1"/>
              <a:t>비슷한지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고속도로 접근 </a:t>
            </a:r>
            <a:r>
              <a:rPr lang="ko-KR" altLang="en-US" dirty="0" err="1"/>
              <a:t>편이성</a:t>
            </a:r>
            <a:r>
              <a:rPr lang="ko-KR" altLang="en-US" dirty="0"/>
              <a:t> 지수가 </a:t>
            </a:r>
            <a:r>
              <a:rPr lang="ko-KR" altLang="en-US" dirty="0" err="1"/>
              <a:t>비슷한지</a:t>
            </a:r>
            <a:endParaRPr lang="ko-KR" altLang="en-US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하나의 군집으로 군집화 하여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파생 </a:t>
            </a:r>
            <a:r>
              <a:rPr lang="ko-KR" altLang="en-US" dirty="0">
                <a:solidFill>
                  <a:srgbClr val="FF0000"/>
                </a:solidFill>
              </a:rPr>
              <a:t>변수 Cluster</a:t>
            </a:r>
            <a:r>
              <a:rPr lang="ko-KR" altLang="en-US" dirty="0"/>
              <a:t>를 생성 </a:t>
            </a:r>
          </a:p>
          <a:p>
            <a:endParaRPr lang="ko-KR" altLang="en-US" dirty="0"/>
          </a:p>
          <a:p>
            <a:r>
              <a:rPr lang="ko-KR" altLang="en-US" dirty="0"/>
              <a:t>모델링에 파생 변수를 사용하여 예측력에 기여를 하는지 판단하여 가설 검정을 실시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88600" y="215640"/>
            <a:ext cx="3722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0720" y="132840"/>
            <a:ext cx="7777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89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96600" y="1672380"/>
            <a:ext cx="90140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모델링에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사용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될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변수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DejaVu Sans"/>
              </a:rPr>
              <a:t>선택</a:t>
            </a:r>
            <a:endParaRPr lang="en-US" sz="1800" b="0" strike="noStrike" spc="-1" dirty="0">
              <a:latin typeface="맑은 고딕"/>
            </a:endParaRPr>
          </a:p>
          <a:p>
            <a:r>
              <a:rPr lang="ko-KR" altLang="en-US" spc="-1" dirty="0">
                <a:ea typeface="+mn-lt"/>
                <a:cs typeface="+mn-lt"/>
              </a:rPr>
              <a:t>    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D4A2524-110C-473B-9FAF-FE2B8D8B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170"/>
              </p:ext>
            </p:extLst>
          </p:nvPr>
        </p:nvGraphicFramePr>
        <p:xfrm>
          <a:off x="685188" y="2244979"/>
          <a:ext cx="466279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75">
                  <a:extLst>
                    <a:ext uri="{9D8B030D-6E8A-4147-A177-3AD203B41FA5}">
                      <a16:colId xmlns:a16="http://schemas.microsoft.com/office/drawing/2014/main" xmlns="" val="213686964"/>
                    </a:ext>
                  </a:extLst>
                </a:gridCol>
                <a:gridCol w="2527400">
                  <a:extLst>
                    <a:ext uri="{9D8B030D-6E8A-4147-A177-3AD203B41FA5}">
                      <a16:colId xmlns:a16="http://schemas.microsoft.com/office/drawing/2014/main" xmlns="" val="2708558340"/>
                    </a:ext>
                  </a:extLst>
                </a:gridCol>
                <a:gridCol w="1089415">
                  <a:extLst>
                    <a:ext uri="{9D8B030D-6E8A-4147-A177-3AD203B41FA5}">
                      <a16:colId xmlns:a16="http://schemas.microsoft.com/office/drawing/2014/main" xmlns="" val="2439133042"/>
                    </a:ext>
                  </a:extLst>
                </a:gridCol>
              </a:tblGrid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ko-KR" altLang="af-ZA" sz="1400" dirty="0" err="1">
                          <a:effectLst/>
                        </a:rPr>
                        <a:t>변수명</a:t>
                      </a:r>
                      <a:endParaRPr lang="af-ZA" sz="14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effectLst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선정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3289495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CRIM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err="1">
                          <a:effectLst/>
                        </a:rPr>
                        <a:t>범죄율</a:t>
                      </a:r>
                      <a:endParaRPr lang="ko-KR" altLang="en-US" sz="14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7788132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ZN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주거지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effectLst/>
                          <a:latin typeface="Arial"/>
                        </a:rPr>
                        <a:t>O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2201981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INDUS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비소매업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2182389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CHAS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강 조망 여부</a:t>
                      </a:r>
                      <a:r>
                        <a:rPr lang="en-US" altLang="ko-KR" sz="1400" dirty="0">
                          <a:effectLst/>
                        </a:rPr>
                        <a:t>(1-</a:t>
                      </a:r>
                      <a:r>
                        <a:rPr lang="ko-KR" altLang="en-US" sz="1400" dirty="0">
                          <a:effectLst/>
                        </a:rPr>
                        <a:t>조망</a:t>
                      </a:r>
                      <a:r>
                        <a:rPr lang="en-US" altLang="ko-KR" sz="1400" dirty="0">
                          <a:effectLst/>
                        </a:rPr>
                        <a:t>,0-</a:t>
                      </a:r>
                      <a:r>
                        <a:rPr lang="ko-KR" altLang="en-US" sz="1400" dirty="0" err="1">
                          <a:effectLst/>
                        </a:rPr>
                        <a:t>비조망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2744861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산화질소 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988178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err="1">
                          <a:effectLst/>
                        </a:rPr>
                        <a:t>주거당</a:t>
                      </a:r>
                      <a:r>
                        <a:rPr lang="ko-KR" altLang="en-US" sz="1400" dirty="0">
                          <a:effectLst/>
                        </a:rPr>
                        <a:t> 평균 객실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effectLst/>
                          <a:latin typeface="Arial"/>
                        </a:rPr>
                        <a:t>O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8773392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노후 건물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effectLst/>
                          <a:latin typeface="Arial"/>
                        </a:rPr>
                        <a:t>O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75838287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중심지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노동센터</a:t>
                      </a:r>
                      <a:r>
                        <a:rPr lang="en-US" altLang="ko-KR" sz="1400" dirty="0">
                          <a:effectLst/>
                        </a:rPr>
                        <a:t>) </a:t>
                      </a:r>
                      <a:r>
                        <a:rPr lang="ko-KR" altLang="en-US" sz="1400" dirty="0">
                          <a:effectLst/>
                        </a:rPr>
                        <a:t>접근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5509793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고속도로 접근 </a:t>
                      </a:r>
                      <a:r>
                        <a:rPr lang="ko-KR" altLang="en-US" sz="1400" err="1">
                          <a:effectLst/>
                        </a:rPr>
                        <a:t>편이성</a:t>
                      </a:r>
                      <a:r>
                        <a:rPr lang="ko-KR" altLang="en-US" sz="1400" dirty="0">
                          <a:effectLst/>
                        </a:rPr>
                        <a:t> 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4458848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재산세율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effectLst/>
                          <a:latin typeface="Arial"/>
                        </a:rPr>
                        <a:t>O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081777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PTRATIO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학생당 교사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effectLst/>
                          <a:latin typeface="Arial"/>
                        </a:rPr>
                        <a:t>O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0213596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흑인 인구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effectLst/>
                          <a:latin typeface="Arial"/>
                        </a:rPr>
                        <a:t>O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1656985"/>
                  </a:ext>
                </a:extLst>
              </a:tr>
              <a:tr h="277156">
                <a:tc>
                  <a:txBody>
                    <a:bodyPr/>
                    <a:lstStyle/>
                    <a:p>
                      <a:pPr algn="l"/>
                      <a:r>
                        <a:rPr lang="af-ZA" sz="1400" dirty="0">
                          <a:effectLst/>
                        </a:rPr>
                        <a:t>LSTAT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저소득층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effectLst/>
                          <a:latin typeface="Arial"/>
                        </a:rPr>
                        <a:t>O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57929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ED4F15-2D0B-4206-9477-F7AD3E5ACBA9}"/>
              </a:ext>
            </a:extLst>
          </p:cNvPr>
          <p:cNvSpPr txBox="1"/>
          <p:nvPr/>
        </p:nvSpPr>
        <p:spPr>
          <a:xfrm>
            <a:off x="5549030" y="2556137"/>
            <a:ext cx="4108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목표변수 MEDV(주택 가격) 을 </a:t>
            </a:r>
            <a:r>
              <a:rPr lang="ko-KR" altLang="en-US" dirty="0" smtClean="0"/>
              <a:t>설명하는 설명 </a:t>
            </a:r>
            <a:r>
              <a:rPr lang="ko-KR" altLang="en-US" dirty="0"/>
              <a:t>변수는 모두  연관이 있다고 판단하고 모델링을 실시 하였습니다.</a:t>
            </a:r>
          </a:p>
        </p:txBody>
      </p:sp>
    </p:spTree>
    <p:extLst>
      <p:ext uri="{BB962C8B-B14F-4D97-AF65-F5344CB8AC3E}">
        <p14:creationId xmlns:p14="http://schemas.microsoft.com/office/powerpoint/2010/main" val="27842878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12505</TotalTime>
  <Words>718</Words>
  <Application>Microsoft Office PowerPoint</Application>
  <PresentationFormat>A4 용지(210x297mm)</PresentationFormat>
  <Paragraphs>319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성윤 김</dc:creator>
  <dc:description/>
  <cp:lastModifiedBy>LG</cp:lastModifiedBy>
  <cp:revision>1479</cp:revision>
  <dcterms:created xsi:type="dcterms:W3CDTF">2018-11-28T05:51:33Z</dcterms:created>
  <dcterms:modified xsi:type="dcterms:W3CDTF">2020-02-08T07:25:06Z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