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328" r:id="rId3"/>
    <p:sldId id="326" r:id="rId4"/>
    <p:sldId id="29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은석 강" initials="은강" lastIdx="1" clrIdx="0">
    <p:extLst>
      <p:ext uri="{19B8F6BF-5375-455C-9EA6-DF929625EA0E}">
        <p15:presenceInfo xmlns:p15="http://schemas.microsoft.com/office/powerpoint/2012/main" userId="은석 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5507D"/>
    <a:srgbClr val="F79646"/>
    <a:srgbClr val="DAE4F1"/>
    <a:srgbClr val="00A5E5"/>
    <a:srgbClr val="4B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60"/>
  </p:normalViewPr>
  <p:slideViewPr>
    <p:cSldViewPr>
      <p:cViewPr varScale="1">
        <p:scale>
          <a:sx n="50" d="100"/>
          <a:sy n="50" d="100"/>
        </p:scale>
        <p:origin x="1350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0D270-35A6-4BCD-84A9-BE7320B7D2BC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2C2EB-9D64-4B3A-B27D-A01F3ECFE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30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6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4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7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7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14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7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5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1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DF53-09A1-47E8-9D0B-EFD44C83540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4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A469FEF-1DC8-40EF-8E5C-EB2E8A569AEF}"/>
              </a:ext>
            </a:extLst>
          </p:cNvPr>
          <p:cNvSpPr/>
          <p:nvPr/>
        </p:nvSpPr>
        <p:spPr>
          <a:xfrm>
            <a:off x="-2052736" y="-315416"/>
            <a:ext cx="13825536" cy="7956884"/>
          </a:xfrm>
          <a:prstGeom prst="rect">
            <a:avLst/>
          </a:prstGeom>
          <a:solidFill>
            <a:srgbClr val="05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ㅇ라ㅓㅇ라ㅣㅓ마ㅣ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132F5D-8F61-4F0D-BD04-CF54D8250B38}"/>
              </a:ext>
            </a:extLst>
          </p:cNvPr>
          <p:cNvSpPr/>
          <p:nvPr/>
        </p:nvSpPr>
        <p:spPr>
          <a:xfrm>
            <a:off x="-2052737" y="1796627"/>
            <a:ext cx="13825537" cy="3264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spc="-1" dirty="0">
                <a:solidFill>
                  <a:schemeClr val="tx1"/>
                </a:solidFill>
                <a:latin typeface="맑은 고딕" panose="020B0503020000020004" pitchFamily="50" charset="-127"/>
              </a:rPr>
              <a:t>고객별 주문량 예측을 통한 </a:t>
            </a:r>
            <a:endParaRPr lang="en-US" altLang="ko-KR" sz="2400" b="1" spc="-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spc="-1" dirty="0">
                <a:solidFill>
                  <a:srgbClr val="F79646"/>
                </a:solidFill>
                <a:latin typeface="맑은 고딕" panose="020B0503020000020004" pitchFamily="50" charset="-127"/>
              </a:rPr>
              <a:t>적정재고 관리</a:t>
            </a:r>
            <a:r>
              <a:rPr lang="ko-KR" altLang="en-US" sz="2400" b="1" spc="-1" dirty="0">
                <a:solidFill>
                  <a:schemeClr val="tx1"/>
                </a:solidFill>
                <a:latin typeface="맑은 고딕" panose="020B0503020000020004" pitchFamily="50" charset="-127"/>
              </a:rPr>
              <a:t> 및 </a:t>
            </a:r>
            <a:r>
              <a:rPr lang="ko-KR" altLang="en-US" sz="2400" b="1" spc="-1" dirty="0">
                <a:solidFill>
                  <a:srgbClr val="F79646"/>
                </a:solidFill>
                <a:latin typeface="맑은 고딕" panose="020B0503020000020004" pitchFamily="50" charset="-127"/>
              </a:rPr>
              <a:t>고객 분석기반의 마케팅전략</a:t>
            </a:r>
            <a:r>
              <a:rPr lang="ko-KR" altLang="en-US" sz="2400" b="1" spc="-1" dirty="0">
                <a:solidFill>
                  <a:schemeClr val="tx1"/>
                </a:solidFill>
                <a:latin typeface="맑은 고딕" panose="020B0503020000020004" pitchFamily="50" charset="-127"/>
              </a:rPr>
              <a:t>을</a:t>
            </a:r>
            <a:endParaRPr lang="en-US" altLang="ko-KR" sz="2400" b="1" spc="-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spc="-1" dirty="0">
                <a:solidFill>
                  <a:schemeClr val="tx1"/>
                </a:solidFill>
                <a:latin typeface="맑은 고딕" panose="020B0503020000020004" pitchFamily="50" charset="-127"/>
              </a:rPr>
              <a:t>통한 수익성 향상</a:t>
            </a:r>
            <a:endParaRPr lang="en-US" altLang="ko-KR" sz="2400" b="1" spc="-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1A736-B406-4DA2-B29D-7294E75F71A2}"/>
              </a:ext>
            </a:extLst>
          </p:cNvPr>
          <p:cNvSpPr txBox="1"/>
          <p:nvPr/>
        </p:nvSpPr>
        <p:spPr>
          <a:xfrm>
            <a:off x="2452669" y="5397313"/>
            <a:ext cx="4238661" cy="875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</a:t>
            </a:r>
            <a:r>
              <a:rPr lang="ko-KR" altLang="en-US" sz="2000" b="1" dirty="0">
                <a:solidFill>
                  <a:schemeClr val="bg1"/>
                </a:solidFill>
              </a:rPr>
              <a:t>반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ko-KR" altLang="en-US" sz="2000" b="1" dirty="0">
                <a:solidFill>
                  <a:schemeClr val="bg1"/>
                </a:solidFill>
              </a:rPr>
              <a:t>조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</a:rPr>
              <a:t>강은석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김성실</a:t>
            </a:r>
            <a:r>
              <a:rPr lang="ko-KR" altLang="en-US" sz="1600" b="1" dirty="0">
                <a:solidFill>
                  <a:schemeClr val="bg1"/>
                </a:solidFill>
              </a:rPr>
              <a:t> 원정아 이지윤 </a:t>
            </a:r>
            <a:r>
              <a:rPr lang="ko-KR" altLang="en-US" sz="1600" b="1" dirty="0" err="1">
                <a:solidFill>
                  <a:schemeClr val="bg1"/>
                </a:solidFill>
              </a:rPr>
              <a:t>최영용</a:t>
            </a:r>
            <a:r>
              <a:rPr lang="ko-KR" altLang="en-US" sz="1600" b="1" dirty="0">
                <a:solidFill>
                  <a:schemeClr val="bg1"/>
                </a:solidFill>
              </a:rPr>
              <a:t> 최지선</a:t>
            </a:r>
          </a:p>
        </p:txBody>
      </p:sp>
    </p:spTree>
    <p:extLst>
      <p:ext uri="{BB962C8B-B14F-4D97-AF65-F5344CB8AC3E}">
        <p14:creationId xmlns:p14="http://schemas.microsoft.com/office/powerpoint/2010/main" val="205433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D52FD289-FEC8-4F3A-B3D0-71621107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7.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데이터 분석 계획 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–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판매량 예측을 통한 적정 재고 관리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F3DB03-63AD-44EC-A168-8239F5453632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7B27CC7-179A-4E6B-A487-F2D06023D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33152"/>
              </p:ext>
            </p:extLst>
          </p:nvPr>
        </p:nvGraphicFramePr>
        <p:xfrm>
          <a:off x="323528" y="1052736"/>
          <a:ext cx="8569014" cy="541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293">
                  <a:extLst>
                    <a:ext uri="{9D8B030D-6E8A-4147-A177-3AD203B41FA5}">
                      <a16:colId xmlns:a16="http://schemas.microsoft.com/office/drawing/2014/main" val="3312002398"/>
                    </a:ext>
                  </a:extLst>
                </a:gridCol>
                <a:gridCol w="2132716">
                  <a:extLst>
                    <a:ext uri="{9D8B030D-6E8A-4147-A177-3AD203B41FA5}">
                      <a16:colId xmlns:a16="http://schemas.microsoft.com/office/drawing/2014/main" val="907005795"/>
                    </a:ext>
                  </a:extLst>
                </a:gridCol>
                <a:gridCol w="3157005">
                  <a:extLst>
                    <a:ext uri="{9D8B030D-6E8A-4147-A177-3AD203B41FA5}">
                      <a16:colId xmlns:a16="http://schemas.microsoft.com/office/drawing/2014/main" val="3453446865"/>
                    </a:ext>
                  </a:extLst>
                </a:gridCol>
              </a:tblGrid>
              <a:tr h="401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분석방법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주요내용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08336"/>
                  </a:ext>
                </a:extLst>
              </a:tr>
              <a:tr h="37380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제품 카테고리별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판매수량과 </a:t>
                      </a:r>
                      <a:r>
                        <a:rPr lang="ko-KR" altLang="en-US" sz="1600" dirty="0" err="1"/>
                        <a:t>타변수간의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관련성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막대그래프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카테고리별 판매수량 분포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079345"/>
                  </a:ext>
                </a:extLst>
              </a:tr>
              <a:tr h="387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산점도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변수간 영향도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933702"/>
                  </a:ext>
                </a:extLst>
              </a:tr>
              <a:tr h="329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상관분석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변수간 상관성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357191"/>
                  </a:ext>
                </a:extLst>
              </a:tr>
              <a:tr h="514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전체 데이터를 제품의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카테고리별 특성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군집분석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카테고리별 군집화 및 특성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973964"/>
                  </a:ext>
                </a:extLst>
              </a:tr>
              <a:tr h="569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각 카테고리의 월별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구매자 수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판매 수량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매출액 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ANOVA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카테고리별 평균 및 분산 비교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341588"/>
                  </a:ext>
                </a:extLst>
              </a:tr>
              <a:tr h="3949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카테고리별 판매수량의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영향 인자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다중회귀분석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주요 설명변수 영향도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233418"/>
                  </a:ext>
                </a:extLst>
              </a:tr>
              <a:tr h="447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Tree Regressor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주요 설명변수 영향도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497714"/>
                  </a:ext>
                </a:extLst>
              </a:tr>
              <a:tr h="63981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카테고리별 판매수량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예측 </a:t>
                      </a:r>
                      <a:r>
                        <a:rPr lang="ko-KR" altLang="en-US" sz="1600"/>
                        <a:t>및 추이확인을 </a:t>
                      </a:r>
                      <a:r>
                        <a:rPr lang="ko-KR" altLang="en-US" sz="1600" dirty="0"/>
                        <a:t>통한 시사점 도출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시계열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월별 판매량 데이터를 기반으로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카테고리별 </a:t>
                      </a:r>
                      <a:r>
                        <a:rPr lang="ko-KR" altLang="en-US" sz="1600" b="1" dirty="0"/>
                        <a:t>판매량 예측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771744"/>
                  </a:ext>
                </a:extLst>
              </a:tr>
              <a:tr h="6398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Tree Regressor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월별 판매량 데이터를 기반으로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카테고리별 </a:t>
                      </a:r>
                      <a:r>
                        <a:rPr lang="ko-KR" altLang="en-US" sz="1600" b="1" dirty="0"/>
                        <a:t>판매 추이</a:t>
                      </a:r>
                      <a:r>
                        <a:rPr lang="ko-KR" altLang="en-US" sz="16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906172"/>
                  </a:ext>
                </a:extLst>
              </a:tr>
              <a:tr h="6398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다중 회귀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월별 판매량 데이터를 기반으로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카테고리별 </a:t>
                      </a:r>
                      <a:r>
                        <a:rPr lang="ko-KR" altLang="en-US" sz="1600" b="1" dirty="0"/>
                        <a:t>판매 추이</a:t>
                      </a:r>
                      <a:r>
                        <a:rPr lang="ko-KR" altLang="en-US" sz="16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0612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FF35A46-ED9D-4BD8-9769-45EFC2C6E301}"/>
              </a:ext>
            </a:extLst>
          </p:cNvPr>
          <p:cNvSpPr txBox="1"/>
          <p:nvPr/>
        </p:nvSpPr>
        <p:spPr>
          <a:xfrm>
            <a:off x="971600" y="615548"/>
            <a:ext cx="514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 카테고리 </a:t>
            </a:r>
            <a:r>
              <a:rPr lang="en-US" altLang="ko-KR" dirty="0"/>
              <a:t>– </a:t>
            </a:r>
            <a:r>
              <a:rPr lang="ko-KR" altLang="en-US" dirty="0"/>
              <a:t>포장 용기</a:t>
            </a:r>
            <a:r>
              <a:rPr lang="en-US" altLang="ko-KR" dirty="0"/>
              <a:t>, </a:t>
            </a:r>
            <a:r>
              <a:rPr lang="ko-KR" altLang="en-US" dirty="0"/>
              <a:t>식자재</a:t>
            </a:r>
            <a:r>
              <a:rPr lang="en-US" altLang="ko-KR" dirty="0"/>
              <a:t>, </a:t>
            </a:r>
            <a:r>
              <a:rPr lang="ko-KR" altLang="en-US" dirty="0"/>
              <a:t>카페</a:t>
            </a:r>
            <a:r>
              <a:rPr lang="en-US" altLang="ko-KR" dirty="0"/>
              <a:t>, </a:t>
            </a:r>
            <a:r>
              <a:rPr lang="ko-KR" altLang="en-US" dirty="0"/>
              <a:t>기타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6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D52FD289-FEC8-4F3A-B3D0-71621107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7.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데이터 분석 계획 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–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고객분석을 통한 마케팅 방안 제시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F3DB03-63AD-44EC-A168-8239F5453632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BDCDA13-838A-4E31-BF52-35F3D78C0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99103"/>
              </p:ext>
            </p:extLst>
          </p:nvPr>
        </p:nvGraphicFramePr>
        <p:xfrm>
          <a:off x="323528" y="1146460"/>
          <a:ext cx="8208912" cy="516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33120023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907005795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3453446865"/>
                    </a:ext>
                  </a:extLst>
                </a:gridCol>
              </a:tblGrid>
              <a:tr h="541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분석방법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주요내용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708336"/>
                  </a:ext>
                </a:extLst>
              </a:tr>
              <a:tr h="813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고객등급별 분포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막대 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고객 등급별 주요 변수 분포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079345"/>
                  </a:ext>
                </a:extLst>
              </a:tr>
              <a:tr h="470903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  <a:p>
                      <a:pPr algn="ctr" latinLnBrk="1"/>
                      <a:r>
                        <a:rPr lang="ko-KR" altLang="en-US" sz="1600" dirty="0"/>
                        <a:t>고객 등급과 타변수간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상관성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산점도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변수간 영향도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933702"/>
                  </a:ext>
                </a:extLst>
              </a:tr>
              <a:tr h="634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군집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군집별</a:t>
                      </a:r>
                      <a:r>
                        <a:rPr lang="ko-KR" altLang="en-US" sz="1600" dirty="0"/>
                        <a:t> 특징을 통한 고객 등급간 관련성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29003"/>
                  </a:ext>
                </a:extLst>
              </a:tr>
              <a:tr h="4969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상관분석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변수간 상관성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357191"/>
                  </a:ext>
                </a:extLst>
              </a:tr>
              <a:tr h="10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고객 등급의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영향인자 확인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다중 회귀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고객등급에 영향을 주는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타 변수 영향도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973964"/>
                  </a:ext>
                </a:extLst>
              </a:tr>
              <a:tr h="6345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고객 등급 분석을 통한 시사점 도출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Tree Classifier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신규 고객 유치를 위한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고객의 특성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341588"/>
                  </a:ext>
                </a:extLst>
              </a:tr>
              <a:tr h="5255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Nueral</a:t>
                      </a:r>
                      <a:r>
                        <a:rPr lang="en-US" altLang="ko-KR" sz="1600" dirty="0"/>
                        <a:t> Network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신규 고객의 등급 예측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517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36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A469FEF-1DC8-40EF-8E5C-EB2E8A569AEF}"/>
              </a:ext>
            </a:extLst>
          </p:cNvPr>
          <p:cNvSpPr/>
          <p:nvPr/>
        </p:nvSpPr>
        <p:spPr>
          <a:xfrm>
            <a:off x="-2052736" y="-315416"/>
            <a:ext cx="13825536" cy="7956884"/>
          </a:xfrm>
          <a:prstGeom prst="rect">
            <a:avLst/>
          </a:prstGeom>
          <a:solidFill>
            <a:srgbClr val="05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Thank you!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56640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4740F04D9A2244F9DD43C3ACFE1553B" ma:contentTypeVersion="7" ma:contentTypeDescription="새 문서를 만듭니다." ma:contentTypeScope="" ma:versionID="7880553609202a5a6b9679ab4990d745">
  <xsd:schema xmlns:xsd="http://www.w3.org/2001/XMLSchema" xmlns:xs="http://www.w3.org/2001/XMLSchema" xmlns:p="http://schemas.microsoft.com/office/2006/metadata/properties" xmlns:ns2="545ff6fc-d6ca-45b2-8b05-c05957fffb93" targetNamespace="http://schemas.microsoft.com/office/2006/metadata/properties" ma:root="true" ma:fieldsID="13e8e3cb6d740565bd1995bf7f3a0b0b" ns2:_="">
    <xsd:import namespace="545ff6fc-d6ca-45b2-8b05-c05957fffb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ff6fc-d6ca-45b2-8b05-c05957fffb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471710-4A2F-4F38-99C7-F59EF9C4BAC4}"/>
</file>

<file path=customXml/itemProps2.xml><?xml version="1.0" encoding="utf-8"?>
<ds:datastoreItem xmlns:ds="http://schemas.openxmlformats.org/officeDocument/2006/customXml" ds:itemID="{52E523C3-D451-42EE-A450-EACB5F6B2CF7}"/>
</file>

<file path=customXml/itemProps3.xml><?xml version="1.0" encoding="utf-8"?>
<ds:datastoreItem xmlns:ds="http://schemas.openxmlformats.org/officeDocument/2006/customXml" ds:itemID="{0A88D68E-9A3A-46E3-B4AF-CD1E2C1AA672}"/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238</Words>
  <Application>Microsoft Office PowerPoint</Application>
  <PresentationFormat>화면 슬라이드 쇼(4:3)</PresentationFormat>
  <Paragraphs>73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 </cp:lastModifiedBy>
  <cp:revision>147</cp:revision>
  <dcterms:created xsi:type="dcterms:W3CDTF">2020-02-17T11:29:11Z</dcterms:created>
  <dcterms:modified xsi:type="dcterms:W3CDTF">2020-02-21T02:45:23Z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0x010100F4740F04D9A2244F9DD43C3ACFE1553B</vt:lpwstr>
  </property>
</Properties>
</file>