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4" r:id="rId2"/>
    <p:sldId id="300" r:id="rId3"/>
    <p:sldId id="307" r:id="rId4"/>
    <p:sldId id="310" r:id="rId5"/>
    <p:sldId id="303" r:id="rId6"/>
    <p:sldId id="304" r:id="rId7"/>
    <p:sldId id="308" r:id="rId8"/>
    <p:sldId id="305" r:id="rId9"/>
    <p:sldId id="309" r:id="rId10"/>
    <p:sldId id="306" r:id="rId11"/>
    <p:sldId id="29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은석 강" initials="은강" lastIdx="1" clrIdx="0">
    <p:extLst>
      <p:ext uri="{19B8F6BF-5375-455C-9EA6-DF929625EA0E}">
        <p15:presenceInfo xmlns:p15="http://schemas.microsoft.com/office/powerpoint/2012/main" userId="은석 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5507D"/>
    <a:srgbClr val="F79646"/>
    <a:srgbClr val="DAE4F1"/>
    <a:srgbClr val="00A5E5"/>
    <a:srgbClr val="4B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4660"/>
  </p:normalViewPr>
  <p:slideViewPr>
    <p:cSldViewPr>
      <p:cViewPr varScale="1">
        <p:scale>
          <a:sx n="75" d="100"/>
          <a:sy n="75" d="100"/>
        </p:scale>
        <p:origin x="1013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0D270-35A6-4BCD-84A9-BE7320B7D2BC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2C2EB-9D64-4B3A-B27D-A01F3ECFE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0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6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4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7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7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14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7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5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1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DF53-09A1-47E8-9D0B-EFD44C83540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4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469FEF-1DC8-40EF-8E5C-EB2E8A569AEF}"/>
              </a:ext>
            </a:extLst>
          </p:cNvPr>
          <p:cNvSpPr/>
          <p:nvPr/>
        </p:nvSpPr>
        <p:spPr>
          <a:xfrm>
            <a:off x="-2052736" y="-315416"/>
            <a:ext cx="13825536" cy="7956884"/>
          </a:xfrm>
          <a:prstGeom prst="rect">
            <a:avLst/>
          </a:prstGeom>
          <a:solidFill>
            <a:srgbClr val="05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ㅇ라ㅓㅇ라ㅣㅓ마ㅣ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132F5D-8F61-4F0D-BD04-CF54D8250B38}"/>
              </a:ext>
            </a:extLst>
          </p:cNvPr>
          <p:cNvSpPr/>
          <p:nvPr/>
        </p:nvSpPr>
        <p:spPr>
          <a:xfrm>
            <a:off x="-2052737" y="1796627"/>
            <a:ext cx="13825537" cy="3264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고객별 주문량 예측을 통한 </a:t>
            </a:r>
            <a:endParaRPr lang="en-US" altLang="ko-KR" sz="2400" b="1" spc="-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pc="-1" dirty="0">
                <a:solidFill>
                  <a:srgbClr val="F79646"/>
                </a:solidFill>
                <a:latin typeface="맑은 고딕" panose="020B0503020000020004" pitchFamily="50" charset="-127"/>
              </a:rPr>
              <a:t>적정재고 관리</a:t>
            </a: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 및 </a:t>
            </a:r>
            <a:r>
              <a:rPr lang="ko-KR" altLang="en-US" sz="2400" b="1" spc="-1" dirty="0">
                <a:solidFill>
                  <a:srgbClr val="F79646"/>
                </a:solidFill>
                <a:latin typeface="맑은 고딕" panose="020B0503020000020004" pitchFamily="50" charset="-127"/>
              </a:rPr>
              <a:t>자동추천서비스 개발</a:t>
            </a: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로 수익성 향상</a:t>
            </a:r>
            <a:endParaRPr lang="en-US" altLang="ko-KR" sz="2400" b="1" spc="-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1A736-B406-4DA2-B29D-7294E75F71A2}"/>
              </a:ext>
            </a:extLst>
          </p:cNvPr>
          <p:cNvSpPr txBox="1"/>
          <p:nvPr/>
        </p:nvSpPr>
        <p:spPr>
          <a:xfrm>
            <a:off x="2452669" y="5397313"/>
            <a:ext cx="4238661" cy="875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</a:t>
            </a:r>
            <a:r>
              <a:rPr lang="ko-KR" altLang="en-US" sz="2000" b="1" dirty="0">
                <a:solidFill>
                  <a:schemeClr val="bg1"/>
                </a:solidFill>
              </a:rPr>
              <a:t>반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ko-KR" altLang="en-US" sz="2000" b="1" dirty="0">
                <a:solidFill>
                  <a:schemeClr val="bg1"/>
                </a:solidFill>
              </a:rPr>
              <a:t>조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</a:rPr>
              <a:t>강은석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김성실</a:t>
            </a:r>
            <a:r>
              <a:rPr lang="ko-KR" altLang="en-US" sz="1600" b="1" dirty="0">
                <a:solidFill>
                  <a:schemeClr val="bg1"/>
                </a:solidFill>
              </a:rPr>
              <a:t> 원정아 이지윤 </a:t>
            </a:r>
            <a:r>
              <a:rPr lang="ko-KR" altLang="en-US" sz="1600" b="1" dirty="0" err="1">
                <a:solidFill>
                  <a:schemeClr val="bg1"/>
                </a:solidFill>
              </a:rPr>
              <a:t>최영용</a:t>
            </a:r>
            <a:r>
              <a:rPr lang="ko-KR" altLang="en-US" sz="1600" b="1" dirty="0">
                <a:solidFill>
                  <a:schemeClr val="bg1"/>
                </a:solidFill>
              </a:rPr>
              <a:t> 최지선</a:t>
            </a:r>
          </a:p>
        </p:txBody>
      </p:sp>
    </p:spTree>
    <p:extLst>
      <p:ext uri="{BB962C8B-B14F-4D97-AF65-F5344CB8AC3E}">
        <p14:creationId xmlns:p14="http://schemas.microsoft.com/office/powerpoint/2010/main" val="205433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6. </a:t>
            </a:r>
            <a:r>
              <a:rPr lang="ko-KR" altLang="en-US" sz="2000" dirty="0" err="1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결측치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이해 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–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제품 데이터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9B88108-288D-4A21-AF09-497106810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43" y="1870993"/>
            <a:ext cx="4980429" cy="647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C8822D-8457-4433-86E9-5B4204D36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2815071" cy="3600391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122394E1-35EB-454A-B6FB-593ACD80F969}"/>
              </a:ext>
            </a:extLst>
          </p:cNvPr>
          <p:cNvSpPr/>
          <p:nvPr/>
        </p:nvSpPr>
        <p:spPr>
          <a:xfrm>
            <a:off x="743699" y="3861048"/>
            <a:ext cx="2460149" cy="36931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137AC-C5AD-4E4C-84CB-2721A0A7705C}"/>
              </a:ext>
            </a:extLst>
          </p:cNvPr>
          <p:cNvSpPr txBox="1"/>
          <p:nvPr/>
        </p:nvSpPr>
        <p:spPr>
          <a:xfrm>
            <a:off x="3923928" y="3030034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제조사</a:t>
            </a:r>
            <a:endParaRPr lang="en-US" altLang="ko-KR" dirty="0"/>
          </a:p>
          <a:p>
            <a:r>
              <a:rPr lang="en-US" altLang="ko-KR" dirty="0"/>
              <a:t> : </a:t>
            </a:r>
            <a:r>
              <a:rPr lang="ko-KR" altLang="en-US" dirty="0"/>
              <a:t>제조사에 대해 </a:t>
            </a:r>
            <a:r>
              <a:rPr lang="ko-KR" altLang="en-US" dirty="0" err="1"/>
              <a:t>결측치인</a:t>
            </a:r>
            <a:r>
              <a:rPr lang="ko-KR" altLang="en-US" dirty="0"/>
              <a:t> 데이터는</a:t>
            </a:r>
            <a:endParaRPr lang="en-US" altLang="ko-KR" dirty="0"/>
          </a:p>
          <a:p>
            <a:r>
              <a:rPr lang="ko-KR" altLang="en-US" dirty="0"/>
              <a:t>식자재와 관련된 데이터로 확인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 err="1"/>
              <a:t>결측치에</a:t>
            </a:r>
            <a:r>
              <a:rPr lang="ko-KR" altLang="en-US" dirty="0"/>
              <a:t> 대한 적절한 처리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358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469FEF-1DC8-40EF-8E5C-EB2E8A569AEF}"/>
              </a:ext>
            </a:extLst>
          </p:cNvPr>
          <p:cNvSpPr/>
          <p:nvPr/>
        </p:nvSpPr>
        <p:spPr>
          <a:xfrm>
            <a:off x="-2052736" y="-315416"/>
            <a:ext cx="13825536" cy="7956884"/>
          </a:xfrm>
          <a:prstGeom prst="rect">
            <a:avLst/>
          </a:prstGeom>
          <a:solidFill>
            <a:srgbClr val="05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Thank you!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56640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5.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데이터 항목 이해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475BDFC-6D47-4717-98EC-F76015167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855260"/>
              </p:ext>
            </p:extLst>
          </p:nvPr>
        </p:nvGraphicFramePr>
        <p:xfrm>
          <a:off x="539552" y="1124744"/>
          <a:ext cx="368367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924">
                  <a:extLst>
                    <a:ext uri="{9D8B030D-6E8A-4147-A177-3AD203B41FA5}">
                      <a16:colId xmlns:a16="http://schemas.microsoft.com/office/drawing/2014/main" val="1547782083"/>
                    </a:ext>
                  </a:extLst>
                </a:gridCol>
                <a:gridCol w="1250754">
                  <a:extLst>
                    <a:ext uri="{9D8B030D-6E8A-4147-A177-3AD203B41FA5}">
                      <a16:colId xmlns:a16="http://schemas.microsoft.com/office/drawing/2014/main" val="3122566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결제 수단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공급 원가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교환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9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네이버 포인트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7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배송번호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8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배송비정보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5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배송시작일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89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배송완료일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12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사용한 적립금액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4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상품구매금액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1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5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26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A1CB43-BAF7-4D9F-89EA-7C60F2552E24}"/>
              </a:ext>
            </a:extLst>
          </p:cNvPr>
          <p:cNvSpPr txBox="1"/>
          <p:nvPr/>
        </p:nvSpPr>
        <p:spPr>
          <a:xfrm>
            <a:off x="539551" y="641612"/>
            <a:ext cx="68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 주문에 대한 </a:t>
            </a:r>
            <a:r>
              <a:rPr lang="en-US" altLang="ko-KR" dirty="0"/>
              <a:t>log </a:t>
            </a:r>
            <a:r>
              <a:rPr lang="ko-KR" altLang="en-US" dirty="0"/>
              <a:t>데이터 </a:t>
            </a:r>
            <a:r>
              <a:rPr lang="en-US" altLang="ko-KR" dirty="0"/>
              <a:t>– (log_order_sheet.csv)</a:t>
            </a:r>
            <a:endParaRPr lang="ko-KR" altLang="en-US" dirty="0"/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3D29E279-443A-4251-8681-E4A24AB1B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70149"/>
              </p:ext>
            </p:extLst>
          </p:nvPr>
        </p:nvGraphicFramePr>
        <p:xfrm>
          <a:off x="4716016" y="1124744"/>
          <a:ext cx="369523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560">
                  <a:extLst>
                    <a:ext uri="{9D8B030D-6E8A-4147-A177-3AD203B41FA5}">
                      <a16:colId xmlns:a16="http://schemas.microsoft.com/office/drawing/2014/main" val="1547782083"/>
                    </a:ext>
                  </a:extLst>
                </a:gridCol>
                <a:gridCol w="1254679">
                  <a:extLst>
                    <a:ext uri="{9D8B030D-6E8A-4147-A177-3AD203B41FA5}">
                      <a16:colId xmlns:a16="http://schemas.microsoft.com/office/drawing/2014/main" val="3122566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상품별 추가할인금액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수령인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9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 시 회원등급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7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주문경로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8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5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89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주문자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12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4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쿠폰 할인금액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1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5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47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5.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데이터 항목 이해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475BDFC-6D47-4717-98EC-F76015167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08191"/>
              </p:ext>
            </p:extLst>
          </p:nvPr>
        </p:nvGraphicFramePr>
        <p:xfrm>
          <a:off x="539551" y="1628800"/>
          <a:ext cx="368367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924">
                  <a:extLst>
                    <a:ext uri="{9D8B030D-6E8A-4147-A177-3AD203B41FA5}">
                      <a16:colId xmlns:a16="http://schemas.microsoft.com/office/drawing/2014/main" val="1547782083"/>
                    </a:ext>
                  </a:extLst>
                </a:gridCol>
                <a:gridCol w="1250754">
                  <a:extLst>
                    <a:ext uri="{9D8B030D-6E8A-4147-A177-3AD203B41FA5}">
                      <a16:colId xmlns:a16="http://schemas.microsoft.com/office/drawing/2014/main" val="3122566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9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7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읍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8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최종접속일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5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최종주문일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89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유입경로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12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유입기기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4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가입일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1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사업자구분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5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26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A1CB43-BAF7-4D9F-89EA-7C60F2552E24}"/>
              </a:ext>
            </a:extLst>
          </p:cNvPr>
          <p:cNvSpPr txBox="1"/>
          <p:nvPr/>
        </p:nvSpPr>
        <p:spPr>
          <a:xfrm>
            <a:off x="869221" y="755553"/>
            <a:ext cx="302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 회원에 대한 정보 </a:t>
            </a:r>
            <a:endParaRPr lang="en-US" altLang="ko-KR" dirty="0"/>
          </a:p>
          <a:p>
            <a:r>
              <a:rPr lang="en-US" altLang="ko-KR" dirty="0"/>
              <a:t>(master_member_sheet.csv)</a:t>
            </a:r>
            <a:endParaRPr lang="ko-KR" altLang="en-US" dirty="0"/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3D29E279-443A-4251-8681-E4A24AB1B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17940"/>
              </p:ext>
            </p:extLst>
          </p:nvPr>
        </p:nvGraphicFramePr>
        <p:xfrm>
          <a:off x="4716016" y="1630422"/>
          <a:ext cx="369523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560">
                  <a:extLst>
                    <a:ext uri="{9D8B030D-6E8A-4147-A177-3AD203B41FA5}">
                      <a16:colId xmlns:a16="http://schemas.microsoft.com/office/drawing/2014/main" val="1547782083"/>
                    </a:ext>
                  </a:extLst>
                </a:gridCol>
                <a:gridCol w="1254679">
                  <a:extLst>
                    <a:ext uri="{9D8B030D-6E8A-4147-A177-3AD203B41FA5}">
                      <a16:colId xmlns:a16="http://schemas.microsoft.com/office/drawing/2014/main" val="3122566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9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매입가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7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8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5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재입고알림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89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12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4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1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품절여부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5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26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CD5DBA-D290-4869-B606-249B99781876}"/>
              </a:ext>
            </a:extLst>
          </p:cNvPr>
          <p:cNvSpPr txBox="1"/>
          <p:nvPr/>
        </p:nvSpPr>
        <p:spPr>
          <a:xfrm>
            <a:off x="5051466" y="755553"/>
            <a:ext cx="302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 제품에 대한 정보 </a:t>
            </a:r>
            <a:endParaRPr lang="en-US" altLang="ko-KR" dirty="0"/>
          </a:p>
          <a:p>
            <a:r>
              <a:rPr lang="en-US" altLang="ko-KR" dirty="0"/>
              <a:t>(master_product_sheet.csv)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54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6.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이상치 이해 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–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주문 데이터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096E67-9C73-4527-9A78-CF015464D29C}"/>
              </a:ext>
            </a:extLst>
          </p:cNvPr>
          <p:cNvSpPr txBox="1"/>
          <p:nvPr/>
        </p:nvSpPr>
        <p:spPr>
          <a:xfrm>
            <a:off x="827584" y="1268760"/>
            <a:ext cx="7909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네이버 포인트는 주문 시 포인트 사용에 관련된 데이터로</a:t>
            </a:r>
            <a:endParaRPr lang="en-US" altLang="ko-KR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dirty="0"/>
              <a:t>이상치로 보이는 데이터가 보였으나</a:t>
            </a:r>
            <a:r>
              <a:rPr lang="en-US" altLang="ko-KR" dirty="0"/>
              <a:t> </a:t>
            </a:r>
            <a:r>
              <a:rPr lang="ko-KR" altLang="en-US" dirty="0"/>
              <a:t>충분히 일어날 수 있는 값으로 판단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20CD38-5038-4BF3-80F3-C5101B6F1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7" t="1715" r="1752" b="9883"/>
          <a:stretch/>
        </p:blipFill>
        <p:spPr>
          <a:xfrm>
            <a:off x="1259632" y="2564904"/>
            <a:ext cx="4030589" cy="28083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C59A05-F678-4C96-96BD-9EAB1D17FE64}"/>
              </a:ext>
            </a:extLst>
          </p:cNvPr>
          <p:cNvSpPr txBox="1"/>
          <p:nvPr/>
        </p:nvSpPr>
        <p:spPr>
          <a:xfrm>
            <a:off x="2555776" y="5405726"/>
            <a:ext cx="162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네이버 포인트</a:t>
            </a:r>
          </a:p>
        </p:txBody>
      </p:sp>
    </p:spTree>
    <p:extLst>
      <p:ext uri="{BB962C8B-B14F-4D97-AF65-F5344CB8AC3E}">
        <p14:creationId xmlns:p14="http://schemas.microsoft.com/office/powerpoint/2010/main" val="140826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6.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이상치 이해 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–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회원 데이터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096E67-9C73-4527-9A78-CF015464D29C}"/>
              </a:ext>
            </a:extLst>
          </p:cNvPr>
          <p:cNvSpPr txBox="1"/>
          <p:nvPr/>
        </p:nvSpPr>
        <p:spPr>
          <a:xfrm>
            <a:off x="1127024" y="1023520"/>
            <a:ext cx="688995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사용가능 적립금에 대해 음의 값을 가진 데이터가 보이므로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적절한 이상치 처리가 필요해 보임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900A97-0991-4F6F-A539-E5C64C495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49618"/>
            <a:ext cx="2948273" cy="2844405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7E6B9EB5-C029-4FB5-91FE-764CBDDA4CA2}"/>
              </a:ext>
            </a:extLst>
          </p:cNvPr>
          <p:cNvSpPr/>
          <p:nvPr/>
        </p:nvSpPr>
        <p:spPr>
          <a:xfrm>
            <a:off x="5342384" y="4459295"/>
            <a:ext cx="3096344" cy="36931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15A9FF-C446-4ED2-8603-B122B7E25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2" y="2369505"/>
            <a:ext cx="4245774" cy="38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2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6.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이상치 이해 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–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제품 데이터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3350FC-70EB-49AF-9E06-72A2E2269A70}"/>
              </a:ext>
            </a:extLst>
          </p:cNvPr>
          <p:cNvSpPr txBox="1"/>
          <p:nvPr/>
        </p:nvSpPr>
        <p:spPr>
          <a:xfrm>
            <a:off x="255858" y="1052736"/>
            <a:ext cx="867304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매입가와 판매가에 이상치로 보이는 데이터가 보였으나 서로 상관관계가 보이고 </a:t>
            </a:r>
            <a:endParaRPr lang="en-US" altLang="ko-KR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dirty="0"/>
              <a:t>비정상적으로 벗어난 가격이 없으므로 이상치로 판단하지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 descr="텍스트, 옅은, 하얀색, 거리이(가) 표시된 사진&#10;&#10;자동 생성된 설명">
            <a:extLst>
              <a:ext uri="{FF2B5EF4-FFF2-40B4-BE49-F238E27FC236}">
                <a16:creationId xmlns:a16="http://schemas.microsoft.com/office/drawing/2014/main" id="{25EDAD2A-3D14-40FB-88B2-1E5FA6869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6" y="2420888"/>
            <a:ext cx="4161555" cy="38613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6F466C-0762-4E8D-8DAB-D04533723C02}"/>
              </a:ext>
            </a:extLst>
          </p:cNvPr>
          <p:cNvSpPr txBox="1"/>
          <p:nvPr/>
        </p:nvSpPr>
        <p:spPr>
          <a:xfrm>
            <a:off x="1442481" y="6331610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매입가                       판매가</a:t>
            </a:r>
          </a:p>
        </p:txBody>
      </p:sp>
      <p:pic>
        <p:nvPicPr>
          <p:cNvPr id="17" name="그림 16" descr="스크린샷, 남자, 방, 쥐고있는이(가) 표시된 사진&#10;&#10;자동 생성된 설명">
            <a:extLst>
              <a:ext uri="{FF2B5EF4-FFF2-40B4-BE49-F238E27FC236}">
                <a16:creationId xmlns:a16="http://schemas.microsoft.com/office/drawing/2014/main" id="{41E0295E-EA7A-40BD-9E1A-46D20D16C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12" y="2420887"/>
            <a:ext cx="1917512" cy="2369159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C6D0442B-9FD8-4EF9-83B6-3C5FF8082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61" y="2428148"/>
            <a:ext cx="1923927" cy="2288961"/>
          </a:xfrm>
          <a:prstGeom prst="rect">
            <a:avLst/>
          </a:prstGeom>
        </p:spPr>
      </p:pic>
      <p:pic>
        <p:nvPicPr>
          <p:cNvPr id="23" name="그림 22" descr="스크린샷, 다량, 대형, 방이(가) 표시된 사진&#10;&#10;자동 생성된 설명">
            <a:extLst>
              <a:ext uri="{FF2B5EF4-FFF2-40B4-BE49-F238E27FC236}">
                <a16:creationId xmlns:a16="http://schemas.microsoft.com/office/drawing/2014/main" id="{1594BD96-64DC-4929-8713-5905799A4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13" y="4643801"/>
            <a:ext cx="1612136" cy="1638442"/>
          </a:xfrm>
          <a:prstGeom prst="rect">
            <a:avLst/>
          </a:prstGeom>
        </p:spPr>
      </p:pic>
      <p:pic>
        <p:nvPicPr>
          <p:cNvPr id="29" name="그림 28" descr="스크린샷, 그룹, 사람들, 쥐고있는이(가) 표시된 사진&#10;&#10;자동 생성된 설명">
            <a:extLst>
              <a:ext uri="{FF2B5EF4-FFF2-40B4-BE49-F238E27FC236}">
                <a16:creationId xmlns:a16="http://schemas.microsoft.com/office/drawing/2014/main" id="{C4C38AE3-22AD-4D4E-ADEE-FA2285B83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25" y="4522633"/>
            <a:ext cx="1318374" cy="1691787"/>
          </a:xfrm>
          <a:prstGeom prst="rect">
            <a:avLst/>
          </a:prstGeom>
        </p:spPr>
      </p:pic>
      <p:sp>
        <p:nvSpPr>
          <p:cNvPr id="21" name="액자 20">
            <a:extLst>
              <a:ext uri="{FF2B5EF4-FFF2-40B4-BE49-F238E27FC236}">
                <a16:creationId xmlns:a16="http://schemas.microsoft.com/office/drawing/2014/main" id="{43632512-4107-451F-9A9F-2CE63678E6AF}"/>
              </a:ext>
            </a:extLst>
          </p:cNvPr>
          <p:cNvSpPr/>
          <p:nvPr/>
        </p:nvSpPr>
        <p:spPr>
          <a:xfrm>
            <a:off x="5747460" y="2428147"/>
            <a:ext cx="864096" cy="395317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35A2121B-ED5B-4E04-9ADE-07F8DF249AF4}"/>
              </a:ext>
            </a:extLst>
          </p:cNvPr>
          <p:cNvSpPr/>
          <p:nvPr/>
        </p:nvSpPr>
        <p:spPr>
          <a:xfrm>
            <a:off x="7532399" y="2428147"/>
            <a:ext cx="761199" cy="390120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4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6.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이상치 이해 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–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제품 데이터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6F466C-0762-4E8D-8DAB-D04533723C02}"/>
              </a:ext>
            </a:extLst>
          </p:cNvPr>
          <p:cNvSpPr txBox="1"/>
          <p:nvPr/>
        </p:nvSpPr>
        <p:spPr>
          <a:xfrm>
            <a:off x="3419872" y="6194240"/>
            <a:ext cx="518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후기                                                     장바구니 담기</a:t>
            </a:r>
          </a:p>
        </p:txBody>
      </p:sp>
      <p:pic>
        <p:nvPicPr>
          <p:cNvPr id="30" name="그림 29" descr="앉아있는, 하얀색, 서있는, 주차이(가) 표시된 사진&#10;&#10;자동 생성된 설명">
            <a:extLst>
              <a:ext uri="{FF2B5EF4-FFF2-40B4-BE49-F238E27FC236}">
                <a16:creationId xmlns:a16="http://schemas.microsoft.com/office/drawing/2014/main" id="{7B405103-2B81-415E-B848-E894193D4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08" y="2451310"/>
            <a:ext cx="3611447" cy="3622588"/>
          </a:xfrm>
          <a:prstGeom prst="rect">
            <a:avLst/>
          </a:prstGeom>
        </p:spPr>
      </p:pic>
      <p:pic>
        <p:nvPicPr>
          <p:cNvPr id="32" name="그림 31" descr="앉아있는, 주차, 하얀색, 기차이(가) 표시된 사진&#10;&#10;자동 생성된 설명">
            <a:extLst>
              <a:ext uri="{FF2B5EF4-FFF2-40B4-BE49-F238E27FC236}">
                <a16:creationId xmlns:a16="http://schemas.microsoft.com/office/drawing/2014/main" id="{3D253BDE-1EBC-4D79-A8F3-768C50C5E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0" y="2472520"/>
            <a:ext cx="3798553" cy="36225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EB086E-826D-42BD-B8AC-96ACE767EB23}"/>
              </a:ext>
            </a:extLst>
          </p:cNvPr>
          <p:cNvSpPr txBox="1"/>
          <p:nvPr/>
        </p:nvSpPr>
        <p:spPr>
          <a:xfrm>
            <a:off x="748154" y="1124744"/>
            <a:ext cx="76476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온라인 쇼핑몰의 경우 특정 인기 상품에 대해서 후기와 장바구니 담기가</a:t>
            </a:r>
            <a:endParaRPr lang="en-US" altLang="ko-KR" dirty="0"/>
          </a:p>
          <a:p>
            <a:pPr algn="ctr"/>
            <a:r>
              <a:rPr lang="ko-KR" altLang="en-US" sz="1000" dirty="0"/>
              <a:t> </a:t>
            </a:r>
            <a:endParaRPr lang="en-US" altLang="ko-KR" sz="1000" dirty="0"/>
          </a:p>
          <a:p>
            <a:pPr algn="ctr"/>
            <a:r>
              <a:rPr lang="ko-KR" altLang="en-US" dirty="0"/>
              <a:t>몰리기 때문에 이상치라 판단하지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18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6. </a:t>
            </a:r>
            <a:r>
              <a:rPr lang="ko-KR" altLang="en-US" sz="2000" dirty="0" err="1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결측치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이해 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–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주문 데이터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1">
            <a:extLst>
              <a:ext uri="{FF2B5EF4-FFF2-40B4-BE49-F238E27FC236}">
                <a16:creationId xmlns:a16="http://schemas.microsoft.com/office/drawing/2014/main" id="{CD0E878B-210E-4C4C-9647-6DF33A419FA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43608" y="1274302"/>
            <a:ext cx="2952328" cy="50550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EF1284-B324-4EC5-8FF6-A035098EC546}"/>
              </a:ext>
            </a:extLst>
          </p:cNvPr>
          <p:cNvSpPr txBox="1"/>
          <p:nvPr/>
        </p:nvSpPr>
        <p:spPr>
          <a:xfrm>
            <a:off x="4283968" y="1613511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주문자 </a:t>
            </a:r>
            <a:r>
              <a:rPr lang="en-US" altLang="ko-KR" dirty="0"/>
              <a:t>ID, </a:t>
            </a:r>
            <a:r>
              <a:rPr lang="ko-KR" altLang="en-US" dirty="0" err="1"/>
              <a:t>주문시</a:t>
            </a:r>
            <a:r>
              <a:rPr lang="ko-KR" altLang="en-US" dirty="0"/>
              <a:t> 회원등급</a:t>
            </a:r>
            <a:endParaRPr lang="en-US" altLang="ko-KR" dirty="0"/>
          </a:p>
          <a:p>
            <a:r>
              <a:rPr lang="en-US" altLang="ko-KR" dirty="0"/>
              <a:t> : </a:t>
            </a:r>
            <a:r>
              <a:rPr lang="ko-KR" altLang="en-US" dirty="0"/>
              <a:t>비회원 로그인으로 상품구매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D472F-C155-4151-A44F-966B7B2D53EF}"/>
              </a:ext>
            </a:extLst>
          </p:cNvPr>
          <p:cNvSpPr txBox="1"/>
          <p:nvPr/>
        </p:nvSpPr>
        <p:spPr>
          <a:xfrm>
            <a:off x="4283968" y="2692607"/>
            <a:ext cx="5101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공급원가</a:t>
            </a:r>
            <a:r>
              <a:rPr lang="en-US" altLang="ko-KR" dirty="0"/>
              <a:t>,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상품번호</a:t>
            </a:r>
            <a:endParaRPr lang="en-US" altLang="ko-KR" dirty="0"/>
          </a:p>
          <a:p>
            <a:r>
              <a:rPr lang="en-US" altLang="ko-KR" dirty="0"/>
              <a:t> :</a:t>
            </a:r>
            <a:r>
              <a:rPr lang="ko-KR" altLang="en-US" dirty="0"/>
              <a:t> 상품이 등록되어 있지 않아 </a:t>
            </a:r>
            <a:r>
              <a:rPr lang="ko-KR" altLang="en-US" dirty="0" err="1"/>
              <a:t>결측치로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보이지만</a:t>
            </a:r>
            <a:r>
              <a:rPr lang="en-US" altLang="ko-KR" dirty="0"/>
              <a:t> </a:t>
            </a:r>
            <a:r>
              <a:rPr lang="ko-KR" altLang="en-US" dirty="0"/>
              <a:t>실제 판매되고있는 상품</a:t>
            </a:r>
            <a:endParaRPr lang="en-US" altLang="ko-KR" dirty="0"/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0B60B52A-40C1-4164-AA0F-25C8B7FA3827}"/>
              </a:ext>
            </a:extLst>
          </p:cNvPr>
          <p:cNvSpPr/>
          <p:nvPr/>
        </p:nvSpPr>
        <p:spPr>
          <a:xfrm>
            <a:off x="971600" y="1613511"/>
            <a:ext cx="3096344" cy="36931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E8FCB596-BC2C-454C-A18D-C241A5638C95}"/>
              </a:ext>
            </a:extLst>
          </p:cNvPr>
          <p:cNvSpPr/>
          <p:nvPr/>
        </p:nvSpPr>
        <p:spPr>
          <a:xfrm>
            <a:off x="971600" y="1982825"/>
            <a:ext cx="3096344" cy="2342895"/>
          </a:xfrm>
          <a:prstGeom prst="frame">
            <a:avLst>
              <a:gd name="adj1" fmla="val 237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5D6C9-F50E-4DE3-A697-000C94C5E201}"/>
              </a:ext>
            </a:extLst>
          </p:cNvPr>
          <p:cNvSpPr txBox="1"/>
          <p:nvPr/>
        </p:nvSpPr>
        <p:spPr>
          <a:xfrm>
            <a:off x="4428046" y="5150077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카드사 </a:t>
            </a:r>
            <a:endParaRPr lang="en-US" altLang="ko-KR" dirty="0"/>
          </a:p>
          <a:p>
            <a:r>
              <a:rPr lang="en-US" altLang="ko-KR" dirty="0"/>
              <a:t> : </a:t>
            </a:r>
            <a:r>
              <a:rPr lang="ko-KR" altLang="en-US" dirty="0"/>
              <a:t>결제 수단이 카드 외 무통장 입금일때</a:t>
            </a:r>
            <a:endParaRPr lang="en-US" altLang="ko-KR" dirty="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97758EBF-F09D-4AFA-BAB8-B151A92F0195}"/>
              </a:ext>
            </a:extLst>
          </p:cNvPr>
          <p:cNvSpPr/>
          <p:nvPr/>
        </p:nvSpPr>
        <p:spPr>
          <a:xfrm>
            <a:off x="971600" y="4524924"/>
            <a:ext cx="3096344" cy="36931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31C49B88-2FDD-4B9E-AF47-AE0A94965956}"/>
              </a:ext>
            </a:extLst>
          </p:cNvPr>
          <p:cNvSpPr/>
          <p:nvPr/>
        </p:nvSpPr>
        <p:spPr>
          <a:xfrm>
            <a:off x="971600" y="5244489"/>
            <a:ext cx="3096344" cy="369315"/>
          </a:xfrm>
          <a:prstGeom prst="fram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6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2">
            <a:extLst>
              <a:ext uri="{FF2B5EF4-FFF2-40B4-BE49-F238E27FC236}">
                <a16:creationId xmlns:a16="http://schemas.microsoft.com/office/drawing/2014/main" id="{2876959E-41FC-4C22-9FBD-C593FD1EF71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19518" y="1405294"/>
            <a:ext cx="3456438" cy="404741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6. </a:t>
            </a:r>
            <a:r>
              <a:rPr lang="ko-KR" altLang="en-US" sz="2000" dirty="0" err="1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결측치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이해 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–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회원 데이터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EF1284-B324-4EC5-8FF6-A035098EC546}"/>
              </a:ext>
            </a:extLst>
          </p:cNvPr>
          <p:cNvSpPr txBox="1"/>
          <p:nvPr/>
        </p:nvSpPr>
        <p:spPr>
          <a:xfrm>
            <a:off x="4428046" y="191683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주소</a:t>
            </a:r>
            <a:endParaRPr lang="en-US" altLang="ko-KR" dirty="0"/>
          </a:p>
          <a:p>
            <a:r>
              <a:rPr lang="en-US" altLang="ko-KR" dirty="0"/>
              <a:t> : </a:t>
            </a:r>
            <a:r>
              <a:rPr lang="ko-KR" altLang="en-US" dirty="0"/>
              <a:t>주소를 입력을 </a:t>
            </a:r>
            <a:r>
              <a:rPr lang="ko-KR" altLang="en-US" dirty="0" err="1"/>
              <a:t>안한</a:t>
            </a:r>
            <a:r>
              <a:rPr lang="ko-KR" altLang="en-US" dirty="0"/>
              <a:t> 회원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D472F-C155-4151-A44F-966B7B2D53EF}"/>
              </a:ext>
            </a:extLst>
          </p:cNvPr>
          <p:cNvSpPr txBox="1"/>
          <p:nvPr/>
        </p:nvSpPr>
        <p:spPr>
          <a:xfrm>
            <a:off x="4428046" y="2761084"/>
            <a:ext cx="3996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최종접속일</a:t>
            </a:r>
            <a:endParaRPr lang="en-US" altLang="ko-KR" dirty="0"/>
          </a:p>
          <a:p>
            <a:r>
              <a:rPr lang="en-US" altLang="ko-KR" dirty="0"/>
              <a:t> : </a:t>
            </a:r>
            <a:r>
              <a:rPr lang="ko-KR" altLang="en-US" dirty="0"/>
              <a:t>회원가입만한 회원이거나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포장주문일 수도 있음</a:t>
            </a:r>
            <a:endParaRPr lang="en-US" altLang="ko-KR" dirty="0"/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0B60B52A-40C1-4164-AA0F-25C8B7FA3827}"/>
              </a:ext>
            </a:extLst>
          </p:cNvPr>
          <p:cNvSpPr/>
          <p:nvPr/>
        </p:nvSpPr>
        <p:spPr>
          <a:xfrm>
            <a:off x="719518" y="2896413"/>
            <a:ext cx="3096344" cy="1065173"/>
          </a:xfrm>
          <a:prstGeom prst="frame">
            <a:avLst>
              <a:gd name="adj1" fmla="val 50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5D6C9-F50E-4DE3-A697-000C94C5E201}"/>
              </a:ext>
            </a:extLst>
          </p:cNvPr>
          <p:cNvSpPr txBox="1"/>
          <p:nvPr/>
        </p:nvSpPr>
        <p:spPr>
          <a:xfrm>
            <a:off x="4428046" y="3786701"/>
            <a:ext cx="399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최종주문일 </a:t>
            </a:r>
            <a:endParaRPr lang="en-US" altLang="ko-KR" dirty="0"/>
          </a:p>
          <a:p>
            <a:r>
              <a:rPr lang="en-US" altLang="ko-KR" dirty="0"/>
              <a:t> : </a:t>
            </a:r>
            <a:r>
              <a:rPr lang="ko-KR" altLang="en-US" dirty="0"/>
              <a:t>회원가입 후 주문을 하지않은 회원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079809-8CD7-4082-BCB0-FB7BDB19CA3A}"/>
              </a:ext>
            </a:extLst>
          </p:cNvPr>
          <p:cNvSpPr txBox="1"/>
          <p:nvPr/>
        </p:nvSpPr>
        <p:spPr>
          <a:xfrm>
            <a:off x="4432102" y="4561284"/>
            <a:ext cx="460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구매력이 없는 고객이기 때문에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ko-KR" altLang="en-US" dirty="0" err="1"/>
              <a:t>결측치로</a:t>
            </a:r>
            <a:r>
              <a:rPr lang="ko-KR" altLang="en-US" dirty="0"/>
              <a:t> 적절한 처리 필요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41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4740F04D9A2244F9DD43C3ACFE1553B" ma:contentTypeVersion="7" ma:contentTypeDescription="새 문서를 만듭니다." ma:contentTypeScope="" ma:versionID="7880553609202a5a6b9679ab4990d745">
  <xsd:schema xmlns:xsd="http://www.w3.org/2001/XMLSchema" xmlns:xs="http://www.w3.org/2001/XMLSchema" xmlns:p="http://schemas.microsoft.com/office/2006/metadata/properties" xmlns:ns2="545ff6fc-d6ca-45b2-8b05-c05957fffb93" targetNamespace="http://schemas.microsoft.com/office/2006/metadata/properties" ma:root="true" ma:fieldsID="13e8e3cb6d740565bd1995bf7f3a0b0b" ns2:_="">
    <xsd:import namespace="545ff6fc-d6ca-45b2-8b05-c05957fff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ff6fc-d6ca-45b2-8b05-c05957fffb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BDFFA2-7514-48C5-B776-CECC69F415E9}"/>
</file>

<file path=customXml/itemProps2.xml><?xml version="1.0" encoding="utf-8"?>
<ds:datastoreItem xmlns:ds="http://schemas.openxmlformats.org/officeDocument/2006/customXml" ds:itemID="{C066067A-5BAD-4CF2-B2AE-0C794D1786F1}"/>
</file>

<file path=customXml/itemProps3.xml><?xml version="1.0" encoding="utf-8"?>
<ds:datastoreItem xmlns:ds="http://schemas.openxmlformats.org/officeDocument/2006/customXml" ds:itemID="{B587B08C-F6C9-4408-AE46-97BA468E010F}"/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423</Words>
  <Application>Microsoft Office PowerPoint</Application>
  <PresentationFormat>화면 슬라이드 쇼(4:3)</PresentationFormat>
  <Paragraphs>160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은석 강</cp:lastModifiedBy>
  <cp:revision>106</cp:revision>
  <dcterms:created xsi:type="dcterms:W3CDTF">2020-02-17T11:29:11Z</dcterms:created>
  <dcterms:modified xsi:type="dcterms:W3CDTF">2020-02-20T01:20:34Z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0x010100F4740F04D9A2244F9DD43C3ACFE1553B</vt:lpwstr>
  </property>
</Properties>
</file>