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293" r:id="rId3"/>
    <p:sldId id="285" r:id="rId4"/>
    <p:sldId id="292" r:id="rId5"/>
    <p:sldId id="287" r:id="rId6"/>
    <p:sldId id="290" r:id="rId7"/>
    <p:sldId id="295" r:id="rId8"/>
    <p:sldId id="29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석 강" initials="은강" lastIdx="1" clrIdx="0">
    <p:extLst>
      <p:ext uri="{19B8F6BF-5375-455C-9EA6-DF929625EA0E}">
        <p15:presenceInfo xmlns:p15="http://schemas.microsoft.com/office/powerpoint/2012/main" userId="은석 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5507D"/>
    <a:srgbClr val="F79646"/>
    <a:srgbClr val="DAE4F1"/>
    <a:srgbClr val="00A5E5"/>
    <a:srgbClr val="4B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94660"/>
  </p:normalViewPr>
  <p:slideViewPr>
    <p:cSldViewPr>
      <p:cViewPr>
        <p:scale>
          <a:sx n="75" d="100"/>
          <a:sy n="75" d="100"/>
        </p:scale>
        <p:origin x="528" y="-2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619523293661955E-2"/>
          <c:y val="0.14688922237853669"/>
          <c:w val="0.84695172259046858"/>
          <c:h val="0.57569883770541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19년 매출 증가율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10월</c:v>
                </c:pt>
                <c:pt idx="1">
                  <c:v>11월</c:v>
                </c:pt>
                <c:pt idx="2">
                  <c:v>12월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19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4-43AC-A5F1-6B98BC461A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08885304"/>
        <c:axId val="508887928"/>
      </c:barChart>
      <c:catAx>
        <c:axId val="508885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8887928"/>
        <c:crosses val="autoZero"/>
        <c:auto val="1"/>
        <c:lblAlgn val="ctr"/>
        <c:lblOffset val="100"/>
        <c:noMultiLvlLbl val="0"/>
      </c:catAx>
      <c:valAx>
        <c:axId val="50888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888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3306694444128"/>
          <c:y val="0.86192511321167109"/>
          <c:w val="0.46688321693708912"/>
          <c:h val="0.108843481164378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2B93B-CC54-4C89-8C64-6533ECF657B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6EFDDA4-CFDA-4B52-8E11-C009927ADF42}">
      <dgm:prSet phldrT="[텍스트]"/>
      <dgm:spPr/>
      <dgm:t>
        <a:bodyPr/>
        <a:lstStyle/>
        <a:p>
          <a:pPr latinLnBrk="1"/>
          <a:r>
            <a:rPr lang="ko-KR" altLang="en-US" dirty="0"/>
            <a:t>원가 절감</a:t>
          </a:r>
        </a:p>
      </dgm:t>
    </dgm:pt>
    <dgm:pt modelId="{A72DAEE5-AD24-4B82-8D67-520D80B20DC4}" type="parTrans" cxnId="{B9C3A9B0-C052-40E0-B79C-B902087EDB2C}">
      <dgm:prSet/>
      <dgm:spPr/>
      <dgm:t>
        <a:bodyPr/>
        <a:lstStyle/>
        <a:p>
          <a:pPr latinLnBrk="1"/>
          <a:endParaRPr lang="ko-KR" altLang="en-US"/>
        </a:p>
      </dgm:t>
    </dgm:pt>
    <dgm:pt modelId="{9FECFC4B-9332-497F-B536-1E0E47D91361}" type="sibTrans" cxnId="{B9C3A9B0-C052-40E0-B79C-B902087EDB2C}">
      <dgm:prSet/>
      <dgm:spPr/>
      <dgm:t>
        <a:bodyPr/>
        <a:lstStyle/>
        <a:p>
          <a:pPr latinLnBrk="1"/>
          <a:endParaRPr lang="ko-KR" altLang="en-US"/>
        </a:p>
      </dgm:t>
    </dgm:pt>
    <dgm:pt modelId="{62B951BC-A3BC-4EC7-B35D-C27C18CD0E22}">
      <dgm:prSet phldrT="[텍스트]"/>
      <dgm:spPr/>
      <dgm:t>
        <a:bodyPr/>
        <a:lstStyle/>
        <a:p>
          <a:pPr latinLnBrk="1"/>
          <a:r>
            <a:rPr lang="ko-KR" altLang="en-US" dirty="0"/>
            <a:t>가격경쟁력</a:t>
          </a:r>
          <a:endParaRPr lang="en-US" altLang="ko-KR" dirty="0"/>
        </a:p>
        <a:p>
          <a:pPr latinLnBrk="1"/>
          <a:r>
            <a:rPr lang="ko-KR" altLang="en-US" dirty="0"/>
            <a:t>향상</a:t>
          </a:r>
        </a:p>
      </dgm:t>
    </dgm:pt>
    <dgm:pt modelId="{77F9CE55-48E3-4530-9DC3-862E845B6EEC}" type="parTrans" cxnId="{840268D0-88A1-4C47-856E-3DDE455C7678}">
      <dgm:prSet/>
      <dgm:spPr/>
      <dgm:t>
        <a:bodyPr/>
        <a:lstStyle/>
        <a:p>
          <a:pPr latinLnBrk="1"/>
          <a:endParaRPr lang="ko-KR" altLang="en-US"/>
        </a:p>
      </dgm:t>
    </dgm:pt>
    <dgm:pt modelId="{5C47F856-1E30-477F-90C8-88513694EF0B}" type="sibTrans" cxnId="{840268D0-88A1-4C47-856E-3DDE455C7678}">
      <dgm:prSet/>
      <dgm:spPr/>
      <dgm:t>
        <a:bodyPr/>
        <a:lstStyle/>
        <a:p>
          <a:pPr latinLnBrk="1"/>
          <a:endParaRPr lang="ko-KR" altLang="en-US"/>
        </a:p>
      </dgm:t>
    </dgm:pt>
    <dgm:pt modelId="{5A0FFDBF-CCFE-43DF-88C5-3D4A630E0EC7}">
      <dgm:prSet phldrT="[텍스트]"/>
      <dgm:spPr/>
      <dgm:t>
        <a:bodyPr/>
        <a:lstStyle/>
        <a:p>
          <a:pPr latinLnBrk="1"/>
          <a:r>
            <a:rPr lang="ko-KR" altLang="en-US" dirty="0"/>
            <a:t>적정</a:t>
          </a:r>
          <a:endParaRPr lang="en-US" altLang="ko-KR" dirty="0"/>
        </a:p>
        <a:p>
          <a:pPr latinLnBrk="1"/>
          <a:r>
            <a:rPr lang="ko-KR" altLang="en-US" dirty="0"/>
            <a:t>재고관리</a:t>
          </a:r>
        </a:p>
      </dgm:t>
    </dgm:pt>
    <dgm:pt modelId="{6DC7FB42-90EF-4329-B729-895E47D39DCE}" type="parTrans" cxnId="{23B33CB7-91FA-4683-BD70-1F37E279007A}">
      <dgm:prSet/>
      <dgm:spPr/>
      <dgm:t>
        <a:bodyPr/>
        <a:lstStyle/>
        <a:p>
          <a:pPr latinLnBrk="1"/>
          <a:endParaRPr lang="ko-KR" altLang="en-US"/>
        </a:p>
      </dgm:t>
    </dgm:pt>
    <dgm:pt modelId="{4E59B757-E054-4664-B754-573907802F5F}" type="sibTrans" cxnId="{23B33CB7-91FA-4683-BD70-1F37E279007A}">
      <dgm:prSet/>
      <dgm:spPr/>
      <dgm:t>
        <a:bodyPr/>
        <a:lstStyle/>
        <a:p>
          <a:pPr latinLnBrk="1"/>
          <a:endParaRPr lang="ko-KR" altLang="en-US"/>
        </a:p>
      </dgm:t>
    </dgm:pt>
    <dgm:pt modelId="{36095139-9570-4C55-BD69-743AE2DDF9AD}" type="pres">
      <dgm:prSet presAssocID="{ED82B93B-CC54-4C89-8C64-6533ECF657BB}" presName="compositeShape" presStyleCnt="0">
        <dgm:presLayoutVars>
          <dgm:chMax val="7"/>
          <dgm:dir/>
          <dgm:resizeHandles val="exact"/>
        </dgm:presLayoutVars>
      </dgm:prSet>
      <dgm:spPr/>
    </dgm:pt>
    <dgm:pt modelId="{05AEF1B8-5EF0-4900-99C2-C9E33D57E181}" type="pres">
      <dgm:prSet presAssocID="{ED82B93B-CC54-4C89-8C64-6533ECF657BB}" presName="wedge1" presStyleLbl="node1" presStyleIdx="0" presStyleCnt="3"/>
      <dgm:spPr/>
    </dgm:pt>
    <dgm:pt modelId="{AFC426D0-85ED-4DF9-9246-58C319242C11}" type="pres">
      <dgm:prSet presAssocID="{ED82B93B-CC54-4C89-8C64-6533ECF657BB}" presName="dummy1a" presStyleCnt="0"/>
      <dgm:spPr/>
    </dgm:pt>
    <dgm:pt modelId="{4F8F498E-60C6-424B-8942-9C480CFAFE5B}" type="pres">
      <dgm:prSet presAssocID="{ED82B93B-CC54-4C89-8C64-6533ECF657BB}" presName="dummy1b" presStyleCnt="0"/>
      <dgm:spPr/>
    </dgm:pt>
    <dgm:pt modelId="{286EBD7F-FDF0-4F35-9FD4-750292D30ABE}" type="pres">
      <dgm:prSet presAssocID="{ED82B93B-CC54-4C89-8C64-6533ECF657B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EFCEAF3-876C-4E26-8AE0-C795E9CBDA2B}" type="pres">
      <dgm:prSet presAssocID="{ED82B93B-CC54-4C89-8C64-6533ECF657BB}" presName="wedge2" presStyleLbl="node1" presStyleIdx="1" presStyleCnt="3"/>
      <dgm:spPr/>
    </dgm:pt>
    <dgm:pt modelId="{331D9A40-A4BF-4E4A-8683-030767E7F049}" type="pres">
      <dgm:prSet presAssocID="{ED82B93B-CC54-4C89-8C64-6533ECF657BB}" presName="dummy2a" presStyleCnt="0"/>
      <dgm:spPr/>
    </dgm:pt>
    <dgm:pt modelId="{548C9581-8B94-4E6A-801D-38CFB008FFAC}" type="pres">
      <dgm:prSet presAssocID="{ED82B93B-CC54-4C89-8C64-6533ECF657BB}" presName="dummy2b" presStyleCnt="0"/>
      <dgm:spPr/>
    </dgm:pt>
    <dgm:pt modelId="{8CDE1A23-ED96-4068-86CA-BE852D549A49}" type="pres">
      <dgm:prSet presAssocID="{ED82B93B-CC54-4C89-8C64-6533ECF657B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6DA91A-5EE8-4DF8-BB9B-E49E809FB78F}" type="pres">
      <dgm:prSet presAssocID="{ED82B93B-CC54-4C89-8C64-6533ECF657BB}" presName="wedge3" presStyleLbl="node1" presStyleIdx="2" presStyleCnt="3"/>
      <dgm:spPr/>
    </dgm:pt>
    <dgm:pt modelId="{EB7BB2EB-7D7A-4816-8D61-8531FEAA75C1}" type="pres">
      <dgm:prSet presAssocID="{ED82B93B-CC54-4C89-8C64-6533ECF657BB}" presName="dummy3a" presStyleCnt="0"/>
      <dgm:spPr/>
    </dgm:pt>
    <dgm:pt modelId="{3E004619-7134-44B4-89E3-C0BEEF24422F}" type="pres">
      <dgm:prSet presAssocID="{ED82B93B-CC54-4C89-8C64-6533ECF657BB}" presName="dummy3b" presStyleCnt="0"/>
      <dgm:spPr/>
    </dgm:pt>
    <dgm:pt modelId="{BC033CA6-91FF-4BFD-8052-10780BF80302}" type="pres">
      <dgm:prSet presAssocID="{ED82B93B-CC54-4C89-8C64-6533ECF657B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52E709B-2102-4377-92DD-E01E104509FF}" type="pres">
      <dgm:prSet presAssocID="{9FECFC4B-9332-497F-B536-1E0E47D91361}" presName="arrowWedge1" presStyleLbl="fgSibTrans2D1" presStyleIdx="0" presStyleCnt="3"/>
      <dgm:spPr/>
    </dgm:pt>
    <dgm:pt modelId="{C4D51549-CBCB-431A-A038-97360DA05E83}" type="pres">
      <dgm:prSet presAssocID="{5C47F856-1E30-477F-90C8-88513694EF0B}" presName="arrowWedge2" presStyleLbl="fgSibTrans2D1" presStyleIdx="1" presStyleCnt="3"/>
      <dgm:spPr/>
    </dgm:pt>
    <dgm:pt modelId="{055FAEB0-7E8C-4964-BEA5-0E9A6BE3B0AD}" type="pres">
      <dgm:prSet presAssocID="{4E59B757-E054-4664-B754-573907802F5F}" presName="arrowWedge3" presStyleLbl="fgSibTrans2D1" presStyleIdx="2" presStyleCnt="3"/>
      <dgm:spPr/>
    </dgm:pt>
  </dgm:ptLst>
  <dgm:cxnLst>
    <dgm:cxn modelId="{220BA209-104D-4A3D-B529-6697AE1D597E}" type="presOf" srcId="{62B951BC-A3BC-4EC7-B35D-C27C18CD0E22}" destId="{5EFCEAF3-876C-4E26-8AE0-C795E9CBDA2B}" srcOrd="0" destOrd="0" presId="urn:microsoft.com/office/officeart/2005/8/layout/cycle8"/>
    <dgm:cxn modelId="{AB06C821-8756-4B03-A299-0B90074E8EC3}" type="presOf" srcId="{E6EFDDA4-CFDA-4B52-8E11-C009927ADF42}" destId="{286EBD7F-FDF0-4F35-9FD4-750292D30ABE}" srcOrd="1" destOrd="0" presId="urn:microsoft.com/office/officeart/2005/8/layout/cycle8"/>
    <dgm:cxn modelId="{A8311631-5AB3-4B23-BDC8-C5C4E4396178}" type="presOf" srcId="{5A0FFDBF-CCFE-43DF-88C5-3D4A630E0EC7}" destId="{186DA91A-5EE8-4DF8-BB9B-E49E809FB78F}" srcOrd="0" destOrd="0" presId="urn:microsoft.com/office/officeart/2005/8/layout/cycle8"/>
    <dgm:cxn modelId="{F590F243-52C8-4661-9606-1E846C1BC98B}" type="presOf" srcId="{ED82B93B-CC54-4C89-8C64-6533ECF657BB}" destId="{36095139-9570-4C55-BD69-743AE2DDF9AD}" srcOrd="0" destOrd="0" presId="urn:microsoft.com/office/officeart/2005/8/layout/cycle8"/>
    <dgm:cxn modelId="{E9F2F3A5-94A6-4794-965E-ED2F2C8E7175}" type="presOf" srcId="{E6EFDDA4-CFDA-4B52-8E11-C009927ADF42}" destId="{05AEF1B8-5EF0-4900-99C2-C9E33D57E181}" srcOrd="0" destOrd="0" presId="urn:microsoft.com/office/officeart/2005/8/layout/cycle8"/>
    <dgm:cxn modelId="{2341C6A8-D35C-4BF6-9C99-DDAFB4742BCE}" type="presOf" srcId="{5A0FFDBF-CCFE-43DF-88C5-3D4A630E0EC7}" destId="{BC033CA6-91FF-4BFD-8052-10780BF80302}" srcOrd="1" destOrd="0" presId="urn:microsoft.com/office/officeart/2005/8/layout/cycle8"/>
    <dgm:cxn modelId="{B9C3A9B0-C052-40E0-B79C-B902087EDB2C}" srcId="{ED82B93B-CC54-4C89-8C64-6533ECF657BB}" destId="{E6EFDDA4-CFDA-4B52-8E11-C009927ADF42}" srcOrd="0" destOrd="0" parTransId="{A72DAEE5-AD24-4B82-8D67-520D80B20DC4}" sibTransId="{9FECFC4B-9332-497F-B536-1E0E47D91361}"/>
    <dgm:cxn modelId="{23B33CB7-91FA-4683-BD70-1F37E279007A}" srcId="{ED82B93B-CC54-4C89-8C64-6533ECF657BB}" destId="{5A0FFDBF-CCFE-43DF-88C5-3D4A630E0EC7}" srcOrd="2" destOrd="0" parTransId="{6DC7FB42-90EF-4329-B729-895E47D39DCE}" sibTransId="{4E59B757-E054-4664-B754-573907802F5F}"/>
    <dgm:cxn modelId="{840268D0-88A1-4C47-856E-3DDE455C7678}" srcId="{ED82B93B-CC54-4C89-8C64-6533ECF657BB}" destId="{62B951BC-A3BC-4EC7-B35D-C27C18CD0E22}" srcOrd="1" destOrd="0" parTransId="{77F9CE55-48E3-4530-9DC3-862E845B6EEC}" sibTransId="{5C47F856-1E30-477F-90C8-88513694EF0B}"/>
    <dgm:cxn modelId="{BA6A40D9-737C-4AC5-8956-B9FD3D60B619}" type="presOf" srcId="{62B951BC-A3BC-4EC7-B35D-C27C18CD0E22}" destId="{8CDE1A23-ED96-4068-86CA-BE852D549A49}" srcOrd="1" destOrd="0" presId="urn:microsoft.com/office/officeart/2005/8/layout/cycle8"/>
    <dgm:cxn modelId="{6DC9E698-7AE9-437C-ABED-5E02C1CF2A42}" type="presParOf" srcId="{36095139-9570-4C55-BD69-743AE2DDF9AD}" destId="{05AEF1B8-5EF0-4900-99C2-C9E33D57E181}" srcOrd="0" destOrd="0" presId="urn:microsoft.com/office/officeart/2005/8/layout/cycle8"/>
    <dgm:cxn modelId="{DE90273C-6B27-4496-918D-9EA1CC98E393}" type="presParOf" srcId="{36095139-9570-4C55-BD69-743AE2DDF9AD}" destId="{AFC426D0-85ED-4DF9-9246-58C319242C11}" srcOrd="1" destOrd="0" presId="urn:microsoft.com/office/officeart/2005/8/layout/cycle8"/>
    <dgm:cxn modelId="{D73FE418-8BF9-46C4-92FB-3C7281FBAC7A}" type="presParOf" srcId="{36095139-9570-4C55-BD69-743AE2DDF9AD}" destId="{4F8F498E-60C6-424B-8942-9C480CFAFE5B}" srcOrd="2" destOrd="0" presId="urn:microsoft.com/office/officeart/2005/8/layout/cycle8"/>
    <dgm:cxn modelId="{D026BC2A-45C9-4BD9-90C3-7F558430B03C}" type="presParOf" srcId="{36095139-9570-4C55-BD69-743AE2DDF9AD}" destId="{286EBD7F-FDF0-4F35-9FD4-750292D30ABE}" srcOrd="3" destOrd="0" presId="urn:microsoft.com/office/officeart/2005/8/layout/cycle8"/>
    <dgm:cxn modelId="{FF2D7682-DE61-4745-A5C7-1DA0C22E0CDD}" type="presParOf" srcId="{36095139-9570-4C55-BD69-743AE2DDF9AD}" destId="{5EFCEAF3-876C-4E26-8AE0-C795E9CBDA2B}" srcOrd="4" destOrd="0" presId="urn:microsoft.com/office/officeart/2005/8/layout/cycle8"/>
    <dgm:cxn modelId="{B4A100DB-8DB3-466A-87D0-7BDF0C9AE30C}" type="presParOf" srcId="{36095139-9570-4C55-BD69-743AE2DDF9AD}" destId="{331D9A40-A4BF-4E4A-8683-030767E7F049}" srcOrd="5" destOrd="0" presId="urn:microsoft.com/office/officeart/2005/8/layout/cycle8"/>
    <dgm:cxn modelId="{42AADC88-068F-4C3B-9984-971517EA7E1A}" type="presParOf" srcId="{36095139-9570-4C55-BD69-743AE2DDF9AD}" destId="{548C9581-8B94-4E6A-801D-38CFB008FFAC}" srcOrd="6" destOrd="0" presId="urn:microsoft.com/office/officeart/2005/8/layout/cycle8"/>
    <dgm:cxn modelId="{841DFAA7-2206-4F51-8007-39F6EBDE5A27}" type="presParOf" srcId="{36095139-9570-4C55-BD69-743AE2DDF9AD}" destId="{8CDE1A23-ED96-4068-86CA-BE852D549A49}" srcOrd="7" destOrd="0" presId="urn:microsoft.com/office/officeart/2005/8/layout/cycle8"/>
    <dgm:cxn modelId="{3B74C730-2256-4470-827C-9F16CA81A632}" type="presParOf" srcId="{36095139-9570-4C55-BD69-743AE2DDF9AD}" destId="{186DA91A-5EE8-4DF8-BB9B-E49E809FB78F}" srcOrd="8" destOrd="0" presId="urn:microsoft.com/office/officeart/2005/8/layout/cycle8"/>
    <dgm:cxn modelId="{AF237021-DEB0-4E82-8D77-938C44512DAF}" type="presParOf" srcId="{36095139-9570-4C55-BD69-743AE2DDF9AD}" destId="{EB7BB2EB-7D7A-4816-8D61-8531FEAA75C1}" srcOrd="9" destOrd="0" presId="urn:microsoft.com/office/officeart/2005/8/layout/cycle8"/>
    <dgm:cxn modelId="{E1B5AA6D-4784-4EB3-A62F-1FC23692F996}" type="presParOf" srcId="{36095139-9570-4C55-BD69-743AE2DDF9AD}" destId="{3E004619-7134-44B4-89E3-C0BEEF24422F}" srcOrd="10" destOrd="0" presId="urn:microsoft.com/office/officeart/2005/8/layout/cycle8"/>
    <dgm:cxn modelId="{35D8DDDD-A350-4EE7-A263-FC5356473919}" type="presParOf" srcId="{36095139-9570-4C55-BD69-743AE2DDF9AD}" destId="{BC033CA6-91FF-4BFD-8052-10780BF80302}" srcOrd="11" destOrd="0" presId="urn:microsoft.com/office/officeart/2005/8/layout/cycle8"/>
    <dgm:cxn modelId="{F4726166-C3A5-402E-AF10-CEE2A8ABC620}" type="presParOf" srcId="{36095139-9570-4C55-BD69-743AE2DDF9AD}" destId="{952E709B-2102-4377-92DD-E01E104509FF}" srcOrd="12" destOrd="0" presId="urn:microsoft.com/office/officeart/2005/8/layout/cycle8"/>
    <dgm:cxn modelId="{7EBC8C91-E76C-4D20-9B98-85CE1621FC16}" type="presParOf" srcId="{36095139-9570-4C55-BD69-743AE2DDF9AD}" destId="{C4D51549-CBCB-431A-A038-97360DA05E83}" srcOrd="13" destOrd="0" presId="urn:microsoft.com/office/officeart/2005/8/layout/cycle8"/>
    <dgm:cxn modelId="{166D8616-37D0-4AD0-84D2-5A9C6E3D9A17}" type="presParOf" srcId="{36095139-9570-4C55-BD69-743AE2DDF9AD}" destId="{055FAEB0-7E8C-4964-BEA5-0E9A6BE3B0A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EF1B8-5EF0-4900-99C2-C9E33D57E181}">
      <dsp:nvSpPr>
        <dsp:cNvPr id="0" name=""/>
        <dsp:cNvSpPr/>
      </dsp:nvSpPr>
      <dsp:spPr>
        <a:xfrm>
          <a:off x="955946" y="168821"/>
          <a:ext cx="2181696" cy="218169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원가 절감</a:t>
          </a:r>
        </a:p>
      </dsp:txBody>
      <dsp:txXfrm>
        <a:off x="2105752" y="631133"/>
        <a:ext cx="779177" cy="649314"/>
      </dsp:txXfrm>
    </dsp:sp>
    <dsp:sp modelId="{5EFCEAF3-876C-4E26-8AE0-C795E9CBDA2B}">
      <dsp:nvSpPr>
        <dsp:cNvPr id="0" name=""/>
        <dsp:cNvSpPr/>
      </dsp:nvSpPr>
      <dsp:spPr>
        <a:xfrm>
          <a:off x="911014" y="246739"/>
          <a:ext cx="2181696" cy="218169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가격경쟁력</a:t>
          </a:r>
          <a:endParaRPr lang="en-US" altLang="ko-KR" sz="1100" kern="1200" dirty="0"/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향상</a:t>
          </a:r>
        </a:p>
      </dsp:txBody>
      <dsp:txXfrm>
        <a:off x="1430465" y="1662245"/>
        <a:ext cx="1168766" cy="571396"/>
      </dsp:txXfrm>
    </dsp:sp>
    <dsp:sp modelId="{186DA91A-5EE8-4DF8-BB9B-E49E809FB78F}">
      <dsp:nvSpPr>
        <dsp:cNvPr id="0" name=""/>
        <dsp:cNvSpPr/>
      </dsp:nvSpPr>
      <dsp:spPr>
        <a:xfrm>
          <a:off x="866081" y="168821"/>
          <a:ext cx="2181696" cy="218169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적정</a:t>
          </a:r>
          <a:endParaRPr lang="en-US" altLang="ko-KR" sz="1100" kern="1200" dirty="0"/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재고관리</a:t>
          </a:r>
        </a:p>
      </dsp:txBody>
      <dsp:txXfrm>
        <a:off x="1118794" y="631133"/>
        <a:ext cx="779177" cy="649314"/>
      </dsp:txXfrm>
    </dsp:sp>
    <dsp:sp modelId="{952E709B-2102-4377-92DD-E01E104509FF}">
      <dsp:nvSpPr>
        <dsp:cNvPr id="0" name=""/>
        <dsp:cNvSpPr/>
      </dsp:nvSpPr>
      <dsp:spPr>
        <a:xfrm>
          <a:off x="821069" y="33764"/>
          <a:ext cx="2451811" cy="245181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51549-CBCB-431A-A038-97360DA05E83}">
      <dsp:nvSpPr>
        <dsp:cNvPr id="0" name=""/>
        <dsp:cNvSpPr/>
      </dsp:nvSpPr>
      <dsp:spPr>
        <a:xfrm>
          <a:off x="775956" y="111544"/>
          <a:ext cx="2451811" cy="245181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FAEB0-7E8C-4964-BEA5-0E9A6BE3B0AD}">
      <dsp:nvSpPr>
        <dsp:cNvPr id="0" name=""/>
        <dsp:cNvSpPr/>
      </dsp:nvSpPr>
      <dsp:spPr>
        <a:xfrm>
          <a:off x="730844" y="33764"/>
          <a:ext cx="2451811" cy="245181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0D270-35A6-4BCD-84A9-BE7320B7D2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C2EB-9D64-4B3A-B27D-A01F3ECFE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포장 재활용 용이성 등급평가 의무화에 </a:t>
            </a:r>
            <a:r>
              <a:rPr lang="ko-KR" altLang="en-US" b="1" dirty="0" err="1"/>
              <a:t>재질별</a:t>
            </a:r>
            <a:r>
              <a:rPr lang="ko-KR" altLang="en-US" b="1" dirty="0"/>
              <a:t> 과징금 및</a:t>
            </a:r>
            <a:r>
              <a:rPr lang="en-US" altLang="ko-KR" b="1" dirty="0"/>
              <a:t> </a:t>
            </a:r>
            <a:r>
              <a:rPr lang="ko-KR" altLang="en-US" b="1" dirty="0"/>
              <a:t>포장재 등급별 </a:t>
            </a:r>
            <a:endParaRPr lang="en-US" altLang="ko-KR" b="1" dirty="0"/>
          </a:p>
          <a:p>
            <a:endParaRPr lang="en-US" altLang="ko-KR" sz="800" b="1" dirty="0"/>
          </a:p>
          <a:p>
            <a:r>
              <a:rPr lang="ko-KR" altLang="en-US" b="1" dirty="0"/>
              <a:t>   생산자책임 재활용제</a:t>
            </a:r>
            <a:r>
              <a:rPr lang="en-US" altLang="ko-KR" b="1" dirty="0"/>
              <a:t>(EPR)</a:t>
            </a:r>
            <a:r>
              <a:rPr lang="ko-KR" altLang="en-US" b="1" dirty="0"/>
              <a:t> 환경부담금 강화</a:t>
            </a:r>
            <a:endParaRPr lang="en-US" altLang="ko-KR" b="1" dirty="0"/>
          </a:p>
          <a:p>
            <a:endParaRPr lang="en-US" altLang="ko-KR" sz="800" b="1" dirty="0"/>
          </a:p>
          <a:p>
            <a:r>
              <a:rPr lang="ko-KR" altLang="en-US" b="1" spc="-1" dirty="0">
                <a:latin typeface="맑은 고딕" panose="020B0503020000020004" pitchFamily="50" charset="-127"/>
              </a:rPr>
              <a:t>   일회용품에 대한 정부의 규제 강화로 인한 친환경 용기의 수요 증가 예상 </a:t>
            </a:r>
            <a:r>
              <a:rPr lang="ko-KR" altLang="en-US" b="1" dirty="0"/>
              <a:t>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C2EB-9D64-4B3A-B27D-A01F3ECFE7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7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5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1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DF53-09A1-47E8-9D0B-EFD44C835406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469FEF-1DC8-40EF-8E5C-EB2E8A569AEF}"/>
              </a:ext>
            </a:extLst>
          </p:cNvPr>
          <p:cNvSpPr/>
          <p:nvPr/>
        </p:nvSpPr>
        <p:spPr>
          <a:xfrm>
            <a:off x="-2052736" y="-315416"/>
            <a:ext cx="13825536" cy="7956884"/>
          </a:xfrm>
          <a:prstGeom prst="rect">
            <a:avLst/>
          </a:prstGeom>
          <a:solidFill>
            <a:srgbClr val="05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ㅇ라ㅓㅇ라ㅣㅓ마ㅣ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132F5D-8F61-4F0D-BD04-CF54D8250B38}"/>
              </a:ext>
            </a:extLst>
          </p:cNvPr>
          <p:cNvSpPr/>
          <p:nvPr/>
        </p:nvSpPr>
        <p:spPr>
          <a:xfrm>
            <a:off x="-2825229" y="1796627"/>
            <a:ext cx="14794458" cy="3264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고객별 주문량 예측을 통한 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rgbClr val="F79646"/>
                </a:solidFill>
                <a:latin typeface="맑은 고딕" panose="020B0503020000020004" pitchFamily="50" charset="-127"/>
              </a:rPr>
              <a:t>적정재고 관리</a:t>
            </a: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 및 </a:t>
            </a:r>
            <a:r>
              <a:rPr lang="ko-KR" altLang="en-US" sz="2400" b="1" spc="-1" dirty="0">
                <a:solidFill>
                  <a:srgbClr val="F79646"/>
                </a:solidFill>
                <a:latin typeface="맑은 고딕" panose="020B0503020000020004" pitchFamily="50" charset="-127"/>
              </a:rPr>
              <a:t>자동추천서비스 개발</a:t>
            </a: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로 수익성 향상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1A736-B406-4DA2-B29D-7294E75F71A2}"/>
              </a:ext>
            </a:extLst>
          </p:cNvPr>
          <p:cNvSpPr txBox="1"/>
          <p:nvPr/>
        </p:nvSpPr>
        <p:spPr>
          <a:xfrm>
            <a:off x="2452669" y="5397313"/>
            <a:ext cx="4238661" cy="875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r>
              <a:rPr lang="ko-KR" altLang="en-US" sz="2000" b="1" dirty="0">
                <a:solidFill>
                  <a:schemeClr val="bg1"/>
                </a:solidFill>
              </a:rPr>
              <a:t>반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</a:rPr>
              <a:t>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강은석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김성실</a:t>
            </a:r>
            <a:r>
              <a:rPr lang="ko-KR" altLang="en-US" sz="1600" b="1" dirty="0">
                <a:solidFill>
                  <a:schemeClr val="bg1"/>
                </a:solidFill>
              </a:rPr>
              <a:t> 원정아 이지윤 </a:t>
            </a:r>
            <a:r>
              <a:rPr lang="ko-KR" altLang="en-US" sz="1600" b="1" dirty="0" err="1">
                <a:solidFill>
                  <a:schemeClr val="bg1"/>
                </a:solidFill>
              </a:rPr>
              <a:t>최영용</a:t>
            </a:r>
            <a:r>
              <a:rPr lang="ko-KR" altLang="en-US" sz="1600" b="1" dirty="0">
                <a:solidFill>
                  <a:schemeClr val="bg1"/>
                </a:solidFill>
              </a:rPr>
              <a:t> 최지선</a:t>
            </a:r>
          </a:p>
        </p:txBody>
      </p:sp>
    </p:spTree>
    <p:extLst>
      <p:ext uri="{BB962C8B-B14F-4D97-AF65-F5344CB8AC3E}">
        <p14:creationId xmlns:p14="http://schemas.microsoft.com/office/powerpoint/2010/main" val="205433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6159DCF-DC19-4A0A-8D3A-3B038845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70" y="2308575"/>
            <a:ext cx="3757570" cy="2052785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2BCA245-64F2-4728-8574-4C59524784CE}"/>
              </a:ext>
            </a:extLst>
          </p:cNvPr>
          <p:cNvSpPr/>
          <p:nvPr/>
        </p:nvSpPr>
        <p:spPr>
          <a:xfrm>
            <a:off x="4774870" y="2001283"/>
            <a:ext cx="3690086" cy="342498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음식 배달 서비스업 증가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C16A244-4037-4DE1-A781-45892ADD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1.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추진배경</a:t>
            </a:r>
            <a:endParaRPr lang="en-US" altLang="ko-KR" sz="2000" dirty="0">
              <a:solidFill>
                <a:srgbClr val="002060"/>
              </a:solidFill>
              <a:latin typeface="HY견고딕" charset="0"/>
              <a:ea typeface="HY견고딕" charset="0"/>
              <a:cs typeface="HY견고딕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34CB2C-57B4-4D6E-A2AC-FB8327A256CE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DA83FDC-D001-4AA6-8A5B-697C2CCA6D05}"/>
              </a:ext>
            </a:extLst>
          </p:cNvPr>
          <p:cNvSpPr/>
          <p:nvPr/>
        </p:nvSpPr>
        <p:spPr>
          <a:xfrm>
            <a:off x="521874" y="2001282"/>
            <a:ext cx="3690086" cy="342499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</a:rPr>
              <a:t>인가구의 증가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53827E-2400-4FBD-81DF-7CFB1A5C24C9}"/>
              </a:ext>
            </a:extLst>
          </p:cNvPr>
          <p:cNvSpPr txBox="1"/>
          <p:nvPr/>
        </p:nvSpPr>
        <p:spPr>
          <a:xfrm>
            <a:off x="521874" y="653864"/>
            <a:ext cx="777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ko-KR" b="1" spc="-1" dirty="0">
                <a:latin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b="1" spc="-1" dirty="0">
                <a:latin typeface="맑은 고딕" panose="020B0503020000020004" pitchFamily="50" charset="-127"/>
                <a:sym typeface="Wingdings" panose="05000000000000000000" pitchFamily="2" charset="2"/>
              </a:rPr>
              <a:t>인 가구의 증가에 따른 </a:t>
            </a:r>
            <a:r>
              <a:rPr lang="ko-KR" altLang="en-US" b="1" spc="-1" dirty="0">
                <a:latin typeface="맑은 고딕" panose="020B0503020000020004" pitchFamily="50" charset="-127"/>
              </a:rPr>
              <a:t>배달서비스업의 급속한 성장에 맞추어 </a:t>
            </a:r>
            <a:endParaRPr lang="en-US" altLang="ko-KR" b="1" spc="-1" dirty="0">
              <a:latin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1" spc="-1" dirty="0">
                <a:latin typeface="맑은 고딕" panose="020B0503020000020004" pitchFamily="50" charset="-127"/>
              </a:rPr>
              <a:t>   </a:t>
            </a:r>
            <a:r>
              <a:rPr lang="ko-KR" altLang="en-US" b="1" spc="-1" dirty="0">
                <a:latin typeface="맑은 고딕" panose="020B0503020000020004" pitchFamily="50" charset="-127"/>
              </a:rPr>
              <a:t>포장용기 시장도 성장함에도 불구하고 당사의 매출액이 감소됨에 따라</a:t>
            </a:r>
            <a:endParaRPr lang="en-US" altLang="ko-KR" b="1" spc="-1" dirty="0">
              <a:latin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1" spc="-1" dirty="0">
                <a:latin typeface="맑은 고딕" panose="020B0503020000020004" pitchFamily="50" charset="-127"/>
              </a:rPr>
              <a:t>   </a:t>
            </a:r>
            <a:r>
              <a:rPr lang="ko-KR" altLang="en-US" b="1" spc="-1" dirty="0">
                <a:latin typeface="맑은 고딕" panose="020B0503020000020004" pitchFamily="50" charset="-127"/>
              </a:rPr>
              <a:t>지속적인</a:t>
            </a:r>
            <a:r>
              <a:rPr lang="en-US" altLang="ko-KR" b="1" spc="-1" dirty="0">
                <a:latin typeface="맑은 고딕" panose="020B0503020000020004" pitchFamily="50" charset="-127"/>
              </a:rPr>
              <a:t> </a:t>
            </a:r>
            <a:r>
              <a:rPr lang="ko-KR" altLang="en-US" b="1" spc="-1" dirty="0">
                <a:latin typeface="맑은 고딕" panose="020B0503020000020004" pitchFamily="50" charset="-127"/>
              </a:rPr>
              <a:t>시장 점유율 유지를 위한 서비스 전략 필요</a:t>
            </a:r>
            <a:endParaRPr lang="en-US" altLang="ko-KR" b="1" spc="-1" dirty="0">
              <a:latin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5944465-CF51-441A-84E3-FF4E43F71C3F}"/>
              </a:ext>
            </a:extLst>
          </p:cNvPr>
          <p:cNvSpPr/>
          <p:nvPr/>
        </p:nvSpPr>
        <p:spPr>
          <a:xfrm>
            <a:off x="521874" y="4342970"/>
            <a:ext cx="3690086" cy="342499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식품 포장용기 시장 증가</a:t>
            </a:r>
          </a:p>
        </p:txBody>
      </p:sp>
      <p:pic>
        <p:nvPicPr>
          <p:cNvPr id="17" name="Picture 4" descr="세계일보">
            <a:extLst>
              <a:ext uri="{FF2B5EF4-FFF2-40B4-BE49-F238E27FC236}">
                <a16:creationId xmlns:a16="http://schemas.microsoft.com/office/drawing/2014/main" id="{32FAE3C7-F2C7-4CA2-B363-98AD9F52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1" y="4705753"/>
            <a:ext cx="3690086" cy="2018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AE1AE1E7-C4AF-4FEF-BDF6-5255EE256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569546"/>
              </p:ext>
            </p:extLst>
          </p:nvPr>
        </p:nvGraphicFramePr>
        <p:xfrm>
          <a:off x="4774871" y="4643564"/>
          <a:ext cx="3690085" cy="2214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F3A79C7A-3E2A-41FD-A2F3-0AF5679E8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4" y="2364065"/>
            <a:ext cx="3690086" cy="19789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E3010E-52F4-4299-875E-8BD1A922AF6A}"/>
              </a:ext>
            </a:extLst>
          </p:cNvPr>
          <p:cNvSpPr/>
          <p:nvPr/>
        </p:nvSpPr>
        <p:spPr>
          <a:xfrm>
            <a:off x="4774870" y="4342970"/>
            <a:ext cx="3757570" cy="342499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최근</a:t>
            </a:r>
            <a:r>
              <a:rPr lang="en-US" altLang="ko-KR" sz="1400" b="1" dirty="0">
                <a:solidFill>
                  <a:schemeClr val="bg1"/>
                </a:solidFill>
              </a:rPr>
              <a:t> P</a:t>
            </a:r>
            <a:r>
              <a:rPr lang="ko-KR" altLang="en-US" sz="1400" b="1" dirty="0">
                <a:solidFill>
                  <a:schemeClr val="bg1"/>
                </a:solidFill>
              </a:rPr>
              <a:t>사 매출 증가율</a:t>
            </a:r>
            <a:r>
              <a:rPr lang="en-US" altLang="ko-KR" sz="1400" b="1" dirty="0">
                <a:solidFill>
                  <a:schemeClr val="bg1"/>
                </a:solidFill>
              </a:rPr>
              <a:t>(%)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0D2725AE-6489-45E6-A998-2FE8C36EEAC9}"/>
              </a:ext>
            </a:extLst>
          </p:cNvPr>
          <p:cNvSpPr/>
          <p:nvPr/>
        </p:nvSpPr>
        <p:spPr>
          <a:xfrm>
            <a:off x="2258886" y="4936842"/>
            <a:ext cx="1898148" cy="1557425"/>
          </a:xfrm>
          <a:custGeom>
            <a:avLst/>
            <a:gdLst>
              <a:gd name="connsiteX0" fmla="*/ 0 w 1629032"/>
              <a:gd name="connsiteY0" fmla="*/ 0 h 460800"/>
              <a:gd name="connsiteX1" fmla="*/ 1629032 w 1629032"/>
              <a:gd name="connsiteY1" fmla="*/ 0 h 460800"/>
              <a:gd name="connsiteX2" fmla="*/ 1629032 w 1629032"/>
              <a:gd name="connsiteY2" fmla="*/ 460800 h 460800"/>
              <a:gd name="connsiteX3" fmla="*/ 0 w 1629032"/>
              <a:gd name="connsiteY3" fmla="*/ 460800 h 460800"/>
              <a:gd name="connsiteX4" fmla="*/ 0 w 1629032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032" h="460800">
                <a:moveTo>
                  <a:pt x="0" y="0"/>
                </a:moveTo>
                <a:lnTo>
                  <a:pt x="1629032" y="0"/>
                </a:lnTo>
                <a:lnTo>
                  <a:pt x="1629032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kern="1200" dirty="0">
                <a:solidFill>
                  <a:schemeClr val="tx1"/>
                </a:solidFill>
              </a:rPr>
              <a:t>다양한 제품 사양의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kern="1200" dirty="0">
                <a:solidFill>
                  <a:schemeClr val="tx1"/>
                </a:solidFill>
              </a:rPr>
              <a:t>포장재를 주문 </a:t>
            </a:r>
            <a:endParaRPr lang="en-US" altLang="ko-KR" sz="1200" b="1" kern="1200" dirty="0">
              <a:solidFill>
                <a:schemeClr val="tx1"/>
              </a:solidFill>
            </a:endParaRPr>
          </a:p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b="1" kern="1200" dirty="0">
                <a:solidFill>
                  <a:schemeClr val="tx1"/>
                </a:solidFill>
              </a:rPr>
              <a:t>수요자 협상력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kern="1200" dirty="0">
                <a:solidFill>
                  <a:schemeClr val="tx1"/>
                </a:solidFill>
              </a:rPr>
              <a:t>높음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DF7ED61-73B5-4CCB-AC15-009B001EB2C4}"/>
              </a:ext>
            </a:extLst>
          </p:cNvPr>
          <p:cNvSpPr/>
          <p:nvPr/>
        </p:nvSpPr>
        <p:spPr>
          <a:xfrm>
            <a:off x="360738" y="4953521"/>
            <a:ext cx="1898148" cy="1542731"/>
          </a:xfrm>
          <a:custGeom>
            <a:avLst/>
            <a:gdLst>
              <a:gd name="connsiteX0" fmla="*/ 0 w 1629032"/>
              <a:gd name="connsiteY0" fmla="*/ 0 h 460800"/>
              <a:gd name="connsiteX1" fmla="*/ 1629032 w 1629032"/>
              <a:gd name="connsiteY1" fmla="*/ 0 h 460800"/>
              <a:gd name="connsiteX2" fmla="*/ 1629032 w 1629032"/>
              <a:gd name="connsiteY2" fmla="*/ 460800 h 460800"/>
              <a:gd name="connsiteX3" fmla="*/ 0 w 1629032"/>
              <a:gd name="connsiteY3" fmla="*/ 460800 h 460800"/>
              <a:gd name="connsiteX4" fmla="*/ 0 w 1629032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032" h="460800">
                <a:moveTo>
                  <a:pt x="0" y="0"/>
                </a:moveTo>
                <a:lnTo>
                  <a:pt x="1629032" y="0"/>
                </a:lnTo>
                <a:lnTo>
                  <a:pt x="1629032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dirty="0">
                <a:solidFill>
                  <a:schemeClr val="tx1"/>
                </a:solidFill>
              </a:rPr>
              <a:t>낮은 기능 차별화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</a:p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dirty="0">
                <a:solidFill>
                  <a:schemeClr val="tx1"/>
                </a:solidFill>
              </a:rPr>
              <a:t>저가 제품 공급이 주류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b="1" kern="1200" dirty="0">
                <a:solidFill>
                  <a:schemeClr val="tx1"/>
                </a:solidFill>
              </a:rPr>
              <a:t>공급자 협상력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kern="1200" dirty="0">
                <a:solidFill>
                  <a:schemeClr val="tx1"/>
                </a:solidFill>
              </a:rPr>
              <a:t>낮음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1.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추진배경</a:t>
            </a:r>
            <a:endParaRPr lang="en-US" altLang="ko-KR" sz="2000" dirty="0">
              <a:solidFill>
                <a:srgbClr val="002060"/>
              </a:solidFill>
              <a:latin typeface="HY견고딕" charset="0"/>
              <a:ea typeface="HY견고딕" charset="0"/>
              <a:cs typeface="HY견고딕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9DD219-050C-4EC1-B1D7-476C78948547}"/>
              </a:ext>
            </a:extLst>
          </p:cNvPr>
          <p:cNvSpPr txBox="1"/>
          <p:nvPr/>
        </p:nvSpPr>
        <p:spPr>
          <a:xfrm>
            <a:off x="116454" y="1053060"/>
            <a:ext cx="8055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" dirty="0">
                <a:latin typeface="맑은 고딕" panose="020B0503020000020004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2000" b="1" spc="-1" dirty="0">
                <a:latin typeface="맑은 고딕" panose="020B0503020000020004" pitchFamily="50" charset="-127"/>
              </a:rPr>
              <a:t>포장용기 업체의 기술 진입장벽이 낮아 경쟁사 증가에 따라 </a:t>
            </a:r>
            <a:endParaRPr lang="en-US" altLang="ko-KR" sz="2000" b="1" spc="-1" dirty="0">
              <a:latin typeface="맑은 고딕" panose="020B0503020000020004" pitchFamily="50" charset="-127"/>
            </a:endParaRPr>
          </a:p>
          <a:p>
            <a:endParaRPr lang="en-US" altLang="ko-KR" sz="1000" b="1" spc="-1" dirty="0">
              <a:latin typeface="맑은 고딕" panose="020B0503020000020004" pitchFamily="50" charset="-127"/>
            </a:endParaRPr>
          </a:p>
          <a:p>
            <a:r>
              <a:rPr lang="ko-KR" altLang="en-US" sz="2000" b="1" spc="-1" dirty="0">
                <a:latin typeface="맑은 고딕" panose="020B0503020000020004" pitchFamily="50" charset="-127"/>
              </a:rPr>
              <a:t>   상품 차별화와 가격 경쟁력을 증가시킬 방안 모색 </a:t>
            </a:r>
            <a:endParaRPr lang="en-US" altLang="ko-KR" sz="2000" b="1" spc="-1" dirty="0">
              <a:latin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7355BC-3E7F-4460-8B41-1BF8D0D04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22" y="3345227"/>
            <a:ext cx="3744217" cy="9505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E61B25-10E3-4B14-B992-8C9993F4D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18" y="4335749"/>
            <a:ext cx="3754673" cy="9505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323243-808C-48AA-8633-20B4B2F71C87}"/>
              </a:ext>
            </a:extLst>
          </p:cNvPr>
          <p:cNvSpPr/>
          <p:nvPr/>
        </p:nvSpPr>
        <p:spPr>
          <a:xfrm>
            <a:off x="4847025" y="3091460"/>
            <a:ext cx="4045517" cy="332629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7664009-F98E-4528-852E-AF1CAEA2A219}"/>
              </a:ext>
            </a:extLst>
          </p:cNvPr>
          <p:cNvSpPr/>
          <p:nvPr/>
        </p:nvSpPr>
        <p:spPr>
          <a:xfrm>
            <a:off x="4847028" y="2805075"/>
            <a:ext cx="4045514" cy="413193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경쟁사 현황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409D631-B27F-4FC5-91C9-26A5ED7F3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18" y="5540305"/>
            <a:ext cx="3663868" cy="529270"/>
          </a:xfrm>
          <a:prstGeom prst="rect">
            <a:avLst/>
          </a:prstGeom>
        </p:spPr>
      </p:pic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37D8752F-5734-4531-BAE6-A617A28874E1}"/>
              </a:ext>
            </a:extLst>
          </p:cNvPr>
          <p:cNvSpPr/>
          <p:nvPr/>
        </p:nvSpPr>
        <p:spPr>
          <a:xfrm>
            <a:off x="369647" y="2799894"/>
            <a:ext cx="1898148" cy="413192"/>
          </a:xfrm>
          <a:custGeom>
            <a:avLst/>
            <a:gdLst>
              <a:gd name="connsiteX0" fmla="*/ 0 w 1629032"/>
              <a:gd name="connsiteY0" fmla="*/ 0 h 460800"/>
              <a:gd name="connsiteX1" fmla="*/ 1629032 w 1629032"/>
              <a:gd name="connsiteY1" fmla="*/ 0 h 460800"/>
              <a:gd name="connsiteX2" fmla="*/ 1629032 w 1629032"/>
              <a:gd name="connsiteY2" fmla="*/ 460800 h 460800"/>
              <a:gd name="connsiteX3" fmla="*/ 0 w 1629032"/>
              <a:gd name="connsiteY3" fmla="*/ 460800 h 460800"/>
              <a:gd name="connsiteX4" fmla="*/ 0 w 1629032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032" h="460800">
                <a:moveTo>
                  <a:pt x="0" y="0"/>
                </a:moveTo>
                <a:lnTo>
                  <a:pt x="1629032" y="0"/>
                </a:lnTo>
                <a:lnTo>
                  <a:pt x="1629032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kern="1200" dirty="0"/>
              <a:t>신규 참여자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D66B70F-70A5-4875-B5DD-1DF88F450D06}"/>
              </a:ext>
            </a:extLst>
          </p:cNvPr>
          <p:cNvSpPr/>
          <p:nvPr/>
        </p:nvSpPr>
        <p:spPr>
          <a:xfrm>
            <a:off x="369647" y="3234515"/>
            <a:ext cx="1898148" cy="1542731"/>
          </a:xfrm>
          <a:custGeom>
            <a:avLst/>
            <a:gdLst>
              <a:gd name="connsiteX0" fmla="*/ 0 w 1629032"/>
              <a:gd name="connsiteY0" fmla="*/ 0 h 460800"/>
              <a:gd name="connsiteX1" fmla="*/ 1629032 w 1629032"/>
              <a:gd name="connsiteY1" fmla="*/ 0 h 460800"/>
              <a:gd name="connsiteX2" fmla="*/ 1629032 w 1629032"/>
              <a:gd name="connsiteY2" fmla="*/ 460800 h 460800"/>
              <a:gd name="connsiteX3" fmla="*/ 0 w 1629032"/>
              <a:gd name="connsiteY3" fmla="*/ 460800 h 460800"/>
              <a:gd name="connsiteX4" fmla="*/ 0 w 1629032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032" h="460800">
                <a:moveTo>
                  <a:pt x="0" y="0"/>
                </a:moveTo>
                <a:lnTo>
                  <a:pt x="1629032" y="0"/>
                </a:lnTo>
                <a:lnTo>
                  <a:pt x="1629032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kern="1200" dirty="0">
                <a:solidFill>
                  <a:schemeClr val="tx1"/>
                </a:solidFill>
              </a:rPr>
              <a:t>필름 제조기술 보유 </a:t>
            </a:r>
            <a:endParaRPr lang="en-US" altLang="ko-KR" sz="1200" b="1" kern="1200" dirty="0">
              <a:solidFill>
                <a:schemeClr val="tx1"/>
              </a:solidFill>
            </a:endParaRPr>
          </a:p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kern="1200" dirty="0">
                <a:solidFill>
                  <a:schemeClr val="tx1"/>
                </a:solidFill>
              </a:rPr>
              <a:t>누구나 참여 가능</a:t>
            </a:r>
            <a:endParaRPr lang="en-US" altLang="ko-KR" sz="1200" b="1" kern="1200" dirty="0">
              <a:solidFill>
                <a:schemeClr val="tx1"/>
              </a:solidFill>
            </a:endParaRPr>
          </a:p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b="1" kern="1200" dirty="0">
                <a:solidFill>
                  <a:schemeClr val="tx1"/>
                </a:solidFill>
              </a:rPr>
              <a:t>진입 장벽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kern="1200" dirty="0">
                <a:solidFill>
                  <a:schemeClr val="tx1"/>
                </a:solidFill>
              </a:rPr>
              <a:t>낮음</a:t>
            </a:r>
            <a:endParaRPr lang="en-US" altLang="ko-KR" sz="1400" b="1" kern="1200" dirty="0">
              <a:solidFill>
                <a:schemeClr val="tx1"/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5BFDAB88-011B-41A1-B5B3-7EE154FEEFE7}"/>
              </a:ext>
            </a:extLst>
          </p:cNvPr>
          <p:cNvSpPr/>
          <p:nvPr/>
        </p:nvSpPr>
        <p:spPr>
          <a:xfrm>
            <a:off x="2277944" y="2802511"/>
            <a:ext cx="1898148" cy="413192"/>
          </a:xfrm>
          <a:custGeom>
            <a:avLst/>
            <a:gdLst>
              <a:gd name="connsiteX0" fmla="*/ 0 w 1629032"/>
              <a:gd name="connsiteY0" fmla="*/ 0 h 460800"/>
              <a:gd name="connsiteX1" fmla="*/ 1629032 w 1629032"/>
              <a:gd name="connsiteY1" fmla="*/ 0 h 460800"/>
              <a:gd name="connsiteX2" fmla="*/ 1629032 w 1629032"/>
              <a:gd name="connsiteY2" fmla="*/ 460800 h 460800"/>
              <a:gd name="connsiteX3" fmla="*/ 0 w 1629032"/>
              <a:gd name="connsiteY3" fmla="*/ 460800 h 460800"/>
              <a:gd name="connsiteX4" fmla="*/ 0 w 1629032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032" h="460800">
                <a:moveTo>
                  <a:pt x="0" y="0"/>
                </a:moveTo>
                <a:lnTo>
                  <a:pt x="1629032" y="0"/>
                </a:lnTo>
                <a:lnTo>
                  <a:pt x="1629032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kern="1200" dirty="0"/>
              <a:t>대체재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099DC5-76D5-4794-BB5C-4536D87DE68D}"/>
              </a:ext>
            </a:extLst>
          </p:cNvPr>
          <p:cNvSpPr/>
          <p:nvPr/>
        </p:nvSpPr>
        <p:spPr>
          <a:xfrm>
            <a:off x="2278325" y="3230704"/>
            <a:ext cx="1898148" cy="1542731"/>
          </a:xfrm>
          <a:custGeom>
            <a:avLst/>
            <a:gdLst>
              <a:gd name="connsiteX0" fmla="*/ 0 w 1629032"/>
              <a:gd name="connsiteY0" fmla="*/ 0 h 460800"/>
              <a:gd name="connsiteX1" fmla="*/ 1629032 w 1629032"/>
              <a:gd name="connsiteY1" fmla="*/ 0 h 460800"/>
              <a:gd name="connsiteX2" fmla="*/ 1629032 w 1629032"/>
              <a:gd name="connsiteY2" fmla="*/ 460800 h 460800"/>
              <a:gd name="connsiteX3" fmla="*/ 0 w 1629032"/>
              <a:gd name="connsiteY3" fmla="*/ 460800 h 460800"/>
              <a:gd name="connsiteX4" fmla="*/ 0 w 1629032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032" h="460800">
                <a:moveTo>
                  <a:pt x="0" y="0"/>
                </a:moveTo>
                <a:lnTo>
                  <a:pt x="1629032" y="0"/>
                </a:lnTo>
                <a:lnTo>
                  <a:pt x="1629032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kern="1200" dirty="0">
                <a:solidFill>
                  <a:schemeClr val="tx1"/>
                </a:solidFill>
              </a:rPr>
              <a:t>방충필름을 대체할</a:t>
            </a:r>
            <a:endParaRPr lang="en-US" altLang="ko-KR" sz="1200" b="1" kern="1200" dirty="0">
              <a:solidFill>
                <a:schemeClr val="tx1"/>
              </a:solidFill>
            </a:endParaRPr>
          </a:p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kern="1200" dirty="0">
                <a:solidFill>
                  <a:schemeClr val="tx1"/>
                </a:solidFill>
              </a:rPr>
              <a:t>효과의 필름이 없음</a:t>
            </a:r>
            <a:endParaRPr lang="en-US" altLang="ko-KR" sz="1200" b="1" kern="1200" dirty="0">
              <a:solidFill>
                <a:schemeClr val="tx1"/>
              </a:solidFill>
            </a:endParaRPr>
          </a:p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b="1" kern="1200" dirty="0">
                <a:solidFill>
                  <a:schemeClr val="tx1"/>
                </a:solidFill>
              </a:rPr>
              <a:t>개선 가능성 </a:t>
            </a:r>
            <a:r>
              <a:rPr lang="ko-KR" altLang="en-US" sz="1400" b="1" dirty="0">
                <a:solidFill>
                  <a:schemeClr val="tx1"/>
                </a:solidFill>
              </a:rPr>
              <a:t>낮</a:t>
            </a:r>
            <a:r>
              <a:rPr lang="ko-KR" altLang="en-US" sz="1400" b="1" kern="1200" dirty="0">
                <a:solidFill>
                  <a:schemeClr val="tx1"/>
                </a:solidFill>
              </a:rPr>
              <a:t>음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608130B1-FE46-48E4-9BA4-B0FC3CD735A2}"/>
              </a:ext>
            </a:extLst>
          </p:cNvPr>
          <p:cNvSpPr/>
          <p:nvPr/>
        </p:nvSpPr>
        <p:spPr>
          <a:xfrm>
            <a:off x="369647" y="4656356"/>
            <a:ext cx="1898148" cy="413192"/>
          </a:xfrm>
          <a:custGeom>
            <a:avLst/>
            <a:gdLst>
              <a:gd name="connsiteX0" fmla="*/ 0 w 1629032"/>
              <a:gd name="connsiteY0" fmla="*/ 0 h 460800"/>
              <a:gd name="connsiteX1" fmla="*/ 1629032 w 1629032"/>
              <a:gd name="connsiteY1" fmla="*/ 0 h 460800"/>
              <a:gd name="connsiteX2" fmla="*/ 1629032 w 1629032"/>
              <a:gd name="connsiteY2" fmla="*/ 460800 h 460800"/>
              <a:gd name="connsiteX3" fmla="*/ 0 w 1629032"/>
              <a:gd name="connsiteY3" fmla="*/ 460800 h 460800"/>
              <a:gd name="connsiteX4" fmla="*/ 0 w 1629032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032" h="460800">
                <a:moveTo>
                  <a:pt x="0" y="0"/>
                </a:moveTo>
                <a:lnTo>
                  <a:pt x="1629032" y="0"/>
                </a:lnTo>
                <a:lnTo>
                  <a:pt x="1629032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kern="1200" dirty="0"/>
              <a:t>공급자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A69A61A2-2ADB-442A-AA29-7F216E762EE1}"/>
              </a:ext>
            </a:extLst>
          </p:cNvPr>
          <p:cNvSpPr/>
          <p:nvPr/>
        </p:nvSpPr>
        <p:spPr>
          <a:xfrm>
            <a:off x="2274107" y="4656356"/>
            <a:ext cx="1898148" cy="413192"/>
          </a:xfrm>
          <a:custGeom>
            <a:avLst/>
            <a:gdLst>
              <a:gd name="connsiteX0" fmla="*/ 0 w 1629032"/>
              <a:gd name="connsiteY0" fmla="*/ 0 h 460800"/>
              <a:gd name="connsiteX1" fmla="*/ 1629032 w 1629032"/>
              <a:gd name="connsiteY1" fmla="*/ 0 h 460800"/>
              <a:gd name="connsiteX2" fmla="*/ 1629032 w 1629032"/>
              <a:gd name="connsiteY2" fmla="*/ 460800 h 460800"/>
              <a:gd name="connsiteX3" fmla="*/ 0 w 1629032"/>
              <a:gd name="connsiteY3" fmla="*/ 460800 h 460800"/>
              <a:gd name="connsiteX4" fmla="*/ 0 w 1629032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032" h="460800">
                <a:moveTo>
                  <a:pt x="0" y="0"/>
                </a:moveTo>
                <a:lnTo>
                  <a:pt x="1629032" y="0"/>
                </a:lnTo>
                <a:lnTo>
                  <a:pt x="1629032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b="1" kern="1200" dirty="0"/>
              <a:t>수요자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4AD638D-03EB-415B-BEA0-8B10C9F636CE}"/>
              </a:ext>
            </a:extLst>
          </p:cNvPr>
          <p:cNvCxnSpPr>
            <a:cxnSpLocks/>
          </p:cNvCxnSpPr>
          <p:nvPr/>
        </p:nvCxnSpPr>
        <p:spPr>
          <a:xfrm>
            <a:off x="2269415" y="4644249"/>
            <a:ext cx="0" cy="462458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1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97D45DA-9057-4D7D-B79C-17766B98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56" y="3552747"/>
            <a:ext cx="2837375" cy="273430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9EBA36-873C-4186-8789-8DBBF73D686A}"/>
              </a:ext>
            </a:extLst>
          </p:cNvPr>
          <p:cNvSpPr/>
          <p:nvPr/>
        </p:nvSpPr>
        <p:spPr>
          <a:xfrm>
            <a:off x="3088938" y="3356999"/>
            <a:ext cx="2924770" cy="30486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2.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현상파악</a:t>
            </a:r>
            <a:endParaRPr lang="en-US" altLang="ko-KR" sz="2000" dirty="0">
              <a:solidFill>
                <a:srgbClr val="002060"/>
              </a:solidFill>
              <a:latin typeface="HY견고딕" charset="0"/>
              <a:ea typeface="HY견고딕" charset="0"/>
              <a:cs typeface="HY견고딕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△2020년도 EPR 의무대상자 분담금 단가">
            <a:extLst>
              <a:ext uri="{FF2B5EF4-FFF2-40B4-BE49-F238E27FC236}">
                <a16:creationId xmlns:a16="http://schemas.microsoft.com/office/drawing/2014/main" id="{475F7B84-F1BE-4CC7-9FB1-F4E7FCF9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70" y="3512993"/>
            <a:ext cx="2776526" cy="280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2C9090-934D-4171-924F-D7AC085D934D}"/>
              </a:ext>
            </a:extLst>
          </p:cNvPr>
          <p:cNvSpPr txBox="1"/>
          <p:nvPr/>
        </p:nvSpPr>
        <p:spPr>
          <a:xfrm>
            <a:off x="0" y="863229"/>
            <a:ext cx="9301912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b="1" dirty="0"/>
              <a:t>생산자책임 재활용제</a:t>
            </a:r>
            <a:r>
              <a:rPr lang="en-US" altLang="ko-KR" b="1" dirty="0"/>
              <a:t>(EPR)</a:t>
            </a:r>
            <a:r>
              <a:rPr lang="ko-KR" altLang="en-US" b="1" dirty="0"/>
              <a:t>로 재질에 따른 환경부담금과</a:t>
            </a:r>
            <a:r>
              <a:rPr lang="en-US" altLang="ko-KR" b="1" dirty="0"/>
              <a:t> </a:t>
            </a:r>
            <a:r>
              <a:rPr lang="ko-KR" altLang="en-US" b="1" dirty="0"/>
              <a:t>포장재 등급별 과징금 부여</a:t>
            </a:r>
            <a:endParaRPr lang="en-US" altLang="ko-KR" b="1" dirty="0"/>
          </a:p>
          <a:p>
            <a:endParaRPr lang="en-US" altLang="ko-KR" sz="1050" b="1" dirty="0"/>
          </a:p>
          <a:p>
            <a:r>
              <a:rPr lang="ko-KR" altLang="en-US" b="1" spc="-1" dirty="0">
                <a:latin typeface="맑은 고딕" panose="020B0503020000020004" pitchFamily="50" charset="-127"/>
              </a:rPr>
              <a:t>    또한</a:t>
            </a:r>
            <a:r>
              <a:rPr lang="en-US" altLang="ko-KR" b="1" spc="-1" dirty="0">
                <a:latin typeface="맑은 고딕" panose="020B0503020000020004" pitchFamily="50" charset="-127"/>
              </a:rPr>
              <a:t>, </a:t>
            </a:r>
            <a:r>
              <a:rPr lang="ko-KR" altLang="en-US" b="1" spc="-1" dirty="0">
                <a:latin typeface="맑은 고딕" panose="020B0503020000020004" pitchFamily="50" charset="-127"/>
              </a:rPr>
              <a:t>일회용품에 대한 정부의 규제 강화로 인한 친환경 용기의 수요 증가 예상 </a:t>
            </a:r>
            <a:r>
              <a:rPr lang="ko-KR" altLang="en-US" b="1" dirty="0"/>
              <a:t> 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7C0D7-3DB9-4431-85FA-77928042688D}"/>
              </a:ext>
            </a:extLst>
          </p:cNvPr>
          <p:cNvSpPr/>
          <p:nvPr/>
        </p:nvSpPr>
        <p:spPr>
          <a:xfrm>
            <a:off x="6045256" y="3356999"/>
            <a:ext cx="2967635" cy="30486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F947B41-E942-466D-B3AD-07CC756557EF}"/>
              </a:ext>
            </a:extLst>
          </p:cNvPr>
          <p:cNvSpPr/>
          <p:nvPr/>
        </p:nvSpPr>
        <p:spPr>
          <a:xfrm>
            <a:off x="6412512" y="3103209"/>
            <a:ext cx="2168515" cy="409784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재료별 과징금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E56682-1D2D-4874-BC7C-B884CB4DFEB3}"/>
              </a:ext>
            </a:extLst>
          </p:cNvPr>
          <p:cNvSpPr/>
          <p:nvPr/>
        </p:nvSpPr>
        <p:spPr>
          <a:xfrm>
            <a:off x="3487742" y="3103209"/>
            <a:ext cx="2168515" cy="409784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생산책임 재활용제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9DCE1-51A3-4A96-89C5-654161E998D6}"/>
              </a:ext>
            </a:extLst>
          </p:cNvPr>
          <p:cNvSpPr txBox="1"/>
          <p:nvPr/>
        </p:nvSpPr>
        <p:spPr>
          <a:xfrm>
            <a:off x="522402" y="2424783"/>
            <a:ext cx="8008924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높아지는 정부규제에 따른 전략적 제품 및 친환경적인 제품 생산 계획 필요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FD435DF-0F99-4B8C-80CA-5D4E5B247122}"/>
              </a:ext>
            </a:extLst>
          </p:cNvPr>
          <p:cNvGrpSpPr/>
          <p:nvPr/>
        </p:nvGrpSpPr>
        <p:grpSpPr>
          <a:xfrm>
            <a:off x="303471" y="3552747"/>
            <a:ext cx="2667470" cy="3048624"/>
            <a:chOff x="2468799" y="1976776"/>
            <a:chExt cx="3456384" cy="25718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4B8050B-0B15-43E4-B2B0-3AD6AA3C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2468799" y="1976776"/>
              <a:ext cx="3456384" cy="2312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3E49C23-1D5B-4D2B-9E29-43A8D56B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855" y="4289493"/>
              <a:ext cx="2202371" cy="259102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6E5BB1-45FA-4DA3-84D8-094CB500D165}"/>
              </a:ext>
            </a:extLst>
          </p:cNvPr>
          <p:cNvSpPr/>
          <p:nvPr/>
        </p:nvSpPr>
        <p:spPr>
          <a:xfrm>
            <a:off x="193237" y="3356999"/>
            <a:ext cx="2887940" cy="30486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D96614A-167D-4929-9853-E9E433400444}"/>
              </a:ext>
            </a:extLst>
          </p:cNvPr>
          <p:cNvSpPr/>
          <p:nvPr/>
        </p:nvSpPr>
        <p:spPr>
          <a:xfrm>
            <a:off x="552949" y="3103209"/>
            <a:ext cx="2168515" cy="409784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일회용품 정부 규제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CB83BBF-995C-45C5-A906-A276710E4F62}"/>
              </a:ext>
            </a:extLst>
          </p:cNvPr>
          <p:cNvSpPr/>
          <p:nvPr/>
        </p:nvSpPr>
        <p:spPr>
          <a:xfrm rot="10800000">
            <a:off x="1511659" y="1969998"/>
            <a:ext cx="6120680" cy="273847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7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3F4CA97-6FBD-4A46-BEED-8F632F8EB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0" y="2885056"/>
            <a:ext cx="2137534" cy="203981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45DF3FE-A874-4289-8BE2-39EC9CBDC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996952"/>
            <a:ext cx="3816424" cy="358250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1CDC99-77C8-47FE-9A6A-345873B2CD7A}"/>
              </a:ext>
            </a:extLst>
          </p:cNvPr>
          <p:cNvSpPr/>
          <p:nvPr/>
        </p:nvSpPr>
        <p:spPr>
          <a:xfrm>
            <a:off x="251582" y="2708921"/>
            <a:ext cx="4244673" cy="387053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E508A9-30CD-4DAA-A9C6-B7EF5FC4873D}"/>
              </a:ext>
            </a:extLst>
          </p:cNvPr>
          <p:cNvSpPr/>
          <p:nvPr/>
        </p:nvSpPr>
        <p:spPr>
          <a:xfrm>
            <a:off x="600769" y="2504524"/>
            <a:ext cx="3546297" cy="411040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재고 관리 부족으로 인한 배송 문제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2.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현상파악</a:t>
            </a:r>
            <a:endParaRPr lang="en-US" altLang="ko-KR" sz="2000" dirty="0">
              <a:solidFill>
                <a:srgbClr val="002060"/>
              </a:solidFill>
              <a:latin typeface="HY견고딕" charset="0"/>
              <a:ea typeface="HY견고딕" charset="0"/>
              <a:cs typeface="HY견고딕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5A4737-8A27-42B1-BC7B-D1A35378D912}"/>
              </a:ext>
            </a:extLst>
          </p:cNvPr>
          <p:cNvSpPr/>
          <p:nvPr/>
        </p:nvSpPr>
        <p:spPr>
          <a:xfrm>
            <a:off x="4830424" y="2654810"/>
            <a:ext cx="4045225" cy="387053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5ABA6C0-D12A-409B-8340-66DF5E0B8E0F}"/>
              </a:ext>
            </a:extLst>
          </p:cNvPr>
          <p:cNvSpPr/>
          <p:nvPr/>
        </p:nvSpPr>
        <p:spPr>
          <a:xfrm>
            <a:off x="5156329" y="2487891"/>
            <a:ext cx="3376885" cy="411040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배송업체의 문제로 인한 배송문제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9DD219-050C-4EC1-B1D7-476C78948547}"/>
              </a:ext>
            </a:extLst>
          </p:cNvPr>
          <p:cNvSpPr txBox="1"/>
          <p:nvPr/>
        </p:nvSpPr>
        <p:spPr>
          <a:xfrm>
            <a:off x="600769" y="774180"/>
            <a:ext cx="81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" dirty="0">
                <a:latin typeface="맑은 고딕" panose="020B0503020000020004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b="1" spc="-1" dirty="0">
                <a:latin typeface="맑은 고딕" panose="020B0503020000020004" pitchFamily="50" charset="-127"/>
              </a:rPr>
              <a:t>최근 배송 지연 및 물품 파손 문제가 발생됨에 따라 고객의 불만이 증가</a:t>
            </a:r>
            <a:endParaRPr lang="en-US" altLang="ko-KR" b="1" spc="-1" dirty="0">
              <a:latin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BE6B82-2DDF-4263-A11C-9D5BF4C9ED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4" y="4486737"/>
            <a:ext cx="1989089" cy="19890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A06F0F2-F316-45B8-B2EC-6AD4A29B1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80" y="2996951"/>
            <a:ext cx="2004053" cy="3521401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C99B536A-BFBB-47C1-B69F-7E858F19C04C}"/>
              </a:ext>
            </a:extLst>
          </p:cNvPr>
          <p:cNvSpPr/>
          <p:nvPr/>
        </p:nvSpPr>
        <p:spPr>
          <a:xfrm rot="10800000">
            <a:off x="1466519" y="1379983"/>
            <a:ext cx="6120680" cy="273847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B15D5-511D-493A-A37C-B46C0349320F}"/>
              </a:ext>
            </a:extLst>
          </p:cNvPr>
          <p:cNvSpPr txBox="1"/>
          <p:nvPr/>
        </p:nvSpPr>
        <p:spPr>
          <a:xfrm>
            <a:off x="356799" y="1750119"/>
            <a:ext cx="8496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spc="-1" dirty="0">
              <a:latin typeface="맑은 고딕" panose="020B0503020000020004" pitchFamily="50" charset="-127"/>
            </a:endParaRPr>
          </a:p>
          <a:p>
            <a:r>
              <a:rPr lang="ko-KR" altLang="en-US" b="1" spc="-1" dirty="0">
                <a:latin typeface="맑은 고딕" panose="020B0503020000020004" pitchFamily="50" charset="-127"/>
              </a:rPr>
              <a:t>   내부적으로 재고관리</a:t>
            </a:r>
            <a:r>
              <a:rPr lang="en-US" altLang="ko-KR" b="1" spc="-1" dirty="0">
                <a:latin typeface="맑은 고딕" panose="020B0503020000020004" pitchFamily="50" charset="-127"/>
              </a:rPr>
              <a:t>, </a:t>
            </a:r>
            <a:r>
              <a:rPr lang="ko-KR" altLang="en-US" b="1" spc="-1" dirty="0">
                <a:latin typeface="맑은 고딕" panose="020B0503020000020004" pitchFamily="50" charset="-127"/>
              </a:rPr>
              <a:t>외부적으로 배송업체의 문제를 해결해야할 필요 증가</a:t>
            </a:r>
            <a:endParaRPr lang="en-US" altLang="ko-KR" b="1" spc="-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2.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현상파악</a:t>
            </a:r>
            <a:endParaRPr lang="en-US" altLang="ko-KR" sz="2000" dirty="0">
              <a:solidFill>
                <a:srgbClr val="002060"/>
              </a:solidFill>
              <a:latin typeface="HY견고딕" charset="0"/>
              <a:ea typeface="HY견고딕" charset="0"/>
              <a:cs typeface="HY견고딕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CBA2AC0-E9D9-44BD-B6C9-B90776E4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17" y="816907"/>
            <a:ext cx="8875350" cy="9233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 </a:t>
            </a:r>
            <a:r>
              <a:rPr lang="ko-KR" altLang="en-US" sz="2100" b="1" dirty="0"/>
              <a:t>제품 원가에는 직접적인 재료비에 제조간접비가 포함되고 재고관리 부분 차원에서</a:t>
            </a:r>
            <a:endParaRPr lang="en-US" altLang="ko-KR" sz="1900" b="1" dirty="0"/>
          </a:p>
          <a:p>
            <a:pPr marL="0" indent="0">
              <a:buNone/>
            </a:pPr>
            <a:endParaRPr lang="en-US" altLang="ko-KR" sz="1000" b="1" dirty="0"/>
          </a:p>
          <a:p>
            <a:pPr marL="0" indent="0">
              <a:buNone/>
            </a:pPr>
            <a:r>
              <a:rPr lang="ko-KR" altLang="en-US" sz="1800" b="1" dirty="0"/>
              <a:t>    </a:t>
            </a:r>
            <a:r>
              <a:rPr lang="ko-KR" altLang="en-US" sz="2100" b="1" dirty="0"/>
              <a:t>재고가 많을수록 물류창고비와 장기부진재고 관리비 등이 발생</a:t>
            </a:r>
            <a:endParaRPr lang="en-US" altLang="ko-KR" sz="1800" b="1" dirty="0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7B0EE13C-8112-4BC6-A360-DEF47F92C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608123"/>
              </p:ext>
            </p:extLst>
          </p:nvPr>
        </p:nvGraphicFramePr>
        <p:xfrm>
          <a:off x="4716016" y="3933056"/>
          <a:ext cx="4003725" cy="259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680419B-C29A-4FEC-8F20-AE3974B9F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0" y="4121696"/>
            <a:ext cx="3741744" cy="233954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9DA3A5-F8BA-4F18-9119-CC8A6C56056A}"/>
              </a:ext>
            </a:extLst>
          </p:cNvPr>
          <p:cNvSpPr/>
          <p:nvPr/>
        </p:nvSpPr>
        <p:spPr>
          <a:xfrm>
            <a:off x="4695119" y="3789040"/>
            <a:ext cx="4045517" cy="274127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4949C8-430A-48A4-9813-5DE37060F424}"/>
              </a:ext>
            </a:extLst>
          </p:cNvPr>
          <p:cNvSpPr/>
          <p:nvPr/>
        </p:nvSpPr>
        <p:spPr>
          <a:xfrm>
            <a:off x="403364" y="3788952"/>
            <a:ext cx="4045517" cy="274127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4BC390-FB3C-4922-A951-D6CF1C526870}"/>
              </a:ext>
            </a:extLst>
          </p:cNvPr>
          <p:cNvSpPr/>
          <p:nvPr/>
        </p:nvSpPr>
        <p:spPr>
          <a:xfrm>
            <a:off x="5028685" y="3573232"/>
            <a:ext cx="3376885" cy="411040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재고관리와 경쟁력간 연관성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B5C4579-25E7-482E-8440-42BC4E06E2B8}"/>
              </a:ext>
            </a:extLst>
          </p:cNvPr>
          <p:cNvSpPr/>
          <p:nvPr/>
        </p:nvSpPr>
        <p:spPr>
          <a:xfrm>
            <a:off x="747308" y="3573232"/>
            <a:ext cx="3376885" cy="411040"/>
          </a:xfrm>
          <a:prstGeom prst="roundRect">
            <a:avLst/>
          </a:prstGeom>
          <a:solidFill>
            <a:srgbClr val="002060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제품 원가 결정 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B19E6-5443-4D10-888F-5A97C176667A}"/>
              </a:ext>
            </a:extLst>
          </p:cNvPr>
          <p:cNvSpPr txBox="1"/>
          <p:nvPr/>
        </p:nvSpPr>
        <p:spPr>
          <a:xfrm>
            <a:off x="62332" y="2356177"/>
            <a:ext cx="90193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적정한 재고관리를 통해 장기부진재고를</a:t>
            </a:r>
            <a:r>
              <a:rPr lang="en-US" altLang="ko-KR" b="1" dirty="0"/>
              <a:t> </a:t>
            </a:r>
            <a:r>
              <a:rPr lang="ko-KR" altLang="en-US" b="1" dirty="0"/>
              <a:t>줄일 수 있고</a:t>
            </a:r>
            <a:r>
              <a:rPr lang="en-US" altLang="ko-KR" b="1" dirty="0"/>
              <a:t>, </a:t>
            </a:r>
            <a:r>
              <a:rPr lang="ko-KR" altLang="en-US" b="1" dirty="0"/>
              <a:t>창고 유지비를 줄임으로써</a:t>
            </a:r>
            <a:endParaRPr lang="en-US" altLang="ko-KR" b="1" dirty="0"/>
          </a:p>
          <a:p>
            <a:pPr algn="ctr"/>
            <a:r>
              <a:rPr lang="en-US" altLang="ko-KR" sz="1000" b="1" dirty="0"/>
              <a:t> </a:t>
            </a:r>
          </a:p>
          <a:p>
            <a:pPr algn="ctr"/>
            <a:r>
              <a:rPr lang="ko-KR" altLang="en-US" b="1" dirty="0"/>
              <a:t>원가를 낮춰 고객들에게 경쟁력 있는 가격으로</a:t>
            </a:r>
            <a:r>
              <a:rPr lang="en-US" altLang="ko-KR" b="1" dirty="0"/>
              <a:t> </a:t>
            </a:r>
            <a:r>
              <a:rPr lang="ko-KR" altLang="en-US" b="1" dirty="0"/>
              <a:t>제품을 제공할 수 있을 것으로 생각함</a:t>
            </a: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E4614712-6A49-4BEC-988D-C10530ECAC92}"/>
              </a:ext>
            </a:extLst>
          </p:cNvPr>
          <p:cNvSpPr/>
          <p:nvPr/>
        </p:nvSpPr>
        <p:spPr>
          <a:xfrm rot="10800000">
            <a:off x="1466519" y="1799123"/>
            <a:ext cx="6120680" cy="273847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3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3. KPI &amp;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잠재원인도출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9DD219-050C-4EC1-B1D7-476C78948547}"/>
              </a:ext>
            </a:extLst>
          </p:cNvPr>
          <p:cNvSpPr txBox="1"/>
          <p:nvPr/>
        </p:nvSpPr>
        <p:spPr>
          <a:xfrm>
            <a:off x="270786" y="62068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" dirty="0">
                <a:latin typeface="맑은 고딕" panose="020B0503020000020004" pitchFamily="50" charset="-127"/>
              </a:rPr>
              <a:t>당사 </a:t>
            </a:r>
            <a:r>
              <a:rPr lang="en-US" altLang="ko-KR" sz="2000" b="1" spc="-1" dirty="0">
                <a:latin typeface="맑은 고딕" panose="020B0503020000020004" pitchFamily="50" charset="-127"/>
              </a:rPr>
              <a:t>KPI(Key Performance Indicator) </a:t>
            </a:r>
            <a:r>
              <a:rPr lang="ko-KR" altLang="en-US" sz="2000" b="1" spc="-1" dirty="0">
                <a:latin typeface="맑은 고딕" panose="020B0503020000020004" pitchFamily="50" charset="-127"/>
              </a:rPr>
              <a:t>목표 수준 설정</a:t>
            </a:r>
            <a:endParaRPr lang="en-US" altLang="ko-KR" sz="2000" b="1" spc="-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67E96A1-196B-4C1E-8EFB-80E21A03EB39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1092985"/>
          <a:ext cx="7848871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445">
                  <a:extLst>
                    <a:ext uri="{9D8B030D-6E8A-4147-A177-3AD203B41FA5}">
                      <a16:colId xmlns:a16="http://schemas.microsoft.com/office/drawing/2014/main" val="796843842"/>
                    </a:ext>
                  </a:extLst>
                </a:gridCol>
                <a:gridCol w="1209275">
                  <a:extLst>
                    <a:ext uri="{9D8B030D-6E8A-4147-A177-3AD203B41FA5}">
                      <a16:colId xmlns:a16="http://schemas.microsoft.com/office/drawing/2014/main" val="3682575748"/>
                    </a:ext>
                  </a:extLst>
                </a:gridCol>
                <a:gridCol w="1209275">
                  <a:extLst>
                    <a:ext uri="{9D8B030D-6E8A-4147-A177-3AD203B41FA5}">
                      <a16:colId xmlns:a16="http://schemas.microsoft.com/office/drawing/2014/main" val="971764953"/>
                    </a:ext>
                  </a:extLst>
                </a:gridCol>
                <a:gridCol w="958292">
                  <a:extLst>
                    <a:ext uri="{9D8B030D-6E8A-4147-A177-3AD203B41FA5}">
                      <a16:colId xmlns:a16="http://schemas.microsoft.com/office/drawing/2014/main" val="923568855"/>
                    </a:ext>
                  </a:extLst>
                </a:gridCol>
                <a:gridCol w="958292">
                  <a:extLst>
                    <a:ext uri="{9D8B030D-6E8A-4147-A177-3AD203B41FA5}">
                      <a16:colId xmlns:a16="http://schemas.microsoft.com/office/drawing/2014/main" val="3966991556"/>
                    </a:ext>
                  </a:extLst>
                </a:gridCol>
                <a:gridCol w="958292">
                  <a:extLst>
                    <a:ext uri="{9D8B030D-6E8A-4147-A177-3AD203B41FA5}">
                      <a16:colId xmlns:a16="http://schemas.microsoft.com/office/drawing/2014/main" val="3674185101"/>
                    </a:ext>
                  </a:extLst>
                </a:gridCol>
              </a:tblGrid>
              <a:tr h="1359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측정 지표 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KPI)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가중치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현수준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목표수준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29898"/>
                  </a:ext>
                </a:extLst>
              </a:tr>
              <a:tr h="135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71605"/>
                  </a:ext>
                </a:extLst>
              </a:tr>
              <a:tr h="1359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 매출액 증가율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(%)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40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17.6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j-lt"/>
                        </a:rPr>
                        <a:t>20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j-lt"/>
                        </a:rPr>
                        <a:t>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76362"/>
                  </a:ext>
                </a:extLst>
              </a:tr>
              <a:tr h="1359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 주문 </a:t>
                      </a:r>
                      <a:r>
                        <a:rPr lang="ko-KR" altLang="en-US" sz="1400" u="none" strike="noStrike" dirty="0" err="1">
                          <a:effectLst/>
                          <a:latin typeface="+mj-lt"/>
                        </a:rPr>
                        <a:t>예측률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(%)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80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85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90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6509538"/>
                  </a:ext>
                </a:extLst>
              </a:tr>
              <a:tr h="1359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 고객 만족도 지수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+mj-lt"/>
                        </a:rPr>
                        <a:t>점</a:t>
                      </a:r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j-lt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83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E57FA4-51F0-4A87-8DCB-2A46E04AF039}"/>
              </a:ext>
            </a:extLst>
          </p:cNvPr>
          <p:cNvSpPr txBox="1"/>
          <p:nvPr/>
        </p:nvSpPr>
        <p:spPr>
          <a:xfrm>
            <a:off x="323590" y="2440771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" dirty="0">
                <a:latin typeface="맑은 고딕" panose="020B0503020000020004" pitchFamily="50" charset="-127"/>
              </a:rPr>
              <a:t>고객 만족도와 당사의 수익성에 영향을 미치는 잠재적인 원인 우선순위화</a:t>
            </a:r>
            <a:endParaRPr lang="en-US" altLang="ko-KR" sz="2000" b="1" spc="-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307E8AC8-C93C-41A2-A9B5-CD864D28983C}"/>
              </a:ext>
            </a:extLst>
          </p:cNvPr>
          <p:cNvGraphicFramePr>
            <a:graphicFrameLocks noGrp="1"/>
          </p:cNvGraphicFramePr>
          <p:nvPr/>
        </p:nvGraphicFramePr>
        <p:xfrm>
          <a:off x="594822" y="2934131"/>
          <a:ext cx="79208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95683837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66054127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5542322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6922033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473045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잠재원인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36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시장 분석 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96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낮은 진입 장벽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09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가격 경쟁력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4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주문량 예측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8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제품 차별성 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68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출고 관리 능력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15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배송 회사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03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단일 고객 주문량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37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일회용 쓰레기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42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환경 문제 인식 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재활용율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7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1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469FEF-1DC8-40EF-8E5C-EB2E8A569AEF}"/>
              </a:ext>
            </a:extLst>
          </p:cNvPr>
          <p:cNvSpPr/>
          <p:nvPr/>
        </p:nvSpPr>
        <p:spPr>
          <a:xfrm>
            <a:off x="-2052736" y="-315416"/>
            <a:ext cx="13825536" cy="7956884"/>
          </a:xfrm>
          <a:prstGeom prst="rect">
            <a:avLst/>
          </a:prstGeom>
          <a:solidFill>
            <a:srgbClr val="05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Thank you!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664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740F04D9A2244F9DD43C3ACFE1553B" ma:contentTypeVersion="7" ma:contentTypeDescription="새 문서를 만듭니다." ma:contentTypeScope="" ma:versionID="7880553609202a5a6b9679ab4990d745">
  <xsd:schema xmlns:xsd="http://www.w3.org/2001/XMLSchema" xmlns:xs="http://www.w3.org/2001/XMLSchema" xmlns:p="http://schemas.microsoft.com/office/2006/metadata/properties" xmlns:ns2="545ff6fc-d6ca-45b2-8b05-c05957fffb93" targetNamespace="http://schemas.microsoft.com/office/2006/metadata/properties" ma:root="true" ma:fieldsID="13e8e3cb6d740565bd1995bf7f3a0b0b" ns2:_="">
    <xsd:import namespace="545ff6fc-d6ca-45b2-8b05-c05957fff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ff6fc-d6ca-45b2-8b05-c05957fffb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D628B0-794D-43DC-B9A1-FA6F3833B6AB}"/>
</file>

<file path=customXml/itemProps2.xml><?xml version="1.0" encoding="utf-8"?>
<ds:datastoreItem xmlns:ds="http://schemas.openxmlformats.org/officeDocument/2006/customXml" ds:itemID="{62B3CB59-7449-49AD-A47A-E448919243CC}"/>
</file>

<file path=customXml/itemProps3.xml><?xml version="1.0" encoding="utf-8"?>
<ds:datastoreItem xmlns:ds="http://schemas.openxmlformats.org/officeDocument/2006/customXml" ds:itemID="{EEC07D20-789A-47F9-A006-90DB6F43B739}"/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453</Words>
  <Application>Microsoft Office PowerPoint</Application>
  <PresentationFormat>화면 슬라이드 쇼(4:3)</PresentationFormat>
  <Paragraphs>154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user</cp:lastModifiedBy>
  <cp:revision>78</cp:revision>
  <dcterms:created xsi:type="dcterms:W3CDTF">2020-02-17T11:29:11Z</dcterms:created>
  <dcterms:modified xsi:type="dcterms:W3CDTF">2020-02-18T07:46:53Z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0x010100F4740F04D9A2244F9DD43C3ACFE1553B</vt:lpwstr>
  </property>
</Properties>
</file>