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6.jpeg" ContentType="image/jpe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그림 4" descr=""/>
          <p:cNvPicPr/>
          <p:nvPr/>
        </p:nvPicPr>
        <p:blipFill>
          <a:blip r:embed="rId2"/>
          <a:stretch/>
        </p:blipFill>
        <p:spPr>
          <a:xfrm>
            <a:off x="0" y="0"/>
            <a:ext cx="9904320" cy="685620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144360" y="620640"/>
            <a:ext cx="9539280" cy="1440"/>
          </a:xfrm>
          <a:prstGeom prst="line">
            <a:avLst/>
          </a:prstGeom>
          <a:ln w="25560">
            <a:solidFill>
              <a:srgbClr val="188dd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4011480" y="6585120"/>
            <a:ext cx="1881000" cy="226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07F32BE1-91D6-466B-96AE-CE8D9788B546}" type="slidenum">
              <a:rPr b="0" lang="en-US" sz="900" spc="-1" strike="noStrike">
                <a:solidFill>
                  <a:srgbClr val="000000"/>
                </a:solidFill>
                <a:latin typeface="나눔고딕"/>
                <a:ea typeface="나눔고딕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3" name="그림 10" descr=""/>
          <p:cNvPicPr/>
          <p:nvPr/>
        </p:nvPicPr>
        <p:blipFill>
          <a:blip r:embed="rId3"/>
          <a:stretch/>
        </p:blipFill>
        <p:spPr>
          <a:xfrm>
            <a:off x="9225000" y="6700680"/>
            <a:ext cx="653760" cy="12528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rcRect l="0" t="9867" r="0" b="0"/>
          <a:stretch/>
        </p:blipFill>
        <p:spPr>
          <a:xfrm>
            <a:off x="-15480" y="0"/>
            <a:ext cx="9919440" cy="68562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ko-KR" sz="4400" spc="-1" strike="noStrike">
                <a:solidFill>
                  <a:srgbClr val="000000"/>
                </a:solidFill>
                <a:latin typeface="Arial"/>
              </a:rPr>
              <a:t>to ed</a:t>
            </a:r>
            <a:r>
              <a:rPr b="0" lang="ko-KR" sz="4400" spc="-1" strike="noStrike">
                <a:solidFill>
                  <a:srgbClr val="000000"/>
                </a:solidFill>
                <a:latin typeface="Arial"/>
              </a:rPr>
              <a:t>it the </a:t>
            </a:r>
            <a:r>
              <a:rPr b="0" lang="ko-KR" sz="4400" spc="-1" strike="noStrike">
                <a:solidFill>
                  <a:srgbClr val="000000"/>
                </a:solidFill>
                <a:latin typeface="Arial"/>
              </a:rPr>
              <a:t>title t</a:t>
            </a:r>
            <a:r>
              <a:rPr b="0" lang="ko-KR" sz="4400" spc="-1" strike="noStrike">
                <a:solidFill>
                  <a:srgbClr val="000000"/>
                </a:solidFill>
                <a:latin typeface="Arial"/>
              </a:rPr>
              <a:t>ext f</a:t>
            </a:r>
            <a:r>
              <a:rPr b="0" lang="ko-KR" sz="4400" spc="-1" strike="noStrike">
                <a:solidFill>
                  <a:srgbClr val="000000"/>
                </a:solidFill>
                <a:latin typeface="Arial"/>
              </a:rPr>
              <a:t>orm</a:t>
            </a:r>
            <a:r>
              <a:rPr b="0" lang="ko-KR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ko-K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" descr=""/>
          <p:cNvPicPr/>
          <p:nvPr/>
        </p:nvPicPr>
        <p:blipFill>
          <a:blip r:embed="rId2"/>
          <a:stretch/>
        </p:blipFill>
        <p:spPr>
          <a:xfrm>
            <a:off x="0" y="0"/>
            <a:ext cx="9904320" cy="6856200"/>
          </a:xfrm>
          <a:prstGeom prst="rect">
            <a:avLst/>
          </a:prstGeom>
          <a:ln>
            <a:noFill/>
          </a:ln>
        </p:spPr>
      </p:pic>
      <p:sp>
        <p:nvSpPr>
          <p:cNvPr id="44" name="Line 1"/>
          <p:cNvSpPr/>
          <p:nvPr/>
        </p:nvSpPr>
        <p:spPr>
          <a:xfrm>
            <a:off x="144360" y="620640"/>
            <a:ext cx="9539280" cy="1440"/>
          </a:xfrm>
          <a:prstGeom prst="line">
            <a:avLst/>
          </a:prstGeom>
          <a:ln w="25560">
            <a:solidFill>
              <a:srgbClr val="188dd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4011480" y="6585120"/>
            <a:ext cx="1881000" cy="226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fld id="{B0D033C4-7CFE-400A-B41F-C72F2486BFC1}" type="slidenum">
              <a:rPr b="0" lang="en-US" sz="900" spc="-1" strike="noStrike">
                <a:solidFill>
                  <a:srgbClr val="000000"/>
                </a:solidFill>
                <a:latin typeface="나눔고딕"/>
                <a:ea typeface="나눔고딕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46" name="그림 10" descr=""/>
          <p:cNvPicPr/>
          <p:nvPr/>
        </p:nvPicPr>
        <p:blipFill>
          <a:blip r:embed="rId3"/>
          <a:stretch/>
        </p:blipFill>
        <p:spPr>
          <a:xfrm>
            <a:off x="9225000" y="6700680"/>
            <a:ext cx="653760" cy="125280"/>
          </a:xfrm>
          <a:prstGeom prst="rect">
            <a:avLst/>
          </a:prstGeom>
          <a:ln>
            <a:noFill/>
          </a:ln>
        </p:spPr>
      </p:pic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9904320" cy="220356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0" y="2377440"/>
            <a:ext cx="990432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압연공정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Scale 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불량이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 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어떤 요인 때문에 발생하는것인가</a:t>
            </a:r>
            <a:r>
              <a:rPr b="0" lang="en-US" sz="36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836880" y="4833360"/>
            <a:ext cx="1432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B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반 최 영 용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88600" y="215640"/>
            <a:ext cx="3721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70720" y="132840"/>
            <a:ext cx="77767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모델링 </a:t>
            </a: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&amp; </a:t>
            </a: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요약 </a:t>
            </a: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- </a:t>
            </a: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회귀분석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70120" y="807840"/>
            <a:ext cx="6199200" cy="36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        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Cluster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를 추가한 다중 회귀 분석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128" name="Group 4"/>
          <p:cNvGrpSpPr/>
          <p:nvPr/>
        </p:nvGrpSpPr>
        <p:grpSpPr>
          <a:xfrm>
            <a:off x="5321880" y="1272240"/>
            <a:ext cx="3719520" cy="3575880"/>
            <a:chOff x="5321880" y="1272240"/>
            <a:chExt cx="3719520" cy="3575880"/>
          </a:xfrm>
        </p:grpSpPr>
        <p:pic>
          <p:nvPicPr>
            <p:cNvPr id="129" name="그림 4" descr=""/>
            <p:cNvPicPr/>
            <p:nvPr/>
          </p:nvPicPr>
          <p:blipFill>
            <a:blip r:embed="rId1"/>
            <a:stretch/>
          </p:blipFill>
          <p:spPr>
            <a:xfrm>
              <a:off x="5321880" y="1272240"/>
              <a:ext cx="3719520" cy="3575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0" name="CustomShape 5"/>
            <p:cNvSpPr/>
            <p:nvPr/>
          </p:nvSpPr>
          <p:spPr>
            <a:xfrm>
              <a:off x="6528240" y="4353120"/>
              <a:ext cx="576000" cy="120960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6"/>
            <p:cNvSpPr/>
            <p:nvPr/>
          </p:nvSpPr>
          <p:spPr>
            <a:xfrm>
              <a:off x="8407800" y="4269600"/>
              <a:ext cx="576000" cy="120960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7"/>
            <p:cNvSpPr/>
            <p:nvPr/>
          </p:nvSpPr>
          <p:spPr>
            <a:xfrm>
              <a:off x="7131240" y="1594080"/>
              <a:ext cx="1865160" cy="120960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CustomShape 8"/>
          <p:cNvSpPr/>
          <p:nvPr/>
        </p:nvSpPr>
        <p:spPr>
          <a:xfrm>
            <a:off x="1256400" y="4987800"/>
            <a:ext cx="8357400" cy="17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후진 제거법을 통해 변수 선택을 하며 회귀 분석을 진행했지만 모든 변수를 넣었을 때 가장 설명력이 강했습니다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그리고 왼쪽 표의 군집화 변수인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의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유의성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을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확인 할 수는 없었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지만 수정된 결정계수는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0.016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상승 한 것을 알 수 있었습니다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그리고 다중공선성과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p-value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는 유의수준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0.05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에서 유의 하지만 잔차의 독립성과 정규성을 만족하지 못하므로 다른 모델링의 결과를 보며 회귀분석을 결정할지를 고민해 보려고 합니다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4" name="그림 4" descr=""/>
          <p:cNvPicPr/>
          <p:nvPr/>
        </p:nvPicPr>
        <p:blipFill>
          <a:blip r:embed="rId2"/>
          <a:stretch/>
        </p:blipFill>
        <p:spPr>
          <a:xfrm>
            <a:off x="1310040" y="1275480"/>
            <a:ext cx="3719520" cy="3569040"/>
          </a:xfrm>
          <a:prstGeom prst="rect">
            <a:avLst/>
          </a:prstGeom>
          <a:ln>
            <a:noFill/>
          </a:ln>
        </p:spPr>
      </p:pic>
      <p:sp>
        <p:nvSpPr>
          <p:cNvPr id="135" name="CustomShape 9"/>
          <p:cNvSpPr/>
          <p:nvPr/>
        </p:nvSpPr>
        <p:spPr>
          <a:xfrm>
            <a:off x="2997720" y="1535040"/>
            <a:ext cx="1865160" cy="1209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0"/>
          <p:cNvSpPr/>
          <p:nvPr/>
        </p:nvSpPr>
        <p:spPr>
          <a:xfrm>
            <a:off x="2462400" y="4480200"/>
            <a:ext cx="576000" cy="1209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1"/>
          <p:cNvSpPr/>
          <p:nvPr/>
        </p:nvSpPr>
        <p:spPr>
          <a:xfrm>
            <a:off x="4069800" y="4388400"/>
            <a:ext cx="576000" cy="1209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2"/>
          <p:cNvSpPr/>
          <p:nvPr/>
        </p:nvSpPr>
        <p:spPr>
          <a:xfrm>
            <a:off x="1313280" y="2463840"/>
            <a:ext cx="3612240" cy="8838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3"/>
          <p:cNvSpPr/>
          <p:nvPr/>
        </p:nvSpPr>
        <p:spPr>
          <a:xfrm>
            <a:off x="5438880" y="810000"/>
            <a:ext cx="38707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를 제외한 다중 회귀 분석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988600" y="215640"/>
            <a:ext cx="3721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963360" y="1333440"/>
            <a:ext cx="6199200" cy="36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6.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의사 결정 트리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044360" y="4973040"/>
            <a:ext cx="835740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의사결정 트리를 구성하는 데에 최소 잎 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 5,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분리노드 표본 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 20,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깊이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=9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 하여 최상의 성능을 선택하였습니다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train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셋과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셋의 설명력은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89%, 86%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 회귀 분석보다 높은 수치를 예측하고 있으며 랜덤 포레스트와 그레디언트 부스팅을 진행 해보려고 한다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3" name="그림 4" descr=""/>
          <p:cNvPicPr/>
          <p:nvPr/>
        </p:nvPicPr>
        <p:blipFill>
          <a:blip r:embed="rId1"/>
          <a:stretch/>
        </p:blipFill>
        <p:spPr>
          <a:xfrm>
            <a:off x="1050840" y="3771720"/>
            <a:ext cx="2742840" cy="435600"/>
          </a:xfrm>
          <a:prstGeom prst="rect">
            <a:avLst/>
          </a:prstGeom>
          <a:ln>
            <a:noFill/>
          </a:ln>
        </p:spPr>
      </p:pic>
      <p:pic>
        <p:nvPicPr>
          <p:cNvPr id="144" name="그림 17" descr=""/>
          <p:cNvPicPr/>
          <p:nvPr/>
        </p:nvPicPr>
        <p:blipFill>
          <a:blip r:embed="rId2"/>
          <a:stretch/>
        </p:blipFill>
        <p:spPr>
          <a:xfrm>
            <a:off x="1050840" y="3054600"/>
            <a:ext cx="4611960" cy="446400"/>
          </a:xfrm>
          <a:prstGeom prst="rect">
            <a:avLst/>
          </a:prstGeom>
          <a:ln>
            <a:noFill/>
          </a:ln>
        </p:spPr>
      </p:pic>
      <p:pic>
        <p:nvPicPr>
          <p:cNvPr id="145" name="그림 19" descr=""/>
          <p:cNvPicPr/>
          <p:nvPr/>
        </p:nvPicPr>
        <p:blipFill>
          <a:blip r:embed="rId3"/>
          <a:stretch/>
        </p:blipFill>
        <p:spPr>
          <a:xfrm>
            <a:off x="1050840" y="2424240"/>
            <a:ext cx="4554360" cy="384840"/>
          </a:xfrm>
          <a:prstGeom prst="rect">
            <a:avLst/>
          </a:prstGeom>
          <a:ln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270720" y="132840"/>
            <a:ext cx="77767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모델링 </a:t>
            </a: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&amp; </a:t>
            </a: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요약 </a:t>
            </a: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- </a:t>
            </a: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의사 결정 트리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988600" y="215640"/>
            <a:ext cx="3721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963360" y="1333440"/>
            <a:ext cx="6199200" cy="36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7.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랜덤 포레스트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044360" y="4973040"/>
            <a:ext cx="835740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랜덤 포레스트를 구성하는 데에 무작위 표본 트리 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 70,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최소 잎 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 1,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분리노드 표본 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 4,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깊이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 하여 최상의 성능을 선택하였습니다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train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셋과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셋의 설명력은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96%, 89%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 높은 수치를 예측하고 있으며 앞서 했던 의사결정 트리 보다 더 높은 설명력과 더 낮은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MSE,MSA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수치를 보유 하고 있습니다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0" name="그림 3" descr=""/>
          <p:cNvPicPr/>
          <p:nvPr/>
        </p:nvPicPr>
        <p:blipFill>
          <a:blip r:embed="rId1"/>
          <a:stretch/>
        </p:blipFill>
        <p:spPr>
          <a:xfrm>
            <a:off x="1094040" y="2081160"/>
            <a:ext cx="6811560" cy="581760"/>
          </a:xfrm>
          <a:prstGeom prst="rect">
            <a:avLst/>
          </a:prstGeom>
          <a:ln>
            <a:noFill/>
          </a:ln>
        </p:spPr>
      </p:pic>
      <p:pic>
        <p:nvPicPr>
          <p:cNvPr id="151" name="그림 5" descr=""/>
          <p:cNvPicPr/>
          <p:nvPr/>
        </p:nvPicPr>
        <p:blipFill>
          <a:blip r:embed="rId2"/>
          <a:stretch/>
        </p:blipFill>
        <p:spPr>
          <a:xfrm>
            <a:off x="1108440" y="2879640"/>
            <a:ext cx="5905800" cy="437040"/>
          </a:xfrm>
          <a:prstGeom prst="rect">
            <a:avLst/>
          </a:prstGeom>
          <a:ln>
            <a:noFill/>
          </a:ln>
        </p:spPr>
      </p:pic>
      <p:pic>
        <p:nvPicPr>
          <p:cNvPr id="152" name="그림 11" descr=""/>
          <p:cNvPicPr/>
          <p:nvPr/>
        </p:nvPicPr>
        <p:blipFill>
          <a:blip r:embed="rId3"/>
          <a:stretch/>
        </p:blipFill>
        <p:spPr>
          <a:xfrm>
            <a:off x="1094040" y="3470400"/>
            <a:ext cx="3936240" cy="506160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270720" y="132840"/>
            <a:ext cx="77767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모델링 </a:t>
            </a: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&amp; </a:t>
            </a: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요약 </a:t>
            </a: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- </a:t>
            </a: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랜덤 포레스트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988600" y="215640"/>
            <a:ext cx="3721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963360" y="1333440"/>
            <a:ext cx="6199200" cy="36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8.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그레디언트 부스팅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044360" y="4973040"/>
            <a:ext cx="835740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그레디언트 부스팅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구성하는 데에 무작위 표본 트리 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 90,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최소 잎 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 13,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분리노드 표본 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 26,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깊이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으로 하여 최상의 성능을 선택하였습니다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train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셋과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셋의 설명력은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98.6%, 92.3%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 랜덤 포레스트보다 높은 수치를 예측하고 있으며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더 낮은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MSE,MSA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수치를 보유 하고 있습니다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7" name="그림 3" descr=""/>
          <p:cNvPicPr/>
          <p:nvPr/>
        </p:nvPicPr>
        <p:blipFill>
          <a:blip r:embed="rId1"/>
          <a:stretch/>
        </p:blipFill>
        <p:spPr>
          <a:xfrm>
            <a:off x="1238040" y="2747160"/>
            <a:ext cx="4266720" cy="615600"/>
          </a:xfrm>
          <a:prstGeom prst="rect">
            <a:avLst/>
          </a:prstGeom>
          <a:ln>
            <a:noFill/>
          </a:ln>
        </p:spPr>
      </p:pic>
      <p:pic>
        <p:nvPicPr>
          <p:cNvPr id="158" name="그림 7" descr=""/>
          <p:cNvPicPr/>
          <p:nvPr/>
        </p:nvPicPr>
        <p:blipFill>
          <a:blip r:embed="rId2"/>
          <a:stretch/>
        </p:blipFill>
        <p:spPr>
          <a:xfrm>
            <a:off x="605160" y="2263680"/>
            <a:ext cx="9083160" cy="317160"/>
          </a:xfrm>
          <a:prstGeom prst="rect">
            <a:avLst/>
          </a:prstGeom>
          <a:ln>
            <a:noFill/>
          </a:ln>
        </p:spPr>
      </p:pic>
      <p:pic>
        <p:nvPicPr>
          <p:cNvPr id="159" name="그림 9" descr=""/>
          <p:cNvPicPr/>
          <p:nvPr/>
        </p:nvPicPr>
        <p:blipFill>
          <a:blip r:embed="rId3"/>
          <a:stretch/>
        </p:blipFill>
        <p:spPr>
          <a:xfrm>
            <a:off x="1238040" y="3590640"/>
            <a:ext cx="5920200" cy="466920"/>
          </a:xfrm>
          <a:prstGeom prst="rect">
            <a:avLst/>
          </a:prstGeom>
          <a:ln>
            <a:noFill/>
          </a:ln>
        </p:spPr>
      </p:pic>
      <p:sp>
        <p:nvSpPr>
          <p:cNvPr id="160" name="CustomShape 4"/>
          <p:cNvSpPr/>
          <p:nvPr/>
        </p:nvSpPr>
        <p:spPr>
          <a:xfrm>
            <a:off x="270720" y="132840"/>
            <a:ext cx="77767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모델링 </a:t>
            </a: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&amp; </a:t>
            </a: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요약 </a:t>
            </a: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- </a:t>
            </a: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그레디언트 부스팅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988600" y="215640"/>
            <a:ext cx="3721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963360" y="1333440"/>
            <a:ext cx="6199200" cy="36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9.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최종 모델 선정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- Test set 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이용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270720" y="132840"/>
            <a:ext cx="77767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Arial"/>
              </a:rPr>
              <a:t>모델링 선정 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64" name="Table 4"/>
          <p:cNvGraphicFramePr/>
          <p:nvPr/>
        </p:nvGraphicFramePr>
        <p:xfrm>
          <a:off x="1392480" y="2053440"/>
          <a:ext cx="5882400" cy="1854000"/>
        </p:xfrm>
        <a:graphic>
          <a:graphicData uri="http://schemas.openxmlformats.org/drawingml/2006/table">
            <a:tbl>
              <a:tblPr/>
              <a:tblGrid>
                <a:gridCol w="2112480"/>
                <a:gridCol w="1100160"/>
                <a:gridCol w="1330560"/>
                <a:gridCol w="133920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분석 기법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설명력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MSA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회귀 분석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0.750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0.2866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0.4046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의사 결정트리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0.1489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0.2806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랜덤 포레스트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0.1147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0.2340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그레디언트 부스팅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0.0837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0.2026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65" name="CustomShape 5"/>
          <p:cNvSpPr/>
          <p:nvPr/>
        </p:nvSpPr>
        <p:spPr>
          <a:xfrm>
            <a:off x="1371600" y="4191120"/>
            <a:ext cx="608436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설명력과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MSE, MSA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를 고려 하였을 때 그레디언트 부스팅이 가장 성능이 좋은 것으로 볼 수 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최종적으로 그레디언트 부스팅을 선정하고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92.3%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의 집값을 예측할 수 있는 모델이 만들어졌다고 할 수 있습니다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988600" y="215640"/>
            <a:ext cx="3721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70720" y="132840"/>
            <a:ext cx="77767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86" strike="noStrike">
                <a:solidFill>
                  <a:srgbClr val="002060"/>
                </a:solidFill>
                <a:latin typeface="Arial"/>
                <a:ea typeface="HY견고딕"/>
              </a:rPr>
              <a:t>파생변수 유의성 확인 및 </a:t>
            </a:r>
            <a:r>
              <a:rPr b="0" lang="en-US" sz="2000" spc="-86" strike="noStrike">
                <a:solidFill>
                  <a:srgbClr val="002060"/>
                </a:solidFill>
                <a:latin typeface="HY견고딕"/>
                <a:ea typeface="HY견고딕"/>
              </a:rPr>
              <a:t>결론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8" name="그림 2" descr=""/>
          <p:cNvPicPr/>
          <p:nvPr/>
        </p:nvPicPr>
        <p:blipFill>
          <a:blip r:embed="rId1"/>
          <a:stretch/>
        </p:blipFill>
        <p:spPr>
          <a:xfrm>
            <a:off x="1174320" y="1829520"/>
            <a:ext cx="4211280" cy="253728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621360" y="1326960"/>
            <a:ext cx="55162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그레디언트 부스팅 변수 중요도 및 결론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1172880" y="4565160"/>
            <a:ext cx="6980400" cy="20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변수 중요도를 확인해본 결과 생성된 파생 변수는 중요도가 상대적으로 낮은 것을 확인할 수 있었습니다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결과적으로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변수는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MEDV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변수를 설명은 하지만 그 수치가 낮기때문에 예측력을 높이는데에는 크게 작용하지 않는다 라는 판단을 내리려고 합니다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그리고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변수는 중요도가 낮지만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MEDV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변수를 잘 판단할 수 있게 하는 새로운 파생 변수를 만든다면 더 좋은 성능을 갖는 모델을 만들 수 있을 것이라고 결론 지었습니다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173960" y="3603240"/>
            <a:ext cx="652320" cy="1803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988600" y="215640"/>
            <a:ext cx="3721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70720" y="132840"/>
            <a:ext cx="77767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86" strike="noStrike">
                <a:solidFill>
                  <a:srgbClr val="002060"/>
                </a:solidFill>
                <a:latin typeface="HY견고딕"/>
                <a:ea typeface="HY견고딕"/>
              </a:rPr>
              <a:t>Lesion Learn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232280" y="1776240"/>
            <a:ext cx="6813720" cy="42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느낀 점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 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실습 과정을 통해 설명변수 간의 상관 관계나 분포를 확인하며 아이디어를 구상 하게 되었고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나의 아이디어에 대한 검정이 맞는지 틀린지를 확인하는 과정을 겪으면서 모든게 나의 생각대로 되는것이 아닌것을 깨닫게 되었습니다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그리고 데이터 핸들링을 할때에 이상치나 결측치를 확인하고 어떻게 처리할 것인가가 모델의 성능에 매우 연관이 깊은 것을 알 수 있었습니다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그리고 설명력을 어떻게 높일 것인가에 대해 생각하는 시간을 가지며 데이터를 보는 통찰력을 높일 수 있었습니다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마지막으로 모델링을 확인하며 나의 아이디어가 가미된 모델의 설명력이 올라갔을때에 데이터 분석에 흥미를 느낄수 있었습니다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그리고 다음에 또 이러한 프로젝트를 진행하게 된다면 더욱 잘 할수 있다는 자신감을 얻게 되었습니다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988600" y="215640"/>
            <a:ext cx="3721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70720" y="132840"/>
            <a:ext cx="77767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86" strike="noStrike">
                <a:solidFill>
                  <a:srgbClr val="002060"/>
                </a:solidFill>
                <a:latin typeface="HY견고딕"/>
                <a:ea typeface="HY견고딕"/>
              </a:rPr>
              <a:t>과제 정의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48640" y="1774080"/>
            <a:ext cx="901368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문제 인식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oo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공장의 고객사에서 ‘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Scale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불량 발생 증가’라는 이슈가 발생했다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그 원인을 분석해 본 결과 압연공정에서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Scale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불량이 급증한 것을 확인할 수 있었다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그래서 다양한 분석을 통해 불량 발생의 근본 원인을 찾고 결과를 해석하여 개선 기회를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도출한다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Noto Sans CJK SC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1" name="Table 4"/>
          <p:cNvGraphicFramePr/>
          <p:nvPr/>
        </p:nvGraphicFramePr>
        <p:xfrm>
          <a:off x="998280" y="3913920"/>
          <a:ext cx="6206400" cy="156600"/>
        </p:xfrm>
        <a:graphic>
          <a:graphicData uri="http://schemas.openxmlformats.org/drawingml/2006/table">
            <a:tbl>
              <a:tblPr/>
              <a:tblGrid>
                <a:gridCol w="1183320"/>
                <a:gridCol w="829440"/>
                <a:gridCol w="1148760"/>
                <a:gridCol w="1109520"/>
                <a:gridCol w="1106280"/>
                <a:gridCol w="829080"/>
              </a:tblGrid>
              <a:tr h="6184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발생원인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압임흠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Scratch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두께부족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sclale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계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8076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발생률</a:t>
                      </a:r>
                      <a:r>
                        <a:rPr b="0" lang="en-US" sz="1800" spc="-1" strike="noStrike">
                          <a:latin typeface="Arial"/>
                        </a:rPr>
                        <a:t>(%)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1.3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0.5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0.4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800" spc="-1" strike="noStrike">
                          <a:latin typeface="Arial"/>
                        </a:rPr>
                        <a:t>7.20%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988600" y="215640"/>
            <a:ext cx="3721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70720" y="132840"/>
            <a:ext cx="77767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86" strike="noStrike">
                <a:solidFill>
                  <a:srgbClr val="002060"/>
                </a:solidFill>
                <a:latin typeface="HY견고딕"/>
                <a:ea typeface="HY견고딕"/>
              </a:rPr>
              <a:t>과제 </a:t>
            </a:r>
            <a:r>
              <a:rPr b="0" lang="en-US" sz="2000" spc="-86" strike="noStrike">
                <a:solidFill>
                  <a:srgbClr val="002060"/>
                </a:solidFill>
                <a:latin typeface="HY견고딕"/>
                <a:ea typeface="HY견고딕"/>
              </a:rPr>
              <a:t>정의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48640" y="1774080"/>
            <a:ext cx="901368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2.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데이터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분리 및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탐색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순서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5" name="Table 4"/>
          <p:cNvGraphicFramePr/>
          <p:nvPr/>
        </p:nvGraphicFramePr>
        <p:xfrm>
          <a:off x="2037240" y="443880"/>
          <a:ext cx="4032360" cy="806400"/>
        </p:xfrm>
        <a:graphic>
          <a:graphicData uri="http://schemas.openxmlformats.org/drawingml/2006/table">
            <a:tbl>
              <a:tblPr/>
              <a:tblGrid>
                <a:gridCol w="2015640"/>
                <a:gridCol w="2016720"/>
              </a:tblGrid>
              <a:tr h="3902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data 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data 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967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6" name="TextShape 5"/>
          <p:cNvSpPr txBox="1"/>
          <p:nvPr/>
        </p:nvSpPr>
        <p:spPr>
          <a:xfrm>
            <a:off x="1828800" y="4206240"/>
            <a:ext cx="7428240" cy="13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Data set → </a:t>
            </a:r>
            <a:r>
              <a:rPr b="0" lang="en-US" sz="1800" spc="-1" strike="noStrike">
                <a:latin typeface="Arial"/>
              </a:rPr>
              <a:t>분포확인 및 카이스퀘어검정 → 데이터 형식 변환 → 로그변환 →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정규화 →  </a:t>
            </a:r>
            <a:r>
              <a:rPr b="0" lang="en-US" sz="1800" spc="-1" strike="noStrike">
                <a:latin typeface="Arial"/>
              </a:rPr>
              <a:t>Train data set →  </a:t>
            </a:r>
            <a:r>
              <a:rPr b="0" lang="en-US" sz="1800" spc="-1" strike="noStrike">
                <a:latin typeface="Arial"/>
              </a:rPr>
              <a:t>이상치 조절 → 모델링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→ </a:t>
            </a:r>
            <a:r>
              <a:rPr b="0" lang="en-US" sz="1800" spc="-1" strike="noStrike">
                <a:latin typeface="Arial"/>
              </a:rPr>
              <a:t>test data set →  </a:t>
            </a:r>
            <a:r>
              <a:rPr b="0" lang="en-US" sz="1800" spc="-1" strike="noStrike">
                <a:latin typeface="Arial"/>
              </a:rPr>
              <a:t>테스트 시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988600" y="215640"/>
            <a:ext cx="3721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70720" y="132840"/>
            <a:ext cx="77767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86" strike="noStrike">
                <a:solidFill>
                  <a:srgbClr val="002060"/>
                </a:solidFill>
                <a:latin typeface="HY견고딕"/>
                <a:ea typeface="HY견고딕"/>
              </a:rPr>
              <a:t>과제 정의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48640" y="1774080"/>
            <a:ext cx="901368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데이터 설명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00" name="Table 4"/>
          <p:cNvGraphicFramePr/>
          <p:nvPr/>
        </p:nvGraphicFramePr>
        <p:xfrm>
          <a:off x="668160" y="2151720"/>
          <a:ext cx="4662360" cy="3879720"/>
        </p:xfrm>
        <a:graphic>
          <a:graphicData uri="http://schemas.openxmlformats.org/drawingml/2006/table">
            <a:tbl>
              <a:tblPr/>
              <a:tblGrid>
                <a:gridCol w="1045800"/>
                <a:gridCol w="2527200"/>
                <a:gridCol w="1089360"/>
              </a:tblGrid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MEDV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주택가격</a:t>
                      </a: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(</a:t>
                      </a: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중앙값</a:t>
                      </a: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목표변수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CRIM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범죄율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설명변수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주거지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설명변수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INDUS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비소매업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설명변수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CHAS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강 조망 여부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(1-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조망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,0-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비조망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설명변수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산화질소 농도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설명변수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주거당 평균 객실 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설명변수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노후 건물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설명변수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중심지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노동센터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)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접근 거리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설명변수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고속도로 접근 편이성 지수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설명변수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재산세율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설명변수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PTRATIO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학생당 교사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설명변수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흑인 인구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설명변수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LSTAT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저소득층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설명변수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01" name="CustomShape 5"/>
          <p:cNvSpPr/>
          <p:nvPr/>
        </p:nvSpPr>
        <p:spPr>
          <a:xfrm>
            <a:off x="3581280" y="3200400"/>
            <a:ext cx="27428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"/>
          <p:cNvSpPr/>
          <p:nvPr/>
        </p:nvSpPr>
        <p:spPr>
          <a:xfrm>
            <a:off x="5559120" y="2351160"/>
            <a:ext cx="4079160" cy="36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1978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년의 보스턴 외곽 지역에 대한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주택가격의 중앙값과 그에 영향이 있을 법한 설명변수의 데이터가 함께 있습니다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명목형 변수로는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'CHAS'(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강 조망 여부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가 있기 때문에 주의 하며 분석에 들어가도록 하겠습니다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988600" y="215640"/>
            <a:ext cx="3721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70720" y="132840"/>
            <a:ext cx="77767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86" strike="noStrike">
                <a:solidFill>
                  <a:srgbClr val="002060"/>
                </a:solidFill>
                <a:latin typeface="HY견고딕"/>
                <a:ea typeface="HY견고딕"/>
              </a:rPr>
              <a:t>과제 정의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96600" y="1850400"/>
            <a:ext cx="901368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2.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데이터셋 분리 및 이상치 처리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박스 플롯 확인시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시그마를 벗어나는 데이터가 존재 하지만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수치가 갑자기 마이너스가 나오거나 문자형 데이터가 없는것 판단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그리고 군집화를 통해 파생 변수를 생성 할 것이므로 이상치 처리를 한다면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군집화에 방해가 생긴다고 판단하여 이상치 처리를 하지 않았습니다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변동폭이 큰 변수들이 존재해서 정규화를 통해 진행했습니다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06" name="Table 4"/>
          <p:cNvGraphicFramePr/>
          <p:nvPr/>
        </p:nvGraphicFramePr>
        <p:xfrm>
          <a:off x="1752480" y="2362320"/>
          <a:ext cx="4030920" cy="804960"/>
        </p:xfrm>
        <a:graphic>
          <a:graphicData uri="http://schemas.openxmlformats.org/drawingml/2006/table">
            <a:tbl>
              <a:tblPr/>
              <a:tblGrid>
                <a:gridCol w="2015280"/>
                <a:gridCol w="2015640"/>
              </a:tblGrid>
              <a:tr h="389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5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988600" y="215640"/>
            <a:ext cx="3721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70720" y="132840"/>
            <a:ext cx="77767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86" strike="noStrike">
                <a:solidFill>
                  <a:srgbClr val="002060"/>
                </a:solidFill>
                <a:latin typeface="HY견고딕"/>
                <a:ea typeface="HY견고딕"/>
              </a:rPr>
              <a:t>과제 정의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96600" y="1850400"/>
            <a:ext cx="901368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데이터 분포 및 상관 관계 확인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0" name="그림 109" descr=""/>
          <p:cNvPicPr/>
          <p:nvPr/>
        </p:nvPicPr>
        <p:blipFill>
          <a:blip r:embed="rId1"/>
          <a:stretch/>
        </p:blipFill>
        <p:spPr>
          <a:xfrm>
            <a:off x="1000440" y="2468880"/>
            <a:ext cx="7228440" cy="347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988600" y="215640"/>
            <a:ext cx="3721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70720" y="132840"/>
            <a:ext cx="77767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86" strike="noStrike">
                <a:solidFill>
                  <a:srgbClr val="002060"/>
                </a:solidFill>
                <a:latin typeface="HY견고딕"/>
                <a:ea typeface="HY견고딕"/>
              </a:rPr>
              <a:t>과제 정의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96600" y="1850400"/>
            <a:ext cx="901368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데이터 분포 및 상관 관계 확인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4" name="그림 3" descr=""/>
          <p:cNvPicPr/>
          <p:nvPr/>
        </p:nvPicPr>
        <p:blipFill>
          <a:blip r:embed="rId1"/>
          <a:stretch/>
        </p:blipFill>
        <p:spPr>
          <a:xfrm>
            <a:off x="1108440" y="2460600"/>
            <a:ext cx="6035400" cy="343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988600" y="215640"/>
            <a:ext cx="3721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70720" y="132840"/>
            <a:ext cx="77767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86" strike="noStrike">
                <a:solidFill>
                  <a:srgbClr val="002060"/>
                </a:solidFill>
                <a:latin typeface="HY견고딕"/>
                <a:ea typeface="HY견고딕"/>
              </a:rPr>
              <a:t>과제 정의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96600" y="1672560"/>
            <a:ext cx="901368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4. K-means 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군집화 진행 및 군집 변수 선정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     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변수간 유클리드 거리 계산을 통한 군집화 진행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18" name="Table 4"/>
          <p:cNvGraphicFramePr/>
          <p:nvPr/>
        </p:nvGraphicFramePr>
        <p:xfrm>
          <a:off x="685080" y="2244960"/>
          <a:ext cx="4662360" cy="3879720"/>
        </p:xfrm>
        <a:graphic>
          <a:graphicData uri="http://schemas.openxmlformats.org/drawingml/2006/table">
            <a:tbl>
              <a:tblPr/>
              <a:tblGrid>
                <a:gridCol w="1045800"/>
                <a:gridCol w="2527200"/>
                <a:gridCol w="1089360"/>
              </a:tblGrid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변수명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설명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선정 여부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CRIM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범죄율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주거지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INDUS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비소매업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CHAS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강 조망 여부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(1-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조망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,0-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비조망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산화질소 농도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주거당 평균 객실 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노후 건물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중심지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노동센터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)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접근 거리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고속도로 접근 편이성 지수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재산세율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PTRATIO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학생당 교사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흑인 인구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LSTAT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저소득층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19" name="CustomShape 5"/>
          <p:cNvSpPr/>
          <p:nvPr/>
        </p:nvSpPr>
        <p:spPr>
          <a:xfrm>
            <a:off x="5549040" y="2556000"/>
            <a:ext cx="4108320" cy="42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와 다른 변수들의 상관 분석을 이용하여 군집 선정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중심지 접근 거리를 기준으로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강이 보이는지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범죄율이 비슷한지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비소매업 비율이 비슷한지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산화질소 농도가 비슷한지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고속도로 접근 편이성 지수가 비슷한지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를 하나의 군집으로 군집화 하여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파생 변수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Cluster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를 생성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모델링에 파생 변수를 사용하여 예측력에 기여를 하는지 판단하여 가설 검정을 실시 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988600" y="215640"/>
            <a:ext cx="3721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HY견고딕"/>
                <a:ea typeface="HY견고딕"/>
              </a:rPr>
              <a:t>종합 실습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70720" y="132840"/>
            <a:ext cx="77767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86" strike="noStrike">
                <a:solidFill>
                  <a:srgbClr val="002060"/>
                </a:solidFill>
                <a:latin typeface="HY견고딕"/>
                <a:ea typeface="HY견고딕"/>
              </a:rPr>
              <a:t>과제 정의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96600" y="1672560"/>
            <a:ext cx="901368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4.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모델링에 사용 될 변수 선택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     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23" name="Table 4"/>
          <p:cNvGraphicFramePr/>
          <p:nvPr/>
        </p:nvGraphicFramePr>
        <p:xfrm>
          <a:off x="685080" y="2244960"/>
          <a:ext cx="4662360" cy="3879720"/>
        </p:xfrm>
        <a:graphic>
          <a:graphicData uri="http://schemas.openxmlformats.org/drawingml/2006/table">
            <a:tbl>
              <a:tblPr/>
              <a:tblGrid>
                <a:gridCol w="1045800"/>
                <a:gridCol w="2527200"/>
                <a:gridCol w="1089360"/>
              </a:tblGrid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변수명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설명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선정 여부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CRIM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범죄율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주거지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INDUS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비소매업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094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CHAS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강 조망 여부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(1-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조망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,0-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비조망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산화질소 농도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주거당 평균 객실 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노후 건물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중심지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노동센터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)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접근 거리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고속도로 접근 편이성 지수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재산세율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PTRATIO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학생당 교사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00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흑인 인구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00600">
                <a:tc>
                  <a:txBody>
                    <a:bodyPr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LSTAT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저소득층 비율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24" name="CustomShape 5"/>
          <p:cNvSpPr/>
          <p:nvPr/>
        </p:nvSpPr>
        <p:spPr>
          <a:xfrm>
            <a:off x="5549040" y="2556000"/>
            <a:ext cx="410832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목표변수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MEDV(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주택 가격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을 설명하는 설명 변수는 모두  연관이 있다고 판단하고 모델링을 실시 하였습니다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12732</TotalTime>
  <Application>LibreOffice/6.0.7.3$Linux_X86_64 LibreOffice_project/00m0$Build-3</Application>
  <Words>718</Words>
  <Paragraphs>319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2018-11-28T05:51:33Z</dcterms:created>
  <dc:creator>성윤 김</dc:creator>
  <dc:description/>
  <dc:language>en-US</dc:language>
  <cp:lastModifiedBy/>
  <dcterms:modified xsi:type="dcterms:W3CDTF">2020-02-14T17:26:31Z</dcterms:modified>
  <cp:revision>1480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용지(210x297mm)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