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1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8" r:id="rId15"/>
    <p:sldId id="272" r:id="rId16"/>
    <p:sldId id="270" r:id="rId17"/>
    <p:sldId id="273" r:id="rId18"/>
    <p:sldId id="276" r:id="rId19"/>
    <p:sldId id="277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7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144" y="102"/>
      </p:cViewPr>
      <p:guideLst>
        <p:guide orient="horz" pos="2137"/>
        <p:guide pos="27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519D-9950-49F4-8E66-369D388EA866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46118-7CBD-47DA-8FAE-4E0DCEE8C9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614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519D-9950-49F4-8E66-369D388EA866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46118-7CBD-47DA-8FAE-4E0DCEE8C9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528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519D-9950-49F4-8E66-369D388EA866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46118-7CBD-47DA-8FAE-4E0DCEE8C9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86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519D-9950-49F4-8E66-369D388EA866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46118-7CBD-47DA-8FAE-4E0DCEE8C9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1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519D-9950-49F4-8E66-369D388EA866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46118-7CBD-47DA-8FAE-4E0DCEE8C9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798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519D-9950-49F4-8E66-369D388EA866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46118-7CBD-47DA-8FAE-4E0DCEE8C9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100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519D-9950-49F4-8E66-369D388EA866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46118-7CBD-47DA-8FAE-4E0DCEE8C9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055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519D-9950-49F4-8E66-369D388EA866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46118-7CBD-47DA-8FAE-4E0DCEE8C9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308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519D-9950-49F4-8E66-369D388EA866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46118-7CBD-47DA-8FAE-4E0DCEE8C9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107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519D-9950-49F4-8E66-369D388EA866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46118-7CBD-47DA-8FAE-4E0DCEE8C9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12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519D-9950-49F4-8E66-369D388EA866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46118-7CBD-47DA-8FAE-4E0DCEE8C9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60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E519D-9950-49F4-8E66-369D388EA866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46118-7CBD-47DA-8FAE-4E0DCEE8C9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185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Convolutional Neural Network </a:t>
            </a:r>
            <a:endParaRPr lang="ko-KR" altLang="en-US" dirty="0"/>
          </a:p>
        </p:txBody>
      </p:sp>
      <p:sp>
        <p:nvSpPr>
          <p:cNvPr id="5" name="오른쪽 화살표 4"/>
          <p:cNvSpPr/>
          <p:nvPr/>
        </p:nvSpPr>
        <p:spPr>
          <a:xfrm>
            <a:off x="6503169" y="3894876"/>
            <a:ext cx="448110" cy="29322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92">
              <a:latin typeface="Times new romans"/>
              <a:cs typeface="Calibri" panose="020F0502020204030204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7810426" y="3146601"/>
            <a:ext cx="233665" cy="1814995"/>
            <a:chOff x="6012688" y="1832479"/>
            <a:chExt cx="166769" cy="956891"/>
          </a:xfrm>
        </p:grpSpPr>
        <p:sp>
          <p:nvSpPr>
            <p:cNvPr id="48" name="직사각형 47"/>
            <p:cNvSpPr/>
            <p:nvPr/>
          </p:nvSpPr>
          <p:spPr>
            <a:xfrm>
              <a:off x="6019360" y="1832479"/>
              <a:ext cx="160097" cy="95689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92">
                <a:latin typeface="Times new romans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012688" y="1832480"/>
              <a:ext cx="166769" cy="15910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92">
                <a:latin typeface="Times new romans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012688" y="1991583"/>
              <a:ext cx="166769" cy="15910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92">
                <a:latin typeface="Times new romans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6012688" y="2148715"/>
              <a:ext cx="166769" cy="15910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92">
                <a:latin typeface="Times new romans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6012688" y="2308164"/>
              <a:ext cx="166769" cy="15910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92">
                <a:latin typeface="Times new romans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012688" y="2467394"/>
              <a:ext cx="166769" cy="15910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92">
                <a:latin typeface="Times new romans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6012688" y="2628581"/>
              <a:ext cx="166769" cy="16078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92">
                <a:latin typeface="Times new romans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7011998" y="2873015"/>
            <a:ext cx="233665" cy="2219685"/>
            <a:chOff x="5442843" y="1669190"/>
            <a:chExt cx="166769" cy="1170249"/>
          </a:xfrm>
        </p:grpSpPr>
        <p:sp>
          <p:nvSpPr>
            <p:cNvPr id="40" name="직사각형 39"/>
            <p:cNvSpPr/>
            <p:nvPr/>
          </p:nvSpPr>
          <p:spPr>
            <a:xfrm>
              <a:off x="5442843" y="1669190"/>
              <a:ext cx="166769" cy="1674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92">
                <a:latin typeface="Times new romans"/>
              </a:endParaRPr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5442843" y="1836622"/>
              <a:ext cx="166769" cy="1002817"/>
              <a:chOff x="4738093" y="-913875"/>
              <a:chExt cx="249770" cy="1217048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738093" y="-913875"/>
                <a:ext cx="249770" cy="2032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92">
                  <a:latin typeface="Times new romans"/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738093" y="-713192"/>
                <a:ext cx="249770" cy="2032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92">
                  <a:latin typeface="Times new romans"/>
                </a:endParaRPr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4738093" y="-509550"/>
                <a:ext cx="249770" cy="2032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92">
                  <a:latin typeface="Times new romans"/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738093" y="-306188"/>
                <a:ext cx="249770" cy="2032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92">
                  <a:latin typeface="Times new romans"/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4738093" y="-100326"/>
                <a:ext cx="249770" cy="20535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92">
                  <a:latin typeface="Times new romans"/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4738093" y="97819"/>
                <a:ext cx="249770" cy="20535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92">
                  <a:latin typeface="Times new romans"/>
                </a:endParaRPr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6101132" y="2172480"/>
            <a:ext cx="2979367" cy="296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26" dirty="0" smtClean="0">
                <a:latin typeface="Times new romans"/>
                <a:cs typeface="Calibri" panose="020F0502020204030204" pitchFamily="34" charset="0"/>
              </a:rPr>
              <a:t>Classification</a:t>
            </a:r>
            <a:endParaRPr lang="ko-KR" altLang="en-US" sz="1326" dirty="0">
              <a:latin typeface="Times new romans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45558" y="2172480"/>
            <a:ext cx="2979367" cy="678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26" dirty="0" smtClean="0">
                <a:latin typeface="Times new romans"/>
                <a:cs typeface="Calibri" panose="020F0502020204030204" pitchFamily="34" charset="0"/>
              </a:rPr>
              <a:t>Feature Extraction</a:t>
            </a:r>
            <a:endParaRPr lang="ko-KR" altLang="en-US" sz="1326" dirty="0">
              <a:latin typeface="Times new romans"/>
              <a:cs typeface="Calibri" panose="020F0502020204030204" pitchFamily="34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542494" y="3007630"/>
            <a:ext cx="6317695" cy="1944371"/>
            <a:chOff x="2248242" y="-1352550"/>
            <a:chExt cx="4098621" cy="860262"/>
          </a:xfrm>
        </p:grpSpPr>
        <p:sp>
          <p:nvSpPr>
            <p:cNvPr id="11" name="TextBox 10"/>
            <p:cNvSpPr txBox="1"/>
            <p:nvPr/>
          </p:nvSpPr>
          <p:spPr>
            <a:xfrm>
              <a:off x="3693057" y="-968575"/>
              <a:ext cx="1009456" cy="170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97" dirty="0">
                  <a:latin typeface="Times new romans"/>
                  <a:cs typeface="Calibri" panose="020F0502020204030204" pitchFamily="34" charset="0"/>
                </a:rPr>
                <a:t>●  ●  ●</a:t>
              </a: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2248242" y="-1352550"/>
              <a:ext cx="1409358" cy="860262"/>
              <a:chOff x="2248242" y="-1035908"/>
              <a:chExt cx="1010977" cy="543620"/>
            </a:xfrm>
          </p:grpSpPr>
          <p:grpSp>
            <p:nvGrpSpPr>
              <p:cNvPr id="32" name="그룹 31"/>
              <p:cNvGrpSpPr/>
              <p:nvPr/>
            </p:nvGrpSpPr>
            <p:grpSpPr>
              <a:xfrm>
                <a:off x="2248242" y="-1035908"/>
                <a:ext cx="574437" cy="543620"/>
                <a:chOff x="2186898" y="-677891"/>
                <a:chExt cx="796379" cy="712246"/>
              </a:xfrm>
            </p:grpSpPr>
            <p:sp>
              <p:nvSpPr>
                <p:cNvPr id="37" name="직사각형 36"/>
                <p:cNvSpPr/>
                <p:nvPr/>
              </p:nvSpPr>
              <p:spPr>
                <a:xfrm>
                  <a:off x="2357267" y="-677891"/>
                  <a:ext cx="626010" cy="51339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92">
                    <a:latin typeface="Times new romans"/>
                  </a:endParaRPr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>
                  <a:off x="2278912" y="-584208"/>
                  <a:ext cx="626010" cy="51339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92">
                    <a:latin typeface="Times new romans"/>
                  </a:endParaRPr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>
                  <a:off x="2186898" y="-479036"/>
                  <a:ext cx="626010" cy="51339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92">
                    <a:latin typeface="Times new romans"/>
                  </a:endParaRPr>
                </a:p>
              </p:txBody>
            </p:sp>
          </p:grpSp>
          <p:grpSp>
            <p:nvGrpSpPr>
              <p:cNvPr id="33" name="그룹 32"/>
              <p:cNvGrpSpPr/>
              <p:nvPr/>
            </p:nvGrpSpPr>
            <p:grpSpPr>
              <a:xfrm>
                <a:off x="2880420" y="-930476"/>
                <a:ext cx="378799" cy="342937"/>
                <a:chOff x="2186898" y="-677891"/>
                <a:chExt cx="796379" cy="712246"/>
              </a:xfrm>
            </p:grpSpPr>
            <p:sp>
              <p:nvSpPr>
                <p:cNvPr id="34" name="직사각형 33"/>
                <p:cNvSpPr/>
                <p:nvPr/>
              </p:nvSpPr>
              <p:spPr>
                <a:xfrm>
                  <a:off x="2357267" y="-677891"/>
                  <a:ext cx="626010" cy="51339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92">
                    <a:latin typeface="Times new romans"/>
                  </a:endParaRPr>
                </a:p>
              </p:txBody>
            </p:sp>
            <p:sp>
              <p:nvSpPr>
                <p:cNvPr id="35" name="직사각형 34"/>
                <p:cNvSpPr/>
                <p:nvPr/>
              </p:nvSpPr>
              <p:spPr>
                <a:xfrm>
                  <a:off x="2278912" y="-584208"/>
                  <a:ext cx="626010" cy="51339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92">
                    <a:latin typeface="Times new romans"/>
                  </a:endParaRPr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2186898" y="-479036"/>
                  <a:ext cx="626010" cy="51339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92">
                    <a:latin typeface="Times new romans"/>
                  </a:endParaRPr>
                </a:p>
              </p:txBody>
            </p:sp>
          </p:grpSp>
        </p:grpSp>
        <p:sp>
          <p:nvSpPr>
            <p:cNvPr id="13" name="직사각형 12"/>
            <p:cNvSpPr/>
            <p:nvPr/>
          </p:nvSpPr>
          <p:spPr>
            <a:xfrm>
              <a:off x="2661628" y="-701988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92">
                <a:latin typeface="Times new romans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410154" y="-986468"/>
              <a:ext cx="9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92">
                <a:latin typeface="Times new romans"/>
              </a:endParaRPr>
            </a:p>
          </p:txBody>
        </p:sp>
        <p:cxnSp>
          <p:nvCxnSpPr>
            <p:cNvPr id="15" name="직선 연결선 14"/>
            <p:cNvCxnSpPr>
              <a:stCxn id="13" idx="0"/>
            </p:cNvCxnSpPr>
            <p:nvPr/>
          </p:nvCxnSpPr>
          <p:spPr>
            <a:xfrm flipV="1">
              <a:off x="2751628" y="-777154"/>
              <a:ext cx="646467" cy="751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V="1">
              <a:off x="2841559" y="-777154"/>
              <a:ext cx="556536" cy="2621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그룹 16"/>
            <p:cNvGrpSpPr/>
            <p:nvPr/>
          </p:nvGrpSpPr>
          <p:grpSpPr>
            <a:xfrm>
              <a:off x="4102818" y="-1106018"/>
              <a:ext cx="664466" cy="404180"/>
              <a:chOff x="4102818" y="-1352550"/>
              <a:chExt cx="1409358" cy="860262"/>
            </a:xfrm>
          </p:grpSpPr>
          <p:grpSp>
            <p:nvGrpSpPr>
              <p:cNvPr id="19" name="그룹 18"/>
              <p:cNvGrpSpPr/>
              <p:nvPr/>
            </p:nvGrpSpPr>
            <p:grpSpPr>
              <a:xfrm>
                <a:off x="4102818" y="-1352550"/>
                <a:ext cx="1409358" cy="860262"/>
                <a:chOff x="2248242" y="-1035908"/>
                <a:chExt cx="1010977" cy="543620"/>
              </a:xfrm>
            </p:grpSpPr>
            <p:grpSp>
              <p:nvGrpSpPr>
                <p:cNvPr id="24" name="그룹 23"/>
                <p:cNvGrpSpPr/>
                <p:nvPr/>
              </p:nvGrpSpPr>
              <p:grpSpPr>
                <a:xfrm>
                  <a:off x="2248242" y="-1035908"/>
                  <a:ext cx="574437" cy="543620"/>
                  <a:chOff x="2186898" y="-677891"/>
                  <a:chExt cx="796379" cy="712246"/>
                </a:xfrm>
              </p:grpSpPr>
              <p:sp>
                <p:nvSpPr>
                  <p:cNvPr id="29" name="직사각형 28"/>
                  <p:cNvSpPr/>
                  <p:nvPr/>
                </p:nvSpPr>
                <p:spPr>
                  <a:xfrm>
                    <a:off x="2357267" y="-677891"/>
                    <a:ext cx="626010" cy="5133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92">
                      <a:latin typeface="Times new romans"/>
                    </a:endParaRPr>
                  </a:p>
                </p:txBody>
              </p:sp>
              <p:sp>
                <p:nvSpPr>
                  <p:cNvPr id="30" name="직사각형 29"/>
                  <p:cNvSpPr/>
                  <p:nvPr/>
                </p:nvSpPr>
                <p:spPr>
                  <a:xfrm>
                    <a:off x="2278912" y="-584208"/>
                    <a:ext cx="626010" cy="5133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92">
                      <a:latin typeface="Times new romans"/>
                    </a:endParaRPr>
                  </a:p>
                </p:txBody>
              </p:sp>
              <p:sp>
                <p:nvSpPr>
                  <p:cNvPr id="31" name="직사각형 30"/>
                  <p:cNvSpPr/>
                  <p:nvPr/>
                </p:nvSpPr>
                <p:spPr>
                  <a:xfrm>
                    <a:off x="2186898" y="-479036"/>
                    <a:ext cx="626010" cy="5133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92">
                      <a:latin typeface="Times new romans"/>
                    </a:endParaRPr>
                  </a:p>
                </p:txBody>
              </p:sp>
            </p:grpSp>
            <p:grpSp>
              <p:nvGrpSpPr>
                <p:cNvPr id="25" name="그룹 24"/>
                <p:cNvGrpSpPr/>
                <p:nvPr/>
              </p:nvGrpSpPr>
              <p:grpSpPr>
                <a:xfrm>
                  <a:off x="2880420" y="-930476"/>
                  <a:ext cx="378799" cy="342937"/>
                  <a:chOff x="2186898" y="-677891"/>
                  <a:chExt cx="796379" cy="712246"/>
                </a:xfrm>
              </p:grpSpPr>
              <p:sp>
                <p:nvSpPr>
                  <p:cNvPr id="26" name="직사각형 25"/>
                  <p:cNvSpPr/>
                  <p:nvPr/>
                </p:nvSpPr>
                <p:spPr>
                  <a:xfrm>
                    <a:off x="2357267" y="-677891"/>
                    <a:ext cx="626010" cy="5133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92">
                      <a:latin typeface="Times new romans"/>
                    </a:endParaRPr>
                  </a:p>
                </p:txBody>
              </p:sp>
              <p:sp>
                <p:nvSpPr>
                  <p:cNvPr id="27" name="직사각형 26"/>
                  <p:cNvSpPr/>
                  <p:nvPr/>
                </p:nvSpPr>
                <p:spPr>
                  <a:xfrm>
                    <a:off x="2278912" y="-584208"/>
                    <a:ext cx="626010" cy="5133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92">
                      <a:latin typeface="Times new romans"/>
                    </a:endParaRPr>
                  </a:p>
                </p:txBody>
              </p:sp>
              <p:sp>
                <p:nvSpPr>
                  <p:cNvPr id="28" name="직사각형 27"/>
                  <p:cNvSpPr/>
                  <p:nvPr/>
                </p:nvSpPr>
                <p:spPr>
                  <a:xfrm>
                    <a:off x="2186898" y="-479036"/>
                    <a:ext cx="626010" cy="5133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92">
                      <a:latin typeface="Times new romans"/>
                    </a:endParaRPr>
                  </a:p>
                </p:txBody>
              </p:sp>
            </p:grpSp>
          </p:grpSp>
          <p:sp>
            <p:nvSpPr>
              <p:cNvPr id="20" name="직사각형 19"/>
              <p:cNvSpPr/>
              <p:nvPr/>
            </p:nvSpPr>
            <p:spPr>
              <a:xfrm>
                <a:off x="4516204" y="-701988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92">
                  <a:latin typeface="Times new romans"/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5264730" y="-986468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92">
                  <a:latin typeface="Times new romans"/>
                </a:endParaRPr>
              </a:p>
            </p:txBody>
          </p:sp>
          <p:cxnSp>
            <p:nvCxnSpPr>
              <p:cNvPr id="22" name="직선 연결선 21"/>
              <p:cNvCxnSpPr>
                <a:stCxn id="20" idx="0"/>
              </p:cNvCxnSpPr>
              <p:nvPr/>
            </p:nvCxnSpPr>
            <p:spPr>
              <a:xfrm flipV="1">
                <a:off x="4606204" y="-777154"/>
                <a:ext cx="646467" cy="751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 flipV="1">
                <a:off x="4696135" y="-777154"/>
                <a:ext cx="556536" cy="2621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5337407" y="-968575"/>
              <a:ext cx="1009456" cy="170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97" dirty="0">
                  <a:latin typeface="Times new romans"/>
                  <a:cs typeface="Calibri" panose="020F0502020204030204" pitchFamily="34" charset="0"/>
                </a:rPr>
                <a:t>●  ●  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2093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Convolutional layer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09330"/>
              </p:ext>
            </p:extLst>
          </p:nvPr>
        </p:nvGraphicFramePr>
        <p:xfrm>
          <a:off x="215900" y="2383366"/>
          <a:ext cx="4597400" cy="3369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480">
                  <a:extLst>
                    <a:ext uri="{9D8B030D-6E8A-4147-A177-3AD203B41FA5}">
                      <a16:colId xmlns:a16="http://schemas.microsoft.com/office/drawing/2014/main" val="3657048483"/>
                    </a:ext>
                  </a:extLst>
                </a:gridCol>
                <a:gridCol w="919480">
                  <a:extLst>
                    <a:ext uri="{9D8B030D-6E8A-4147-A177-3AD203B41FA5}">
                      <a16:colId xmlns:a16="http://schemas.microsoft.com/office/drawing/2014/main" val="691195395"/>
                    </a:ext>
                  </a:extLst>
                </a:gridCol>
                <a:gridCol w="919480">
                  <a:extLst>
                    <a:ext uri="{9D8B030D-6E8A-4147-A177-3AD203B41FA5}">
                      <a16:colId xmlns:a16="http://schemas.microsoft.com/office/drawing/2014/main" val="4043490279"/>
                    </a:ext>
                  </a:extLst>
                </a:gridCol>
                <a:gridCol w="919480">
                  <a:extLst>
                    <a:ext uri="{9D8B030D-6E8A-4147-A177-3AD203B41FA5}">
                      <a16:colId xmlns:a16="http://schemas.microsoft.com/office/drawing/2014/main" val="1604101528"/>
                    </a:ext>
                  </a:extLst>
                </a:gridCol>
                <a:gridCol w="919480">
                  <a:extLst>
                    <a:ext uri="{9D8B030D-6E8A-4147-A177-3AD203B41FA5}">
                      <a16:colId xmlns:a16="http://schemas.microsoft.com/office/drawing/2014/main" val="1569418694"/>
                    </a:ext>
                  </a:extLst>
                </a:gridCol>
              </a:tblGrid>
              <a:tr h="6739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65634"/>
                  </a:ext>
                </a:extLst>
              </a:tr>
              <a:tr h="6739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077862"/>
                  </a:ext>
                </a:extLst>
              </a:tr>
              <a:tr h="6739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478859"/>
                  </a:ext>
                </a:extLst>
              </a:tr>
              <a:tr h="6739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24378"/>
                  </a:ext>
                </a:extLst>
              </a:tr>
              <a:tr h="6739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262772"/>
                  </a:ext>
                </a:extLst>
              </a:tr>
            </a:tbl>
          </a:graphicData>
        </a:graphic>
      </p:graphicFrame>
      <p:graphicFrame>
        <p:nvGraphicFramePr>
          <p:cNvPr id="57" name="표 56"/>
          <p:cNvGraphicFramePr>
            <a:graphicFrameLocks noGrp="1"/>
          </p:cNvGraphicFramePr>
          <p:nvPr/>
        </p:nvGraphicFramePr>
        <p:xfrm>
          <a:off x="5524502" y="2836333"/>
          <a:ext cx="2959098" cy="1926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366">
                  <a:extLst>
                    <a:ext uri="{9D8B030D-6E8A-4147-A177-3AD203B41FA5}">
                      <a16:colId xmlns:a16="http://schemas.microsoft.com/office/drawing/2014/main" val="756950244"/>
                    </a:ext>
                  </a:extLst>
                </a:gridCol>
                <a:gridCol w="986366">
                  <a:extLst>
                    <a:ext uri="{9D8B030D-6E8A-4147-A177-3AD203B41FA5}">
                      <a16:colId xmlns:a16="http://schemas.microsoft.com/office/drawing/2014/main" val="2213584418"/>
                    </a:ext>
                  </a:extLst>
                </a:gridCol>
                <a:gridCol w="986366">
                  <a:extLst>
                    <a:ext uri="{9D8B030D-6E8A-4147-A177-3AD203B41FA5}">
                      <a16:colId xmlns:a16="http://schemas.microsoft.com/office/drawing/2014/main" val="986403862"/>
                    </a:ext>
                  </a:extLst>
                </a:gridCol>
              </a:tblGrid>
              <a:tr h="642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30460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27875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747248"/>
                  </a:ext>
                </a:extLst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1701800" y="5930900"/>
            <a:ext cx="316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Input image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070600" y="5930900"/>
            <a:ext cx="316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Kernel(Filter)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245937"/>
              </p:ext>
            </p:extLst>
          </p:nvPr>
        </p:nvGraphicFramePr>
        <p:xfrm>
          <a:off x="9017002" y="2836333"/>
          <a:ext cx="2959098" cy="1926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366">
                  <a:extLst>
                    <a:ext uri="{9D8B030D-6E8A-4147-A177-3AD203B41FA5}">
                      <a16:colId xmlns:a16="http://schemas.microsoft.com/office/drawing/2014/main" val="756950244"/>
                    </a:ext>
                  </a:extLst>
                </a:gridCol>
                <a:gridCol w="986366">
                  <a:extLst>
                    <a:ext uri="{9D8B030D-6E8A-4147-A177-3AD203B41FA5}">
                      <a16:colId xmlns:a16="http://schemas.microsoft.com/office/drawing/2014/main" val="2213584418"/>
                    </a:ext>
                  </a:extLst>
                </a:gridCol>
                <a:gridCol w="986366">
                  <a:extLst>
                    <a:ext uri="{9D8B030D-6E8A-4147-A177-3AD203B41FA5}">
                      <a16:colId xmlns:a16="http://schemas.microsoft.com/office/drawing/2014/main" val="986403862"/>
                    </a:ext>
                  </a:extLst>
                </a:gridCol>
              </a:tblGrid>
              <a:tr h="642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1+2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1+1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2+1+1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30460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1+1+1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1+1+1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1+1+1+1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27875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1+1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747248"/>
                  </a:ext>
                </a:extLst>
              </a:tr>
            </a:tbl>
          </a:graphicData>
        </a:graphic>
      </p:graphicFrame>
      <p:sp>
        <p:nvSpPr>
          <p:cNvPr id="9" name="오른쪽 화살표 8"/>
          <p:cNvSpPr/>
          <p:nvPr/>
        </p:nvSpPr>
        <p:spPr>
          <a:xfrm>
            <a:off x="4919445" y="3664181"/>
            <a:ext cx="448110" cy="29322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92">
              <a:latin typeface="Times new romans"/>
              <a:cs typeface="Calibri" panose="020F0502020204030204" pitchFamily="34" charset="0"/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8526246" y="3664181"/>
            <a:ext cx="448110" cy="29322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92">
              <a:latin typeface="Times new romans"/>
              <a:cs typeface="Calibri" panose="020F050202020403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357777" y="5930900"/>
            <a:ext cx="2277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Result(Feature Map)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7542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Convolutional layer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441263"/>
              </p:ext>
            </p:extLst>
          </p:nvPr>
        </p:nvGraphicFramePr>
        <p:xfrm>
          <a:off x="215900" y="2383366"/>
          <a:ext cx="4597400" cy="3369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480">
                  <a:extLst>
                    <a:ext uri="{9D8B030D-6E8A-4147-A177-3AD203B41FA5}">
                      <a16:colId xmlns:a16="http://schemas.microsoft.com/office/drawing/2014/main" val="3657048483"/>
                    </a:ext>
                  </a:extLst>
                </a:gridCol>
                <a:gridCol w="919480">
                  <a:extLst>
                    <a:ext uri="{9D8B030D-6E8A-4147-A177-3AD203B41FA5}">
                      <a16:colId xmlns:a16="http://schemas.microsoft.com/office/drawing/2014/main" val="691195395"/>
                    </a:ext>
                  </a:extLst>
                </a:gridCol>
                <a:gridCol w="919480">
                  <a:extLst>
                    <a:ext uri="{9D8B030D-6E8A-4147-A177-3AD203B41FA5}">
                      <a16:colId xmlns:a16="http://schemas.microsoft.com/office/drawing/2014/main" val="4043490279"/>
                    </a:ext>
                  </a:extLst>
                </a:gridCol>
                <a:gridCol w="919480">
                  <a:extLst>
                    <a:ext uri="{9D8B030D-6E8A-4147-A177-3AD203B41FA5}">
                      <a16:colId xmlns:a16="http://schemas.microsoft.com/office/drawing/2014/main" val="1604101528"/>
                    </a:ext>
                  </a:extLst>
                </a:gridCol>
                <a:gridCol w="919480">
                  <a:extLst>
                    <a:ext uri="{9D8B030D-6E8A-4147-A177-3AD203B41FA5}">
                      <a16:colId xmlns:a16="http://schemas.microsoft.com/office/drawing/2014/main" val="1569418694"/>
                    </a:ext>
                  </a:extLst>
                </a:gridCol>
              </a:tblGrid>
              <a:tr h="6739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65634"/>
                  </a:ext>
                </a:extLst>
              </a:tr>
              <a:tr h="6739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077862"/>
                  </a:ext>
                </a:extLst>
              </a:tr>
              <a:tr h="6739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478859"/>
                  </a:ext>
                </a:extLst>
              </a:tr>
              <a:tr h="6739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24378"/>
                  </a:ext>
                </a:extLst>
              </a:tr>
              <a:tr h="6739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262772"/>
                  </a:ext>
                </a:extLst>
              </a:tr>
            </a:tbl>
          </a:graphicData>
        </a:graphic>
      </p:graphicFrame>
      <p:graphicFrame>
        <p:nvGraphicFramePr>
          <p:cNvPr id="57" name="표 56"/>
          <p:cNvGraphicFramePr>
            <a:graphicFrameLocks noGrp="1"/>
          </p:cNvGraphicFramePr>
          <p:nvPr/>
        </p:nvGraphicFramePr>
        <p:xfrm>
          <a:off x="5524502" y="2836333"/>
          <a:ext cx="2959098" cy="1926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366">
                  <a:extLst>
                    <a:ext uri="{9D8B030D-6E8A-4147-A177-3AD203B41FA5}">
                      <a16:colId xmlns:a16="http://schemas.microsoft.com/office/drawing/2014/main" val="756950244"/>
                    </a:ext>
                  </a:extLst>
                </a:gridCol>
                <a:gridCol w="986366">
                  <a:extLst>
                    <a:ext uri="{9D8B030D-6E8A-4147-A177-3AD203B41FA5}">
                      <a16:colId xmlns:a16="http://schemas.microsoft.com/office/drawing/2014/main" val="2213584418"/>
                    </a:ext>
                  </a:extLst>
                </a:gridCol>
                <a:gridCol w="986366">
                  <a:extLst>
                    <a:ext uri="{9D8B030D-6E8A-4147-A177-3AD203B41FA5}">
                      <a16:colId xmlns:a16="http://schemas.microsoft.com/office/drawing/2014/main" val="986403862"/>
                    </a:ext>
                  </a:extLst>
                </a:gridCol>
              </a:tblGrid>
              <a:tr h="642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30460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27875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747248"/>
                  </a:ext>
                </a:extLst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1701800" y="5930900"/>
            <a:ext cx="316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Input image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070600" y="5930900"/>
            <a:ext cx="316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Kernel(Filter)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808737"/>
              </p:ext>
            </p:extLst>
          </p:nvPr>
        </p:nvGraphicFramePr>
        <p:xfrm>
          <a:off x="9017002" y="2836333"/>
          <a:ext cx="2959098" cy="1926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366">
                  <a:extLst>
                    <a:ext uri="{9D8B030D-6E8A-4147-A177-3AD203B41FA5}">
                      <a16:colId xmlns:a16="http://schemas.microsoft.com/office/drawing/2014/main" val="756950244"/>
                    </a:ext>
                  </a:extLst>
                </a:gridCol>
                <a:gridCol w="986366">
                  <a:extLst>
                    <a:ext uri="{9D8B030D-6E8A-4147-A177-3AD203B41FA5}">
                      <a16:colId xmlns:a16="http://schemas.microsoft.com/office/drawing/2014/main" val="2213584418"/>
                    </a:ext>
                  </a:extLst>
                </a:gridCol>
                <a:gridCol w="986366">
                  <a:extLst>
                    <a:ext uri="{9D8B030D-6E8A-4147-A177-3AD203B41FA5}">
                      <a16:colId xmlns:a16="http://schemas.microsoft.com/office/drawing/2014/main" val="986403862"/>
                    </a:ext>
                  </a:extLst>
                </a:gridCol>
              </a:tblGrid>
              <a:tr h="642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1+2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1+1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2+1+1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30460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1+1+1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1+1+1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1+1+1+1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27875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1+1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1+1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747248"/>
                  </a:ext>
                </a:extLst>
              </a:tr>
            </a:tbl>
          </a:graphicData>
        </a:graphic>
      </p:graphicFrame>
      <p:sp>
        <p:nvSpPr>
          <p:cNvPr id="9" name="오른쪽 화살표 8"/>
          <p:cNvSpPr/>
          <p:nvPr/>
        </p:nvSpPr>
        <p:spPr>
          <a:xfrm>
            <a:off x="4919445" y="3664181"/>
            <a:ext cx="448110" cy="29322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92">
              <a:latin typeface="Times new romans"/>
              <a:cs typeface="Calibri" panose="020F0502020204030204" pitchFamily="34" charset="0"/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8526246" y="3664181"/>
            <a:ext cx="448110" cy="29322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92">
              <a:latin typeface="Times new romans"/>
              <a:cs typeface="Calibri" panose="020F050202020403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357777" y="5930900"/>
            <a:ext cx="2277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Result(Feature Map)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1361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Convolutional layer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175871"/>
              </p:ext>
            </p:extLst>
          </p:nvPr>
        </p:nvGraphicFramePr>
        <p:xfrm>
          <a:off x="215900" y="2383366"/>
          <a:ext cx="4597400" cy="3369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480">
                  <a:extLst>
                    <a:ext uri="{9D8B030D-6E8A-4147-A177-3AD203B41FA5}">
                      <a16:colId xmlns:a16="http://schemas.microsoft.com/office/drawing/2014/main" val="3657048483"/>
                    </a:ext>
                  </a:extLst>
                </a:gridCol>
                <a:gridCol w="919480">
                  <a:extLst>
                    <a:ext uri="{9D8B030D-6E8A-4147-A177-3AD203B41FA5}">
                      <a16:colId xmlns:a16="http://schemas.microsoft.com/office/drawing/2014/main" val="691195395"/>
                    </a:ext>
                  </a:extLst>
                </a:gridCol>
                <a:gridCol w="919480">
                  <a:extLst>
                    <a:ext uri="{9D8B030D-6E8A-4147-A177-3AD203B41FA5}">
                      <a16:colId xmlns:a16="http://schemas.microsoft.com/office/drawing/2014/main" val="4043490279"/>
                    </a:ext>
                  </a:extLst>
                </a:gridCol>
                <a:gridCol w="919480">
                  <a:extLst>
                    <a:ext uri="{9D8B030D-6E8A-4147-A177-3AD203B41FA5}">
                      <a16:colId xmlns:a16="http://schemas.microsoft.com/office/drawing/2014/main" val="1604101528"/>
                    </a:ext>
                  </a:extLst>
                </a:gridCol>
                <a:gridCol w="919480">
                  <a:extLst>
                    <a:ext uri="{9D8B030D-6E8A-4147-A177-3AD203B41FA5}">
                      <a16:colId xmlns:a16="http://schemas.microsoft.com/office/drawing/2014/main" val="1569418694"/>
                    </a:ext>
                  </a:extLst>
                </a:gridCol>
              </a:tblGrid>
              <a:tr h="6739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65634"/>
                  </a:ext>
                </a:extLst>
              </a:tr>
              <a:tr h="6739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077862"/>
                  </a:ext>
                </a:extLst>
              </a:tr>
              <a:tr h="6739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478859"/>
                  </a:ext>
                </a:extLst>
              </a:tr>
              <a:tr h="6739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24378"/>
                  </a:ext>
                </a:extLst>
              </a:tr>
              <a:tr h="6739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262772"/>
                  </a:ext>
                </a:extLst>
              </a:tr>
            </a:tbl>
          </a:graphicData>
        </a:graphic>
      </p:graphicFrame>
      <p:graphicFrame>
        <p:nvGraphicFramePr>
          <p:cNvPr id="57" name="표 56"/>
          <p:cNvGraphicFramePr>
            <a:graphicFrameLocks noGrp="1"/>
          </p:cNvGraphicFramePr>
          <p:nvPr/>
        </p:nvGraphicFramePr>
        <p:xfrm>
          <a:off x="5524502" y="2836333"/>
          <a:ext cx="2959098" cy="1926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366">
                  <a:extLst>
                    <a:ext uri="{9D8B030D-6E8A-4147-A177-3AD203B41FA5}">
                      <a16:colId xmlns:a16="http://schemas.microsoft.com/office/drawing/2014/main" val="756950244"/>
                    </a:ext>
                  </a:extLst>
                </a:gridCol>
                <a:gridCol w="986366">
                  <a:extLst>
                    <a:ext uri="{9D8B030D-6E8A-4147-A177-3AD203B41FA5}">
                      <a16:colId xmlns:a16="http://schemas.microsoft.com/office/drawing/2014/main" val="2213584418"/>
                    </a:ext>
                  </a:extLst>
                </a:gridCol>
                <a:gridCol w="986366">
                  <a:extLst>
                    <a:ext uri="{9D8B030D-6E8A-4147-A177-3AD203B41FA5}">
                      <a16:colId xmlns:a16="http://schemas.microsoft.com/office/drawing/2014/main" val="986403862"/>
                    </a:ext>
                  </a:extLst>
                </a:gridCol>
              </a:tblGrid>
              <a:tr h="642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30460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27875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747248"/>
                  </a:ext>
                </a:extLst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1701800" y="5930900"/>
            <a:ext cx="316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Input image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070600" y="5930900"/>
            <a:ext cx="316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Kernel(Filter)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048839"/>
              </p:ext>
            </p:extLst>
          </p:nvPr>
        </p:nvGraphicFramePr>
        <p:xfrm>
          <a:off x="9017002" y="2836333"/>
          <a:ext cx="2959098" cy="1926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366">
                  <a:extLst>
                    <a:ext uri="{9D8B030D-6E8A-4147-A177-3AD203B41FA5}">
                      <a16:colId xmlns:a16="http://schemas.microsoft.com/office/drawing/2014/main" val="756950244"/>
                    </a:ext>
                  </a:extLst>
                </a:gridCol>
                <a:gridCol w="986366">
                  <a:extLst>
                    <a:ext uri="{9D8B030D-6E8A-4147-A177-3AD203B41FA5}">
                      <a16:colId xmlns:a16="http://schemas.microsoft.com/office/drawing/2014/main" val="2213584418"/>
                    </a:ext>
                  </a:extLst>
                </a:gridCol>
                <a:gridCol w="986366">
                  <a:extLst>
                    <a:ext uri="{9D8B030D-6E8A-4147-A177-3AD203B41FA5}">
                      <a16:colId xmlns:a16="http://schemas.microsoft.com/office/drawing/2014/main" val="986403862"/>
                    </a:ext>
                  </a:extLst>
                </a:gridCol>
              </a:tblGrid>
              <a:tr h="642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1+2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1+1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2+1+1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30460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1+1+1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1+1+1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1+1+1+1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27875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1+1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1+1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1+1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747248"/>
                  </a:ext>
                </a:extLst>
              </a:tr>
            </a:tbl>
          </a:graphicData>
        </a:graphic>
      </p:graphicFrame>
      <p:sp>
        <p:nvSpPr>
          <p:cNvPr id="9" name="오른쪽 화살표 8"/>
          <p:cNvSpPr/>
          <p:nvPr/>
        </p:nvSpPr>
        <p:spPr>
          <a:xfrm>
            <a:off x="4919445" y="3664181"/>
            <a:ext cx="448110" cy="29322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92">
              <a:latin typeface="Times new romans"/>
              <a:cs typeface="Calibri" panose="020F0502020204030204" pitchFamily="34" charset="0"/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8526246" y="3664181"/>
            <a:ext cx="448110" cy="29322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92">
              <a:latin typeface="Times new romans"/>
              <a:cs typeface="Calibri" panose="020F0502020204030204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357777" y="5930900"/>
            <a:ext cx="2277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Result(Feature Map)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2651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Convolutional layer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215900" y="2383366"/>
          <a:ext cx="4597400" cy="3369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480">
                  <a:extLst>
                    <a:ext uri="{9D8B030D-6E8A-4147-A177-3AD203B41FA5}">
                      <a16:colId xmlns:a16="http://schemas.microsoft.com/office/drawing/2014/main" val="3657048483"/>
                    </a:ext>
                  </a:extLst>
                </a:gridCol>
                <a:gridCol w="919480">
                  <a:extLst>
                    <a:ext uri="{9D8B030D-6E8A-4147-A177-3AD203B41FA5}">
                      <a16:colId xmlns:a16="http://schemas.microsoft.com/office/drawing/2014/main" val="691195395"/>
                    </a:ext>
                  </a:extLst>
                </a:gridCol>
                <a:gridCol w="919480">
                  <a:extLst>
                    <a:ext uri="{9D8B030D-6E8A-4147-A177-3AD203B41FA5}">
                      <a16:colId xmlns:a16="http://schemas.microsoft.com/office/drawing/2014/main" val="4043490279"/>
                    </a:ext>
                  </a:extLst>
                </a:gridCol>
                <a:gridCol w="919480">
                  <a:extLst>
                    <a:ext uri="{9D8B030D-6E8A-4147-A177-3AD203B41FA5}">
                      <a16:colId xmlns:a16="http://schemas.microsoft.com/office/drawing/2014/main" val="1604101528"/>
                    </a:ext>
                  </a:extLst>
                </a:gridCol>
                <a:gridCol w="919480">
                  <a:extLst>
                    <a:ext uri="{9D8B030D-6E8A-4147-A177-3AD203B41FA5}">
                      <a16:colId xmlns:a16="http://schemas.microsoft.com/office/drawing/2014/main" val="1569418694"/>
                    </a:ext>
                  </a:extLst>
                </a:gridCol>
              </a:tblGrid>
              <a:tr h="6739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65634"/>
                  </a:ext>
                </a:extLst>
              </a:tr>
              <a:tr h="6739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077862"/>
                  </a:ext>
                </a:extLst>
              </a:tr>
              <a:tr h="6739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478859"/>
                  </a:ext>
                </a:extLst>
              </a:tr>
              <a:tr h="6739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24378"/>
                  </a:ext>
                </a:extLst>
              </a:tr>
              <a:tr h="6739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262772"/>
                  </a:ext>
                </a:extLst>
              </a:tr>
            </a:tbl>
          </a:graphicData>
        </a:graphic>
      </p:graphicFrame>
      <p:graphicFrame>
        <p:nvGraphicFramePr>
          <p:cNvPr id="57" name="표 56"/>
          <p:cNvGraphicFramePr>
            <a:graphicFrameLocks noGrp="1"/>
          </p:cNvGraphicFramePr>
          <p:nvPr/>
        </p:nvGraphicFramePr>
        <p:xfrm>
          <a:off x="5524502" y="2836333"/>
          <a:ext cx="2959098" cy="1926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366">
                  <a:extLst>
                    <a:ext uri="{9D8B030D-6E8A-4147-A177-3AD203B41FA5}">
                      <a16:colId xmlns:a16="http://schemas.microsoft.com/office/drawing/2014/main" val="756950244"/>
                    </a:ext>
                  </a:extLst>
                </a:gridCol>
                <a:gridCol w="986366">
                  <a:extLst>
                    <a:ext uri="{9D8B030D-6E8A-4147-A177-3AD203B41FA5}">
                      <a16:colId xmlns:a16="http://schemas.microsoft.com/office/drawing/2014/main" val="2213584418"/>
                    </a:ext>
                  </a:extLst>
                </a:gridCol>
                <a:gridCol w="986366">
                  <a:extLst>
                    <a:ext uri="{9D8B030D-6E8A-4147-A177-3AD203B41FA5}">
                      <a16:colId xmlns:a16="http://schemas.microsoft.com/office/drawing/2014/main" val="986403862"/>
                    </a:ext>
                  </a:extLst>
                </a:gridCol>
              </a:tblGrid>
              <a:tr h="642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30460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27875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747248"/>
                  </a:ext>
                </a:extLst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1701800" y="5930900"/>
            <a:ext cx="316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Input image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070600" y="5930900"/>
            <a:ext cx="316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Kernel(Filter)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9017002" y="2836333"/>
          <a:ext cx="2959098" cy="1926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366">
                  <a:extLst>
                    <a:ext uri="{9D8B030D-6E8A-4147-A177-3AD203B41FA5}">
                      <a16:colId xmlns:a16="http://schemas.microsoft.com/office/drawing/2014/main" val="756950244"/>
                    </a:ext>
                  </a:extLst>
                </a:gridCol>
                <a:gridCol w="986366">
                  <a:extLst>
                    <a:ext uri="{9D8B030D-6E8A-4147-A177-3AD203B41FA5}">
                      <a16:colId xmlns:a16="http://schemas.microsoft.com/office/drawing/2014/main" val="2213584418"/>
                    </a:ext>
                  </a:extLst>
                </a:gridCol>
                <a:gridCol w="986366">
                  <a:extLst>
                    <a:ext uri="{9D8B030D-6E8A-4147-A177-3AD203B41FA5}">
                      <a16:colId xmlns:a16="http://schemas.microsoft.com/office/drawing/2014/main" val="986403862"/>
                    </a:ext>
                  </a:extLst>
                </a:gridCol>
              </a:tblGrid>
              <a:tr h="642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1+2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1+1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2+1+1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30460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1+1+1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1+1+1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1+1+1+1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27875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1+1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1+1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1+1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74724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404350" y="5930900"/>
            <a:ext cx="316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Result(Feature Map)</a:t>
            </a:r>
            <a:endParaRPr lang="ko-KR" altLang="en-US" dirty="0"/>
          </a:p>
        </p:txBody>
      </p:sp>
      <p:sp>
        <p:nvSpPr>
          <p:cNvPr id="9" name="오른쪽 화살표 8"/>
          <p:cNvSpPr/>
          <p:nvPr/>
        </p:nvSpPr>
        <p:spPr>
          <a:xfrm>
            <a:off x="4919445" y="3664181"/>
            <a:ext cx="448110" cy="29322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92">
              <a:latin typeface="Times new romans"/>
              <a:cs typeface="Calibri" panose="020F0502020204030204" pitchFamily="34" charset="0"/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8526246" y="3664181"/>
            <a:ext cx="448110" cy="29322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92">
              <a:latin typeface="Times new romans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529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Padding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228600" y="1900766"/>
          <a:ext cx="4597400" cy="3369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480">
                  <a:extLst>
                    <a:ext uri="{9D8B030D-6E8A-4147-A177-3AD203B41FA5}">
                      <a16:colId xmlns:a16="http://schemas.microsoft.com/office/drawing/2014/main" val="3657048483"/>
                    </a:ext>
                  </a:extLst>
                </a:gridCol>
                <a:gridCol w="919480">
                  <a:extLst>
                    <a:ext uri="{9D8B030D-6E8A-4147-A177-3AD203B41FA5}">
                      <a16:colId xmlns:a16="http://schemas.microsoft.com/office/drawing/2014/main" val="691195395"/>
                    </a:ext>
                  </a:extLst>
                </a:gridCol>
                <a:gridCol w="919480">
                  <a:extLst>
                    <a:ext uri="{9D8B030D-6E8A-4147-A177-3AD203B41FA5}">
                      <a16:colId xmlns:a16="http://schemas.microsoft.com/office/drawing/2014/main" val="4043490279"/>
                    </a:ext>
                  </a:extLst>
                </a:gridCol>
                <a:gridCol w="919480">
                  <a:extLst>
                    <a:ext uri="{9D8B030D-6E8A-4147-A177-3AD203B41FA5}">
                      <a16:colId xmlns:a16="http://schemas.microsoft.com/office/drawing/2014/main" val="1604101528"/>
                    </a:ext>
                  </a:extLst>
                </a:gridCol>
                <a:gridCol w="919480">
                  <a:extLst>
                    <a:ext uri="{9D8B030D-6E8A-4147-A177-3AD203B41FA5}">
                      <a16:colId xmlns:a16="http://schemas.microsoft.com/office/drawing/2014/main" val="1569418694"/>
                    </a:ext>
                  </a:extLst>
                </a:gridCol>
              </a:tblGrid>
              <a:tr h="6739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65634"/>
                  </a:ext>
                </a:extLst>
              </a:tr>
              <a:tr h="6739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077862"/>
                  </a:ext>
                </a:extLst>
              </a:tr>
              <a:tr h="6739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478859"/>
                  </a:ext>
                </a:extLst>
              </a:tr>
              <a:tr h="6739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24378"/>
                  </a:ext>
                </a:extLst>
              </a:tr>
              <a:tr h="6739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262772"/>
                  </a:ext>
                </a:extLst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1714500" y="5448300"/>
            <a:ext cx="316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Input image</a:t>
            </a:r>
            <a:endParaRPr lang="ko-KR" altLang="en-US" dirty="0"/>
          </a:p>
        </p:txBody>
      </p:sp>
      <p:sp>
        <p:nvSpPr>
          <p:cNvPr id="7" name="오른쪽 화살표 6"/>
          <p:cNvSpPr/>
          <p:nvPr/>
        </p:nvSpPr>
        <p:spPr>
          <a:xfrm>
            <a:off x="5038290" y="3292408"/>
            <a:ext cx="448110" cy="29322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92">
              <a:latin typeface="Times new romans"/>
              <a:cs typeface="Calibri" panose="020F0502020204030204" pitchFamily="34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930898" y="1465577"/>
          <a:ext cx="5575304" cy="48590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472">
                  <a:extLst>
                    <a:ext uri="{9D8B030D-6E8A-4147-A177-3AD203B41FA5}">
                      <a16:colId xmlns:a16="http://schemas.microsoft.com/office/drawing/2014/main" val="2425323410"/>
                    </a:ext>
                  </a:extLst>
                </a:gridCol>
                <a:gridCol w="796472">
                  <a:extLst>
                    <a:ext uri="{9D8B030D-6E8A-4147-A177-3AD203B41FA5}">
                      <a16:colId xmlns:a16="http://schemas.microsoft.com/office/drawing/2014/main" val="3987553980"/>
                    </a:ext>
                  </a:extLst>
                </a:gridCol>
                <a:gridCol w="796472">
                  <a:extLst>
                    <a:ext uri="{9D8B030D-6E8A-4147-A177-3AD203B41FA5}">
                      <a16:colId xmlns:a16="http://schemas.microsoft.com/office/drawing/2014/main" val="3162708760"/>
                    </a:ext>
                  </a:extLst>
                </a:gridCol>
                <a:gridCol w="796472">
                  <a:extLst>
                    <a:ext uri="{9D8B030D-6E8A-4147-A177-3AD203B41FA5}">
                      <a16:colId xmlns:a16="http://schemas.microsoft.com/office/drawing/2014/main" val="3981596553"/>
                    </a:ext>
                  </a:extLst>
                </a:gridCol>
                <a:gridCol w="796472">
                  <a:extLst>
                    <a:ext uri="{9D8B030D-6E8A-4147-A177-3AD203B41FA5}">
                      <a16:colId xmlns:a16="http://schemas.microsoft.com/office/drawing/2014/main" val="3416391760"/>
                    </a:ext>
                  </a:extLst>
                </a:gridCol>
                <a:gridCol w="796472">
                  <a:extLst>
                    <a:ext uri="{9D8B030D-6E8A-4147-A177-3AD203B41FA5}">
                      <a16:colId xmlns:a16="http://schemas.microsoft.com/office/drawing/2014/main" val="1512016782"/>
                    </a:ext>
                  </a:extLst>
                </a:gridCol>
                <a:gridCol w="796472">
                  <a:extLst>
                    <a:ext uri="{9D8B030D-6E8A-4147-A177-3AD203B41FA5}">
                      <a16:colId xmlns:a16="http://schemas.microsoft.com/office/drawing/2014/main" val="1404733195"/>
                    </a:ext>
                  </a:extLst>
                </a:gridCol>
              </a:tblGrid>
              <a:tr h="6941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108285"/>
                  </a:ext>
                </a:extLst>
              </a:tr>
              <a:tr h="6941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44317"/>
                  </a:ext>
                </a:extLst>
              </a:tr>
              <a:tr h="6941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746589"/>
                  </a:ext>
                </a:extLst>
              </a:tr>
              <a:tr h="6941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567717"/>
                  </a:ext>
                </a:extLst>
              </a:tr>
              <a:tr h="6941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281242"/>
                  </a:ext>
                </a:extLst>
              </a:tr>
              <a:tr h="6941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200639"/>
                  </a:ext>
                </a:extLst>
              </a:tr>
              <a:tr h="6941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578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1498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Pooling layer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84202" y="2163233"/>
          <a:ext cx="2959098" cy="1926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366">
                  <a:extLst>
                    <a:ext uri="{9D8B030D-6E8A-4147-A177-3AD203B41FA5}">
                      <a16:colId xmlns:a16="http://schemas.microsoft.com/office/drawing/2014/main" val="756950244"/>
                    </a:ext>
                  </a:extLst>
                </a:gridCol>
                <a:gridCol w="986366">
                  <a:extLst>
                    <a:ext uri="{9D8B030D-6E8A-4147-A177-3AD203B41FA5}">
                      <a16:colId xmlns:a16="http://schemas.microsoft.com/office/drawing/2014/main" val="2213584418"/>
                    </a:ext>
                  </a:extLst>
                </a:gridCol>
                <a:gridCol w="986366">
                  <a:extLst>
                    <a:ext uri="{9D8B030D-6E8A-4147-A177-3AD203B41FA5}">
                      <a16:colId xmlns:a16="http://schemas.microsoft.com/office/drawing/2014/main" val="986403862"/>
                    </a:ext>
                  </a:extLst>
                </a:gridCol>
              </a:tblGrid>
              <a:tr h="642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30460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27875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747248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242477" y="4377280"/>
            <a:ext cx="1768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Activation Map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894983"/>
              </p:ext>
            </p:extLst>
          </p:nvPr>
        </p:nvGraphicFramePr>
        <p:xfrm>
          <a:off x="4699000" y="2607030"/>
          <a:ext cx="2997200" cy="1038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8600">
                  <a:extLst>
                    <a:ext uri="{9D8B030D-6E8A-4147-A177-3AD203B41FA5}">
                      <a16:colId xmlns:a16="http://schemas.microsoft.com/office/drawing/2014/main" val="647035211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3661261826"/>
                    </a:ext>
                  </a:extLst>
                </a:gridCol>
              </a:tblGrid>
              <a:tr h="519287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939475"/>
                  </a:ext>
                </a:extLst>
              </a:tr>
              <a:tr h="519287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083628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5592623" y="4377280"/>
            <a:ext cx="1301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2 x 2 Filter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2576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Pooling layer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051737"/>
              </p:ext>
            </p:extLst>
          </p:nvPr>
        </p:nvGraphicFramePr>
        <p:xfrm>
          <a:off x="584202" y="2163233"/>
          <a:ext cx="2959098" cy="1926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366">
                  <a:extLst>
                    <a:ext uri="{9D8B030D-6E8A-4147-A177-3AD203B41FA5}">
                      <a16:colId xmlns:a16="http://schemas.microsoft.com/office/drawing/2014/main" val="756950244"/>
                    </a:ext>
                  </a:extLst>
                </a:gridCol>
                <a:gridCol w="986366">
                  <a:extLst>
                    <a:ext uri="{9D8B030D-6E8A-4147-A177-3AD203B41FA5}">
                      <a16:colId xmlns:a16="http://schemas.microsoft.com/office/drawing/2014/main" val="2213584418"/>
                    </a:ext>
                  </a:extLst>
                </a:gridCol>
                <a:gridCol w="986366">
                  <a:extLst>
                    <a:ext uri="{9D8B030D-6E8A-4147-A177-3AD203B41FA5}">
                      <a16:colId xmlns:a16="http://schemas.microsoft.com/office/drawing/2014/main" val="986403862"/>
                    </a:ext>
                  </a:extLst>
                </a:gridCol>
              </a:tblGrid>
              <a:tr h="642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30460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27875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747248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242477" y="4377280"/>
            <a:ext cx="1768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Activation Map</a:t>
            </a:r>
            <a:endParaRPr lang="ko-KR" altLang="en-US" dirty="0"/>
          </a:p>
        </p:txBody>
      </p:sp>
      <p:sp>
        <p:nvSpPr>
          <p:cNvPr id="7" name="오른쪽 화살표 6"/>
          <p:cNvSpPr/>
          <p:nvPr/>
        </p:nvSpPr>
        <p:spPr>
          <a:xfrm rot="19458727">
            <a:off x="3966945" y="2477493"/>
            <a:ext cx="448110" cy="29322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92">
              <a:latin typeface="Times new romans"/>
              <a:cs typeface="Calibri" panose="020F0502020204030204" pitchFamily="34" charset="0"/>
            </a:endParaRPr>
          </a:p>
        </p:txBody>
      </p:sp>
      <p:sp>
        <p:nvSpPr>
          <p:cNvPr id="8" name="오른쪽 화살표 7"/>
          <p:cNvSpPr/>
          <p:nvPr/>
        </p:nvSpPr>
        <p:spPr>
          <a:xfrm rot="2426014">
            <a:off x="4006926" y="3667822"/>
            <a:ext cx="448110" cy="29322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92">
              <a:latin typeface="Times new romans"/>
              <a:cs typeface="Calibri" panose="020F0502020204030204" pitchFamily="34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63530"/>
              </p:ext>
            </p:extLst>
          </p:nvPr>
        </p:nvGraphicFramePr>
        <p:xfrm>
          <a:off x="5054600" y="1526826"/>
          <a:ext cx="2997200" cy="1038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8600">
                  <a:extLst>
                    <a:ext uri="{9D8B030D-6E8A-4147-A177-3AD203B41FA5}">
                      <a16:colId xmlns:a16="http://schemas.microsoft.com/office/drawing/2014/main" val="647035211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3661261826"/>
                    </a:ext>
                  </a:extLst>
                </a:gridCol>
              </a:tblGrid>
              <a:tr h="5192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939475"/>
                  </a:ext>
                </a:extLst>
              </a:tr>
              <a:tr h="519287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083628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5770423" y="2689227"/>
            <a:ext cx="1503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Max pooling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746077"/>
              </p:ext>
            </p:extLst>
          </p:nvPr>
        </p:nvGraphicFramePr>
        <p:xfrm>
          <a:off x="5054600" y="3570114"/>
          <a:ext cx="2997200" cy="1038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8600">
                  <a:extLst>
                    <a:ext uri="{9D8B030D-6E8A-4147-A177-3AD203B41FA5}">
                      <a16:colId xmlns:a16="http://schemas.microsoft.com/office/drawing/2014/main" val="647035211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3661261826"/>
                    </a:ext>
                  </a:extLst>
                </a:gridCol>
              </a:tblGrid>
              <a:tr h="5192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11/4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939475"/>
                  </a:ext>
                </a:extLst>
              </a:tr>
              <a:tr h="519287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083628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5770423" y="4732515"/>
            <a:ext cx="1653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Mean pooling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0288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Pooling layer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320152"/>
              </p:ext>
            </p:extLst>
          </p:nvPr>
        </p:nvGraphicFramePr>
        <p:xfrm>
          <a:off x="584202" y="2163233"/>
          <a:ext cx="2959098" cy="1926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366">
                  <a:extLst>
                    <a:ext uri="{9D8B030D-6E8A-4147-A177-3AD203B41FA5}">
                      <a16:colId xmlns:a16="http://schemas.microsoft.com/office/drawing/2014/main" val="756950244"/>
                    </a:ext>
                  </a:extLst>
                </a:gridCol>
                <a:gridCol w="986366">
                  <a:extLst>
                    <a:ext uri="{9D8B030D-6E8A-4147-A177-3AD203B41FA5}">
                      <a16:colId xmlns:a16="http://schemas.microsoft.com/office/drawing/2014/main" val="2213584418"/>
                    </a:ext>
                  </a:extLst>
                </a:gridCol>
                <a:gridCol w="986366">
                  <a:extLst>
                    <a:ext uri="{9D8B030D-6E8A-4147-A177-3AD203B41FA5}">
                      <a16:colId xmlns:a16="http://schemas.microsoft.com/office/drawing/2014/main" val="986403862"/>
                    </a:ext>
                  </a:extLst>
                </a:gridCol>
              </a:tblGrid>
              <a:tr h="642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30460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27875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747248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242477" y="4377280"/>
            <a:ext cx="1768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Activation Map</a:t>
            </a:r>
            <a:endParaRPr lang="ko-KR" altLang="en-US" dirty="0"/>
          </a:p>
        </p:txBody>
      </p:sp>
      <p:sp>
        <p:nvSpPr>
          <p:cNvPr id="7" name="오른쪽 화살표 6"/>
          <p:cNvSpPr/>
          <p:nvPr/>
        </p:nvSpPr>
        <p:spPr>
          <a:xfrm rot="19458727">
            <a:off x="3966945" y="2477493"/>
            <a:ext cx="448110" cy="29322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92">
              <a:latin typeface="Times new romans"/>
              <a:cs typeface="Calibri" panose="020F0502020204030204" pitchFamily="34" charset="0"/>
            </a:endParaRPr>
          </a:p>
        </p:txBody>
      </p:sp>
      <p:sp>
        <p:nvSpPr>
          <p:cNvPr id="8" name="오른쪽 화살표 7"/>
          <p:cNvSpPr/>
          <p:nvPr/>
        </p:nvSpPr>
        <p:spPr>
          <a:xfrm rot="2426014">
            <a:off x="4006926" y="3667822"/>
            <a:ext cx="448110" cy="29322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92">
              <a:latin typeface="Times new romans"/>
              <a:cs typeface="Calibri" panose="020F0502020204030204" pitchFamily="34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511145"/>
              </p:ext>
            </p:extLst>
          </p:nvPr>
        </p:nvGraphicFramePr>
        <p:xfrm>
          <a:off x="5054600" y="1526826"/>
          <a:ext cx="2997200" cy="1038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8600">
                  <a:extLst>
                    <a:ext uri="{9D8B030D-6E8A-4147-A177-3AD203B41FA5}">
                      <a16:colId xmlns:a16="http://schemas.microsoft.com/office/drawing/2014/main" val="647035211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3661261826"/>
                    </a:ext>
                  </a:extLst>
                </a:gridCol>
              </a:tblGrid>
              <a:tr h="5192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939475"/>
                  </a:ext>
                </a:extLst>
              </a:tr>
              <a:tr h="519287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083628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5770423" y="2689227"/>
            <a:ext cx="1503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Max pooling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501998"/>
              </p:ext>
            </p:extLst>
          </p:nvPr>
        </p:nvGraphicFramePr>
        <p:xfrm>
          <a:off x="5054600" y="3570114"/>
          <a:ext cx="2997200" cy="1038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8600">
                  <a:extLst>
                    <a:ext uri="{9D8B030D-6E8A-4147-A177-3AD203B41FA5}">
                      <a16:colId xmlns:a16="http://schemas.microsoft.com/office/drawing/2014/main" val="647035211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3661261826"/>
                    </a:ext>
                  </a:extLst>
                </a:gridCol>
              </a:tblGrid>
              <a:tr h="5192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11/4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13/4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939475"/>
                  </a:ext>
                </a:extLst>
              </a:tr>
              <a:tr h="519287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083628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5770423" y="4732515"/>
            <a:ext cx="1653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Mean pooling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2181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Pooling layer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492915"/>
              </p:ext>
            </p:extLst>
          </p:nvPr>
        </p:nvGraphicFramePr>
        <p:xfrm>
          <a:off x="584202" y="2163233"/>
          <a:ext cx="2959098" cy="1926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366">
                  <a:extLst>
                    <a:ext uri="{9D8B030D-6E8A-4147-A177-3AD203B41FA5}">
                      <a16:colId xmlns:a16="http://schemas.microsoft.com/office/drawing/2014/main" val="756950244"/>
                    </a:ext>
                  </a:extLst>
                </a:gridCol>
                <a:gridCol w="986366">
                  <a:extLst>
                    <a:ext uri="{9D8B030D-6E8A-4147-A177-3AD203B41FA5}">
                      <a16:colId xmlns:a16="http://schemas.microsoft.com/office/drawing/2014/main" val="2213584418"/>
                    </a:ext>
                  </a:extLst>
                </a:gridCol>
                <a:gridCol w="986366">
                  <a:extLst>
                    <a:ext uri="{9D8B030D-6E8A-4147-A177-3AD203B41FA5}">
                      <a16:colId xmlns:a16="http://schemas.microsoft.com/office/drawing/2014/main" val="986403862"/>
                    </a:ext>
                  </a:extLst>
                </a:gridCol>
              </a:tblGrid>
              <a:tr h="642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30460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27875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747248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242477" y="4377280"/>
            <a:ext cx="1768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Activation Map</a:t>
            </a:r>
            <a:endParaRPr lang="ko-KR" altLang="en-US" dirty="0"/>
          </a:p>
        </p:txBody>
      </p:sp>
      <p:sp>
        <p:nvSpPr>
          <p:cNvPr id="7" name="오른쪽 화살표 6"/>
          <p:cNvSpPr/>
          <p:nvPr/>
        </p:nvSpPr>
        <p:spPr>
          <a:xfrm rot="19458727">
            <a:off x="3966945" y="2477493"/>
            <a:ext cx="448110" cy="29322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92">
              <a:latin typeface="Times new romans"/>
              <a:cs typeface="Calibri" panose="020F0502020204030204" pitchFamily="34" charset="0"/>
            </a:endParaRPr>
          </a:p>
        </p:txBody>
      </p:sp>
      <p:sp>
        <p:nvSpPr>
          <p:cNvPr id="8" name="오른쪽 화살표 7"/>
          <p:cNvSpPr/>
          <p:nvPr/>
        </p:nvSpPr>
        <p:spPr>
          <a:xfrm rot="2426014">
            <a:off x="4006926" y="3667822"/>
            <a:ext cx="448110" cy="29322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92">
              <a:latin typeface="Times new romans"/>
              <a:cs typeface="Calibri" panose="020F0502020204030204" pitchFamily="34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394491"/>
              </p:ext>
            </p:extLst>
          </p:nvPr>
        </p:nvGraphicFramePr>
        <p:xfrm>
          <a:off x="5054600" y="1526826"/>
          <a:ext cx="2997200" cy="1038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8600">
                  <a:extLst>
                    <a:ext uri="{9D8B030D-6E8A-4147-A177-3AD203B41FA5}">
                      <a16:colId xmlns:a16="http://schemas.microsoft.com/office/drawing/2014/main" val="647035211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3661261826"/>
                    </a:ext>
                  </a:extLst>
                </a:gridCol>
              </a:tblGrid>
              <a:tr h="5192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939475"/>
                  </a:ext>
                </a:extLst>
              </a:tr>
              <a:tr h="5192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083628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5770423" y="2689227"/>
            <a:ext cx="1503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Max pooling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366901"/>
              </p:ext>
            </p:extLst>
          </p:nvPr>
        </p:nvGraphicFramePr>
        <p:xfrm>
          <a:off x="5054600" y="3570114"/>
          <a:ext cx="2997200" cy="1038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8600">
                  <a:extLst>
                    <a:ext uri="{9D8B030D-6E8A-4147-A177-3AD203B41FA5}">
                      <a16:colId xmlns:a16="http://schemas.microsoft.com/office/drawing/2014/main" val="647035211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3661261826"/>
                    </a:ext>
                  </a:extLst>
                </a:gridCol>
              </a:tblGrid>
              <a:tr h="5192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11/4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13/4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939475"/>
                  </a:ext>
                </a:extLst>
              </a:tr>
              <a:tr h="5192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10/4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083628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5770423" y="4732515"/>
            <a:ext cx="1653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Mean pooling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906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Pooling layer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458408"/>
              </p:ext>
            </p:extLst>
          </p:nvPr>
        </p:nvGraphicFramePr>
        <p:xfrm>
          <a:off x="584202" y="2163233"/>
          <a:ext cx="2959098" cy="1926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366">
                  <a:extLst>
                    <a:ext uri="{9D8B030D-6E8A-4147-A177-3AD203B41FA5}">
                      <a16:colId xmlns:a16="http://schemas.microsoft.com/office/drawing/2014/main" val="756950244"/>
                    </a:ext>
                  </a:extLst>
                </a:gridCol>
                <a:gridCol w="986366">
                  <a:extLst>
                    <a:ext uri="{9D8B030D-6E8A-4147-A177-3AD203B41FA5}">
                      <a16:colId xmlns:a16="http://schemas.microsoft.com/office/drawing/2014/main" val="2213584418"/>
                    </a:ext>
                  </a:extLst>
                </a:gridCol>
                <a:gridCol w="986366">
                  <a:extLst>
                    <a:ext uri="{9D8B030D-6E8A-4147-A177-3AD203B41FA5}">
                      <a16:colId xmlns:a16="http://schemas.microsoft.com/office/drawing/2014/main" val="986403862"/>
                    </a:ext>
                  </a:extLst>
                </a:gridCol>
              </a:tblGrid>
              <a:tr h="642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30460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27875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747248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242477" y="4377280"/>
            <a:ext cx="1768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Activation Map</a:t>
            </a:r>
            <a:endParaRPr lang="ko-KR" altLang="en-US" dirty="0"/>
          </a:p>
        </p:txBody>
      </p:sp>
      <p:sp>
        <p:nvSpPr>
          <p:cNvPr id="7" name="오른쪽 화살표 6"/>
          <p:cNvSpPr/>
          <p:nvPr/>
        </p:nvSpPr>
        <p:spPr>
          <a:xfrm rot="19458727">
            <a:off x="3966945" y="2477493"/>
            <a:ext cx="448110" cy="29322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92">
              <a:latin typeface="Times new romans"/>
              <a:cs typeface="Calibri" panose="020F0502020204030204" pitchFamily="34" charset="0"/>
            </a:endParaRPr>
          </a:p>
        </p:txBody>
      </p:sp>
      <p:sp>
        <p:nvSpPr>
          <p:cNvPr id="8" name="오른쪽 화살표 7"/>
          <p:cNvSpPr/>
          <p:nvPr/>
        </p:nvSpPr>
        <p:spPr>
          <a:xfrm rot="2426014">
            <a:off x="4006926" y="3667822"/>
            <a:ext cx="448110" cy="29322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92">
              <a:latin typeface="Times new romans"/>
              <a:cs typeface="Calibri" panose="020F0502020204030204" pitchFamily="34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479915"/>
              </p:ext>
            </p:extLst>
          </p:nvPr>
        </p:nvGraphicFramePr>
        <p:xfrm>
          <a:off x="5054600" y="1526826"/>
          <a:ext cx="2997200" cy="1038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8600">
                  <a:extLst>
                    <a:ext uri="{9D8B030D-6E8A-4147-A177-3AD203B41FA5}">
                      <a16:colId xmlns:a16="http://schemas.microsoft.com/office/drawing/2014/main" val="647035211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3661261826"/>
                    </a:ext>
                  </a:extLst>
                </a:gridCol>
              </a:tblGrid>
              <a:tr h="5192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939475"/>
                  </a:ext>
                </a:extLst>
              </a:tr>
              <a:tr h="5192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083628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5770423" y="2689227"/>
            <a:ext cx="1503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Max pooling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879782"/>
              </p:ext>
            </p:extLst>
          </p:nvPr>
        </p:nvGraphicFramePr>
        <p:xfrm>
          <a:off x="5054600" y="3570114"/>
          <a:ext cx="2997200" cy="1038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8600">
                  <a:extLst>
                    <a:ext uri="{9D8B030D-6E8A-4147-A177-3AD203B41FA5}">
                      <a16:colId xmlns:a16="http://schemas.microsoft.com/office/drawing/2014/main" val="647035211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3661261826"/>
                    </a:ext>
                  </a:extLst>
                </a:gridCol>
              </a:tblGrid>
              <a:tr h="5192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11/4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13/4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939475"/>
                  </a:ext>
                </a:extLst>
              </a:tr>
              <a:tr h="5192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10/4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11/4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083628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5770423" y="4732515"/>
            <a:ext cx="1653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Mean pooling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0191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Feature </a:t>
            </a:r>
            <a:r>
              <a:rPr lang="en-US" altLang="ko-KR" dirty="0" err="1" smtClean="0"/>
              <a:t>Extarction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1114057" y="2108980"/>
            <a:ext cx="9055407" cy="4114020"/>
            <a:chOff x="-67984" y="2172480"/>
            <a:chExt cx="4976547" cy="3201439"/>
          </a:xfrm>
        </p:grpSpPr>
        <p:sp>
          <p:nvSpPr>
            <p:cNvPr id="9" name="TextBox 8"/>
            <p:cNvSpPr txBox="1"/>
            <p:nvPr/>
          </p:nvSpPr>
          <p:spPr>
            <a:xfrm>
              <a:off x="697658" y="2172480"/>
              <a:ext cx="2979367" cy="477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latin typeface="Times new romans"/>
                  <a:cs typeface="Calibri" panose="020F0502020204030204" pitchFamily="34" charset="0"/>
                </a:rPr>
                <a:t>Feature Extraction</a:t>
              </a:r>
              <a:endParaRPr lang="ko-KR" altLang="en-US" sz="3200" dirty="0">
                <a:latin typeface="Times new romans"/>
                <a:cs typeface="Calibri" panose="020F0502020204030204" pitchFamily="34" charset="0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294594" y="3007630"/>
              <a:ext cx="3906744" cy="1944371"/>
              <a:chOff x="2248242" y="-1352550"/>
              <a:chExt cx="2534510" cy="86026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3773296" y="-938275"/>
                <a:ext cx="1009456" cy="170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97" dirty="0">
                    <a:latin typeface="Times new romans"/>
                    <a:cs typeface="Calibri" panose="020F0502020204030204" pitchFamily="34" charset="0"/>
                  </a:rPr>
                  <a:t>●  ●  ●</a:t>
                </a:r>
              </a:p>
            </p:txBody>
          </p:sp>
          <p:grpSp>
            <p:nvGrpSpPr>
              <p:cNvPr id="12" name="그룹 11"/>
              <p:cNvGrpSpPr/>
              <p:nvPr/>
            </p:nvGrpSpPr>
            <p:grpSpPr>
              <a:xfrm>
                <a:off x="2248242" y="-1352550"/>
                <a:ext cx="1409358" cy="860262"/>
                <a:chOff x="2248242" y="-1035908"/>
                <a:chExt cx="1010977" cy="543620"/>
              </a:xfrm>
            </p:grpSpPr>
            <p:grpSp>
              <p:nvGrpSpPr>
                <p:cNvPr id="32" name="그룹 31"/>
                <p:cNvGrpSpPr/>
                <p:nvPr/>
              </p:nvGrpSpPr>
              <p:grpSpPr>
                <a:xfrm>
                  <a:off x="2248242" y="-1035908"/>
                  <a:ext cx="574437" cy="543620"/>
                  <a:chOff x="2186898" y="-677891"/>
                  <a:chExt cx="796379" cy="712246"/>
                </a:xfrm>
              </p:grpSpPr>
              <p:sp>
                <p:nvSpPr>
                  <p:cNvPr id="37" name="직사각형 36"/>
                  <p:cNvSpPr/>
                  <p:nvPr/>
                </p:nvSpPr>
                <p:spPr>
                  <a:xfrm>
                    <a:off x="2357267" y="-677891"/>
                    <a:ext cx="626010" cy="5133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92">
                      <a:latin typeface="Times new romans"/>
                    </a:endParaRPr>
                  </a:p>
                </p:txBody>
              </p:sp>
              <p:sp>
                <p:nvSpPr>
                  <p:cNvPr id="38" name="직사각형 37"/>
                  <p:cNvSpPr/>
                  <p:nvPr/>
                </p:nvSpPr>
                <p:spPr>
                  <a:xfrm>
                    <a:off x="2278912" y="-584208"/>
                    <a:ext cx="626010" cy="5133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92">
                      <a:latin typeface="Times new romans"/>
                    </a:endParaRPr>
                  </a:p>
                </p:txBody>
              </p:sp>
              <p:sp>
                <p:nvSpPr>
                  <p:cNvPr id="39" name="직사각형 38"/>
                  <p:cNvSpPr/>
                  <p:nvPr/>
                </p:nvSpPr>
                <p:spPr>
                  <a:xfrm>
                    <a:off x="2186898" y="-479036"/>
                    <a:ext cx="626010" cy="5133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92">
                      <a:latin typeface="Times new romans"/>
                    </a:endParaRPr>
                  </a:p>
                </p:txBody>
              </p:sp>
            </p:grpSp>
            <p:grpSp>
              <p:nvGrpSpPr>
                <p:cNvPr id="33" name="그룹 32"/>
                <p:cNvGrpSpPr/>
                <p:nvPr/>
              </p:nvGrpSpPr>
              <p:grpSpPr>
                <a:xfrm>
                  <a:off x="2880420" y="-930476"/>
                  <a:ext cx="378799" cy="342937"/>
                  <a:chOff x="2186898" y="-677891"/>
                  <a:chExt cx="796379" cy="712246"/>
                </a:xfrm>
              </p:grpSpPr>
              <p:sp>
                <p:nvSpPr>
                  <p:cNvPr id="34" name="직사각형 33"/>
                  <p:cNvSpPr/>
                  <p:nvPr/>
                </p:nvSpPr>
                <p:spPr>
                  <a:xfrm>
                    <a:off x="2357267" y="-677891"/>
                    <a:ext cx="626010" cy="5133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92">
                      <a:latin typeface="Times new romans"/>
                    </a:endParaRPr>
                  </a:p>
                </p:txBody>
              </p:sp>
              <p:sp>
                <p:nvSpPr>
                  <p:cNvPr id="35" name="직사각형 34"/>
                  <p:cNvSpPr/>
                  <p:nvPr/>
                </p:nvSpPr>
                <p:spPr>
                  <a:xfrm>
                    <a:off x="2278912" y="-584208"/>
                    <a:ext cx="626010" cy="5133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92">
                      <a:latin typeface="Times new romans"/>
                    </a:endParaRPr>
                  </a:p>
                </p:txBody>
              </p:sp>
              <p:sp>
                <p:nvSpPr>
                  <p:cNvPr id="36" name="직사각형 35"/>
                  <p:cNvSpPr/>
                  <p:nvPr/>
                </p:nvSpPr>
                <p:spPr>
                  <a:xfrm>
                    <a:off x="2186898" y="-479036"/>
                    <a:ext cx="626010" cy="5133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92">
                      <a:latin typeface="Times new romans"/>
                    </a:endParaRPr>
                  </a:p>
                </p:txBody>
              </p:sp>
            </p:grpSp>
          </p:grpSp>
          <p:sp>
            <p:nvSpPr>
              <p:cNvPr id="13" name="직사각형 12"/>
              <p:cNvSpPr/>
              <p:nvPr/>
            </p:nvSpPr>
            <p:spPr>
              <a:xfrm>
                <a:off x="2661628" y="-701988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92">
                  <a:latin typeface="Times new romans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3410154" y="-986468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92">
                  <a:latin typeface="Times new romans"/>
                </a:endParaRPr>
              </a:p>
            </p:txBody>
          </p:sp>
          <p:cxnSp>
            <p:nvCxnSpPr>
              <p:cNvPr id="15" name="직선 연결선 14"/>
              <p:cNvCxnSpPr>
                <a:stCxn id="13" idx="0"/>
              </p:cNvCxnSpPr>
              <p:nvPr/>
            </p:nvCxnSpPr>
            <p:spPr>
              <a:xfrm flipV="1">
                <a:off x="2751628" y="-777154"/>
                <a:ext cx="646467" cy="751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 flipV="1">
                <a:off x="2841559" y="-777154"/>
                <a:ext cx="556536" cy="2621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그룹 16"/>
              <p:cNvGrpSpPr/>
              <p:nvPr/>
            </p:nvGrpSpPr>
            <p:grpSpPr>
              <a:xfrm>
                <a:off x="4102818" y="-1106018"/>
                <a:ext cx="664466" cy="404180"/>
                <a:chOff x="4102818" y="-1352550"/>
                <a:chExt cx="1409358" cy="860262"/>
              </a:xfrm>
            </p:grpSpPr>
            <p:grpSp>
              <p:nvGrpSpPr>
                <p:cNvPr id="19" name="그룹 18"/>
                <p:cNvGrpSpPr/>
                <p:nvPr/>
              </p:nvGrpSpPr>
              <p:grpSpPr>
                <a:xfrm>
                  <a:off x="4102818" y="-1352550"/>
                  <a:ext cx="1409358" cy="860262"/>
                  <a:chOff x="2248242" y="-1035908"/>
                  <a:chExt cx="1010977" cy="543620"/>
                </a:xfrm>
              </p:grpSpPr>
              <p:grpSp>
                <p:nvGrpSpPr>
                  <p:cNvPr id="24" name="그룹 23"/>
                  <p:cNvGrpSpPr/>
                  <p:nvPr/>
                </p:nvGrpSpPr>
                <p:grpSpPr>
                  <a:xfrm>
                    <a:off x="2248242" y="-1035908"/>
                    <a:ext cx="574437" cy="543620"/>
                    <a:chOff x="2186898" y="-677891"/>
                    <a:chExt cx="796379" cy="712246"/>
                  </a:xfrm>
                </p:grpSpPr>
                <p:sp>
                  <p:nvSpPr>
                    <p:cNvPr id="29" name="직사각형 28"/>
                    <p:cNvSpPr/>
                    <p:nvPr/>
                  </p:nvSpPr>
                  <p:spPr>
                    <a:xfrm>
                      <a:off x="2357267" y="-677891"/>
                      <a:ext cx="626010" cy="51339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492">
                        <a:latin typeface="Times new romans"/>
                      </a:endParaRPr>
                    </a:p>
                  </p:txBody>
                </p:sp>
                <p:sp>
                  <p:nvSpPr>
                    <p:cNvPr id="30" name="직사각형 29"/>
                    <p:cNvSpPr/>
                    <p:nvPr/>
                  </p:nvSpPr>
                  <p:spPr>
                    <a:xfrm>
                      <a:off x="2278912" y="-584208"/>
                      <a:ext cx="626010" cy="51339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492">
                        <a:latin typeface="Times new romans"/>
                      </a:endParaRPr>
                    </a:p>
                  </p:txBody>
                </p:sp>
                <p:sp>
                  <p:nvSpPr>
                    <p:cNvPr id="31" name="직사각형 30"/>
                    <p:cNvSpPr/>
                    <p:nvPr/>
                  </p:nvSpPr>
                  <p:spPr>
                    <a:xfrm>
                      <a:off x="2186898" y="-479036"/>
                      <a:ext cx="626010" cy="51339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492">
                        <a:latin typeface="Times new romans"/>
                      </a:endParaRPr>
                    </a:p>
                  </p:txBody>
                </p:sp>
              </p:grpSp>
              <p:grpSp>
                <p:nvGrpSpPr>
                  <p:cNvPr id="25" name="그룹 24"/>
                  <p:cNvGrpSpPr/>
                  <p:nvPr/>
                </p:nvGrpSpPr>
                <p:grpSpPr>
                  <a:xfrm>
                    <a:off x="2880420" y="-930476"/>
                    <a:ext cx="378799" cy="342937"/>
                    <a:chOff x="2186898" y="-677891"/>
                    <a:chExt cx="796379" cy="712246"/>
                  </a:xfrm>
                </p:grpSpPr>
                <p:sp>
                  <p:nvSpPr>
                    <p:cNvPr id="26" name="직사각형 25"/>
                    <p:cNvSpPr/>
                    <p:nvPr/>
                  </p:nvSpPr>
                  <p:spPr>
                    <a:xfrm>
                      <a:off x="2357267" y="-677891"/>
                      <a:ext cx="626010" cy="51339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492">
                        <a:latin typeface="Times new romans"/>
                      </a:endParaRPr>
                    </a:p>
                  </p:txBody>
                </p:sp>
                <p:sp>
                  <p:nvSpPr>
                    <p:cNvPr id="27" name="직사각형 26"/>
                    <p:cNvSpPr/>
                    <p:nvPr/>
                  </p:nvSpPr>
                  <p:spPr>
                    <a:xfrm>
                      <a:off x="2278912" y="-584208"/>
                      <a:ext cx="626010" cy="51339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492">
                        <a:latin typeface="Times new romans"/>
                      </a:endParaRPr>
                    </a:p>
                  </p:txBody>
                </p:sp>
                <p:sp>
                  <p:nvSpPr>
                    <p:cNvPr id="28" name="직사각형 27"/>
                    <p:cNvSpPr/>
                    <p:nvPr/>
                  </p:nvSpPr>
                  <p:spPr>
                    <a:xfrm>
                      <a:off x="2186898" y="-479036"/>
                      <a:ext cx="626010" cy="51339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492">
                        <a:latin typeface="Times new romans"/>
                      </a:endParaRPr>
                    </a:p>
                  </p:txBody>
                </p:sp>
              </p:grpSp>
            </p:grpSp>
            <p:sp>
              <p:nvSpPr>
                <p:cNvPr id="20" name="직사각형 19"/>
                <p:cNvSpPr/>
                <p:nvPr/>
              </p:nvSpPr>
              <p:spPr>
                <a:xfrm>
                  <a:off x="4516204" y="-701988"/>
                  <a:ext cx="180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92">
                    <a:latin typeface="Times new romans"/>
                  </a:endParaRPr>
                </a:p>
              </p:txBody>
            </p:sp>
            <p:sp>
              <p:nvSpPr>
                <p:cNvPr id="21" name="직사각형 20"/>
                <p:cNvSpPr/>
                <p:nvPr/>
              </p:nvSpPr>
              <p:spPr>
                <a:xfrm>
                  <a:off x="5264730" y="-986468"/>
                  <a:ext cx="90000" cy="9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92">
                    <a:latin typeface="Times new romans"/>
                  </a:endParaRPr>
                </a:p>
              </p:txBody>
            </p:sp>
            <p:cxnSp>
              <p:nvCxnSpPr>
                <p:cNvPr id="22" name="직선 연결선 21"/>
                <p:cNvCxnSpPr>
                  <a:stCxn id="20" idx="0"/>
                </p:cNvCxnSpPr>
                <p:nvPr/>
              </p:nvCxnSpPr>
              <p:spPr>
                <a:xfrm flipV="1">
                  <a:off x="4606204" y="-777154"/>
                  <a:ext cx="646467" cy="7516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직선 연결선 22"/>
                <p:cNvCxnSpPr/>
                <p:nvPr/>
              </p:nvCxnSpPr>
              <p:spPr>
                <a:xfrm flipV="1">
                  <a:off x="4696135" y="-777154"/>
                  <a:ext cx="556536" cy="2621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8" name="TextBox 87"/>
            <p:cNvSpPr txBox="1"/>
            <p:nvPr/>
          </p:nvSpPr>
          <p:spPr>
            <a:xfrm>
              <a:off x="-67984" y="5097466"/>
              <a:ext cx="1688049" cy="276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Times new romans"/>
                  <a:cs typeface="Calibri" panose="020F0502020204030204" pitchFamily="34" charset="0"/>
                </a:rPr>
                <a:t>Convolution layer</a:t>
              </a:r>
              <a:endParaRPr lang="ko-KR" altLang="en-US" sz="1600" dirty="0">
                <a:latin typeface="Times new romans"/>
                <a:cs typeface="Calibri" panose="020F0502020204030204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128929" y="5097466"/>
              <a:ext cx="1688049" cy="276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Times new romans"/>
                  <a:cs typeface="Calibri" panose="020F0502020204030204" pitchFamily="34" charset="0"/>
                </a:rPr>
                <a:t>Pooling layer</a:t>
              </a:r>
              <a:endParaRPr lang="ko-KR" altLang="en-US" sz="1600" dirty="0">
                <a:latin typeface="Times new romans"/>
                <a:cs typeface="Calibri" panose="020F0502020204030204" pitchFamily="34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534445" y="4859546"/>
              <a:ext cx="1688049" cy="276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Times new romans"/>
                  <a:cs typeface="Calibri" panose="020F0502020204030204" pitchFamily="34" charset="0"/>
                </a:rPr>
                <a:t>Convolution layer</a:t>
              </a:r>
              <a:endParaRPr lang="ko-KR" altLang="en-US" sz="1600" dirty="0">
                <a:latin typeface="Times new romans"/>
                <a:cs typeface="Calibri" panose="020F0502020204030204" pitchFamily="34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220514" y="4584388"/>
              <a:ext cx="1688049" cy="276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Times new romans"/>
                  <a:cs typeface="Calibri" panose="020F0502020204030204" pitchFamily="34" charset="0"/>
                </a:rPr>
                <a:t>Pooling layer</a:t>
              </a:r>
              <a:endParaRPr lang="ko-KR" altLang="en-US" sz="1600" dirty="0">
                <a:latin typeface="Times new romans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2059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Convolutional layer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86625"/>
              </p:ext>
            </p:extLst>
          </p:nvPr>
        </p:nvGraphicFramePr>
        <p:xfrm>
          <a:off x="838200" y="2383366"/>
          <a:ext cx="4597400" cy="3369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480">
                  <a:extLst>
                    <a:ext uri="{9D8B030D-6E8A-4147-A177-3AD203B41FA5}">
                      <a16:colId xmlns:a16="http://schemas.microsoft.com/office/drawing/2014/main" val="3657048483"/>
                    </a:ext>
                  </a:extLst>
                </a:gridCol>
                <a:gridCol w="919480">
                  <a:extLst>
                    <a:ext uri="{9D8B030D-6E8A-4147-A177-3AD203B41FA5}">
                      <a16:colId xmlns:a16="http://schemas.microsoft.com/office/drawing/2014/main" val="691195395"/>
                    </a:ext>
                  </a:extLst>
                </a:gridCol>
                <a:gridCol w="919480">
                  <a:extLst>
                    <a:ext uri="{9D8B030D-6E8A-4147-A177-3AD203B41FA5}">
                      <a16:colId xmlns:a16="http://schemas.microsoft.com/office/drawing/2014/main" val="4043490279"/>
                    </a:ext>
                  </a:extLst>
                </a:gridCol>
                <a:gridCol w="919480">
                  <a:extLst>
                    <a:ext uri="{9D8B030D-6E8A-4147-A177-3AD203B41FA5}">
                      <a16:colId xmlns:a16="http://schemas.microsoft.com/office/drawing/2014/main" val="1604101528"/>
                    </a:ext>
                  </a:extLst>
                </a:gridCol>
                <a:gridCol w="919480">
                  <a:extLst>
                    <a:ext uri="{9D8B030D-6E8A-4147-A177-3AD203B41FA5}">
                      <a16:colId xmlns:a16="http://schemas.microsoft.com/office/drawing/2014/main" val="1569418694"/>
                    </a:ext>
                  </a:extLst>
                </a:gridCol>
              </a:tblGrid>
              <a:tr h="6739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65634"/>
                  </a:ext>
                </a:extLst>
              </a:tr>
              <a:tr h="6739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077862"/>
                  </a:ext>
                </a:extLst>
              </a:tr>
              <a:tr h="6739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478859"/>
                  </a:ext>
                </a:extLst>
              </a:tr>
              <a:tr h="6739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24378"/>
                  </a:ext>
                </a:extLst>
              </a:tr>
              <a:tr h="6739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262772"/>
                  </a:ext>
                </a:extLst>
              </a:tr>
            </a:tbl>
          </a:graphicData>
        </a:graphic>
      </p:graphicFrame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678634"/>
              </p:ext>
            </p:extLst>
          </p:nvPr>
        </p:nvGraphicFramePr>
        <p:xfrm>
          <a:off x="6756402" y="2836333"/>
          <a:ext cx="2959098" cy="1926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366">
                  <a:extLst>
                    <a:ext uri="{9D8B030D-6E8A-4147-A177-3AD203B41FA5}">
                      <a16:colId xmlns:a16="http://schemas.microsoft.com/office/drawing/2014/main" val="756950244"/>
                    </a:ext>
                  </a:extLst>
                </a:gridCol>
                <a:gridCol w="986366">
                  <a:extLst>
                    <a:ext uri="{9D8B030D-6E8A-4147-A177-3AD203B41FA5}">
                      <a16:colId xmlns:a16="http://schemas.microsoft.com/office/drawing/2014/main" val="2213584418"/>
                    </a:ext>
                  </a:extLst>
                </a:gridCol>
                <a:gridCol w="986366">
                  <a:extLst>
                    <a:ext uri="{9D8B030D-6E8A-4147-A177-3AD203B41FA5}">
                      <a16:colId xmlns:a16="http://schemas.microsoft.com/office/drawing/2014/main" val="986403862"/>
                    </a:ext>
                  </a:extLst>
                </a:gridCol>
              </a:tblGrid>
              <a:tr h="642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30460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27875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747248"/>
                  </a:ext>
                </a:extLst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2324100" y="5930900"/>
            <a:ext cx="316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Input image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480300" y="5930900"/>
            <a:ext cx="316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Kernel(Filter)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7565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Convolutional layer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962950"/>
              </p:ext>
            </p:extLst>
          </p:nvPr>
        </p:nvGraphicFramePr>
        <p:xfrm>
          <a:off x="215900" y="2383366"/>
          <a:ext cx="4597400" cy="3369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480">
                  <a:extLst>
                    <a:ext uri="{9D8B030D-6E8A-4147-A177-3AD203B41FA5}">
                      <a16:colId xmlns:a16="http://schemas.microsoft.com/office/drawing/2014/main" val="3657048483"/>
                    </a:ext>
                  </a:extLst>
                </a:gridCol>
                <a:gridCol w="919480">
                  <a:extLst>
                    <a:ext uri="{9D8B030D-6E8A-4147-A177-3AD203B41FA5}">
                      <a16:colId xmlns:a16="http://schemas.microsoft.com/office/drawing/2014/main" val="691195395"/>
                    </a:ext>
                  </a:extLst>
                </a:gridCol>
                <a:gridCol w="919480">
                  <a:extLst>
                    <a:ext uri="{9D8B030D-6E8A-4147-A177-3AD203B41FA5}">
                      <a16:colId xmlns:a16="http://schemas.microsoft.com/office/drawing/2014/main" val="4043490279"/>
                    </a:ext>
                  </a:extLst>
                </a:gridCol>
                <a:gridCol w="919480">
                  <a:extLst>
                    <a:ext uri="{9D8B030D-6E8A-4147-A177-3AD203B41FA5}">
                      <a16:colId xmlns:a16="http://schemas.microsoft.com/office/drawing/2014/main" val="1604101528"/>
                    </a:ext>
                  </a:extLst>
                </a:gridCol>
                <a:gridCol w="919480">
                  <a:extLst>
                    <a:ext uri="{9D8B030D-6E8A-4147-A177-3AD203B41FA5}">
                      <a16:colId xmlns:a16="http://schemas.microsoft.com/office/drawing/2014/main" val="1569418694"/>
                    </a:ext>
                  </a:extLst>
                </a:gridCol>
              </a:tblGrid>
              <a:tr h="6739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65634"/>
                  </a:ext>
                </a:extLst>
              </a:tr>
              <a:tr h="6739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077862"/>
                  </a:ext>
                </a:extLst>
              </a:tr>
              <a:tr h="6739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478859"/>
                  </a:ext>
                </a:extLst>
              </a:tr>
              <a:tr h="6739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24378"/>
                  </a:ext>
                </a:extLst>
              </a:tr>
              <a:tr h="6739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262772"/>
                  </a:ext>
                </a:extLst>
              </a:tr>
            </a:tbl>
          </a:graphicData>
        </a:graphic>
      </p:graphicFrame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363877"/>
              </p:ext>
            </p:extLst>
          </p:nvPr>
        </p:nvGraphicFramePr>
        <p:xfrm>
          <a:off x="5524502" y="2836333"/>
          <a:ext cx="2959098" cy="1926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366">
                  <a:extLst>
                    <a:ext uri="{9D8B030D-6E8A-4147-A177-3AD203B41FA5}">
                      <a16:colId xmlns:a16="http://schemas.microsoft.com/office/drawing/2014/main" val="756950244"/>
                    </a:ext>
                  </a:extLst>
                </a:gridCol>
                <a:gridCol w="986366">
                  <a:extLst>
                    <a:ext uri="{9D8B030D-6E8A-4147-A177-3AD203B41FA5}">
                      <a16:colId xmlns:a16="http://schemas.microsoft.com/office/drawing/2014/main" val="2213584418"/>
                    </a:ext>
                  </a:extLst>
                </a:gridCol>
                <a:gridCol w="986366">
                  <a:extLst>
                    <a:ext uri="{9D8B030D-6E8A-4147-A177-3AD203B41FA5}">
                      <a16:colId xmlns:a16="http://schemas.microsoft.com/office/drawing/2014/main" val="986403862"/>
                    </a:ext>
                  </a:extLst>
                </a:gridCol>
              </a:tblGrid>
              <a:tr h="642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30460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27875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747248"/>
                  </a:ext>
                </a:extLst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1701800" y="5930900"/>
            <a:ext cx="316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Input image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070600" y="5930900"/>
            <a:ext cx="316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Kernel(Filter)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053315"/>
              </p:ext>
            </p:extLst>
          </p:nvPr>
        </p:nvGraphicFramePr>
        <p:xfrm>
          <a:off x="9017002" y="2836333"/>
          <a:ext cx="2959098" cy="1926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366">
                  <a:extLst>
                    <a:ext uri="{9D8B030D-6E8A-4147-A177-3AD203B41FA5}">
                      <a16:colId xmlns:a16="http://schemas.microsoft.com/office/drawing/2014/main" val="756950244"/>
                    </a:ext>
                  </a:extLst>
                </a:gridCol>
                <a:gridCol w="986366">
                  <a:extLst>
                    <a:ext uri="{9D8B030D-6E8A-4147-A177-3AD203B41FA5}">
                      <a16:colId xmlns:a16="http://schemas.microsoft.com/office/drawing/2014/main" val="2213584418"/>
                    </a:ext>
                  </a:extLst>
                </a:gridCol>
                <a:gridCol w="986366">
                  <a:extLst>
                    <a:ext uri="{9D8B030D-6E8A-4147-A177-3AD203B41FA5}">
                      <a16:colId xmlns:a16="http://schemas.microsoft.com/office/drawing/2014/main" val="986403862"/>
                    </a:ext>
                  </a:extLst>
                </a:gridCol>
              </a:tblGrid>
              <a:tr h="642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1+2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30460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27875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747248"/>
                  </a:ext>
                </a:extLst>
              </a:tr>
            </a:tbl>
          </a:graphicData>
        </a:graphic>
      </p:graphicFrame>
      <p:sp>
        <p:nvSpPr>
          <p:cNvPr id="9" name="오른쪽 화살표 8"/>
          <p:cNvSpPr/>
          <p:nvPr/>
        </p:nvSpPr>
        <p:spPr>
          <a:xfrm>
            <a:off x="4919445" y="3664181"/>
            <a:ext cx="448110" cy="29322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92">
              <a:latin typeface="Times new romans"/>
              <a:cs typeface="Calibri" panose="020F0502020204030204" pitchFamily="34" charset="0"/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8526246" y="3664181"/>
            <a:ext cx="448110" cy="29322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92">
              <a:latin typeface="Times new romans"/>
              <a:cs typeface="Calibri" panose="020F050202020403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357777" y="5930900"/>
            <a:ext cx="2277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Result(Feature Map)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4995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Convolutional layer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761887"/>
              </p:ext>
            </p:extLst>
          </p:nvPr>
        </p:nvGraphicFramePr>
        <p:xfrm>
          <a:off x="215900" y="2383366"/>
          <a:ext cx="4597400" cy="3369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480">
                  <a:extLst>
                    <a:ext uri="{9D8B030D-6E8A-4147-A177-3AD203B41FA5}">
                      <a16:colId xmlns:a16="http://schemas.microsoft.com/office/drawing/2014/main" val="3657048483"/>
                    </a:ext>
                  </a:extLst>
                </a:gridCol>
                <a:gridCol w="919480">
                  <a:extLst>
                    <a:ext uri="{9D8B030D-6E8A-4147-A177-3AD203B41FA5}">
                      <a16:colId xmlns:a16="http://schemas.microsoft.com/office/drawing/2014/main" val="691195395"/>
                    </a:ext>
                  </a:extLst>
                </a:gridCol>
                <a:gridCol w="919480">
                  <a:extLst>
                    <a:ext uri="{9D8B030D-6E8A-4147-A177-3AD203B41FA5}">
                      <a16:colId xmlns:a16="http://schemas.microsoft.com/office/drawing/2014/main" val="4043490279"/>
                    </a:ext>
                  </a:extLst>
                </a:gridCol>
                <a:gridCol w="919480">
                  <a:extLst>
                    <a:ext uri="{9D8B030D-6E8A-4147-A177-3AD203B41FA5}">
                      <a16:colId xmlns:a16="http://schemas.microsoft.com/office/drawing/2014/main" val="1604101528"/>
                    </a:ext>
                  </a:extLst>
                </a:gridCol>
                <a:gridCol w="919480">
                  <a:extLst>
                    <a:ext uri="{9D8B030D-6E8A-4147-A177-3AD203B41FA5}">
                      <a16:colId xmlns:a16="http://schemas.microsoft.com/office/drawing/2014/main" val="1569418694"/>
                    </a:ext>
                  </a:extLst>
                </a:gridCol>
              </a:tblGrid>
              <a:tr h="6739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65634"/>
                  </a:ext>
                </a:extLst>
              </a:tr>
              <a:tr h="6739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077862"/>
                  </a:ext>
                </a:extLst>
              </a:tr>
              <a:tr h="6739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478859"/>
                  </a:ext>
                </a:extLst>
              </a:tr>
              <a:tr h="6739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24378"/>
                  </a:ext>
                </a:extLst>
              </a:tr>
              <a:tr h="6739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262772"/>
                  </a:ext>
                </a:extLst>
              </a:tr>
            </a:tbl>
          </a:graphicData>
        </a:graphic>
      </p:graphicFrame>
      <p:graphicFrame>
        <p:nvGraphicFramePr>
          <p:cNvPr id="57" name="표 56"/>
          <p:cNvGraphicFramePr>
            <a:graphicFrameLocks noGrp="1"/>
          </p:cNvGraphicFramePr>
          <p:nvPr/>
        </p:nvGraphicFramePr>
        <p:xfrm>
          <a:off x="5524502" y="2836333"/>
          <a:ext cx="2959098" cy="1926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366">
                  <a:extLst>
                    <a:ext uri="{9D8B030D-6E8A-4147-A177-3AD203B41FA5}">
                      <a16:colId xmlns:a16="http://schemas.microsoft.com/office/drawing/2014/main" val="756950244"/>
                    </a:ext>
                  </a:extLst>
                </a:gridCol>
                <a:gridCol w="986366">
                  <a:extLst>
                    <a:ext uri="{9D8B030D-6E8A-4147-A177-3AD203B41FA5}">
                      <a16:colId xmlns:a16="http://schemas.microsoft.com/office/drawing/2014/main" val="2213584418"/>
                    </a:ext>
                  </a:extLst>
                </a:gridCol>
                <a:gridCol w="986366">
                  <a:extLst>
                    <a:ext uri="{9D8B030D-6E8A-4147-A177-3AD203B41FA5}">
                      <a16:colId xmlns:a16="http://schemas.microsoft.com/office/drawing/2014/main" val="986403862"/>
                    </a:ext>
                  </a:extLst>
                </a:gridCol>
              </a:tblGrid>
              <a:tr h="642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30460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27875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747248"/>
                  </a:ext>
                </a:extLst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1701800" y="5930900"/>
            <a:ext cx="316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Input image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070600" y="5930900"/>
            <a:ext cx="316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Kernel(Filter)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892642"/>
              </p:ext>
            </p:extLst>
          </p:nvPr>
        </p:nvGraphicFramePr>
        <p:xfrm>
          <a:off x="9017002" y="2836333"/>
          <a:ext cx="2959098" cy="1926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366">
                  <a:extLst>
                    <a:ext uri="{9D8B030D-6E8A-4147-A177-3AD203B41FA5}">
                      <a16:colId xmlns:a16="http://schemas.microsoft.com/office/drawing/2014/main" val="756950244"/>
                    </a:ext>
                  </a:extLst>
                </a:gridCol>
                <a:gridCol w="986366">
                  <a:extLst>
                    <a:ext uri="{9D8B030D-6E8A-4147-A177-3AD203B41FA5}">
                      <a16:colId xmlns:a16="http://schemas.microsoft.com/office/drawing/2014/main" val="2213584418"/>
                    </a:ext>
                  </a:extLst>
                </a:gridCol>
                <a:gridCol w="986366">
                  <a:extLst>
                    <a:ext uri="{9D8B030D-6E8A-4147-A177-3AD203B41FA5}">
                      <a16:colId xmlns:a16="http://schemas.microsoft.com/office/drawing/2014/main" val="986403862"/>
                    </a:ext>
                  </a:extLst>
                </a:gridCol>
              </a:tblGrid>
              <a:tr h="642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1+2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1+1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30460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27875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747248"/>
                  </a:ext>
                </a:extLst>
              </a:tr>
            </a:tbl>
          </a:graphicData>
        </a:graphic>
      </p:graphicFrame>
      <p:sp>
        <p:nvSpPr>
          <p:cNvPr id="9" name="오른쪽 화살표 8"/>
          <p:cNvSpPr/>
          <p:nvPr/>
        </p:nvSpPr>
        <p:spPr>
          <a:xfrm>
            <a:off x="4919445" y="3664181"/>
            <a:ext cx="448110" cy="29322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92">
              <a:latin typeface="Times new romans"/>
              <a:cs typeface="Calibri" panose="020F0502020204030204" pitchFamily="34" charset="0"/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8526246" y="3664181"/>
            <a:ext cx="448110" cy="29322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92">
              <a:latin typeface="Times new romans"/>
              <a:cs typeface="Calibri" panose="020F050202020403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357777" y="5930900"/>
            <a:ext cx="2277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Result(Feature Map)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4337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Convolutional layer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719095"/>
              </p:ext>
            </p:extLst>
          </p:nvPr>
        </p:nvGraphicFramePr>
        <p:xfrm>
          <a:off x="215900" y="2383366"/>
          <a:ext cx="4597400" cy="3369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480">
                  <a:extLst>
                    <a:ext uri="{9D8B030D-6E8A-4147-A177-3AD203B41FA5}">
                      <a16:colId xmlns:a16="http://schemas.microsoft.com/office/drawing/2014/main" val="3657048483"/>
                    </a:ext>
                  </a:extLst>
                </a:gridCol>
                <a:gridCol w="919480">
                  <a:extLst>
                    <a:ext uri="{9D8B030D-6E8A-4147-A177-3AD203B41FA5}">
                      <a16:colId xmlns:a16="http://schemas.microsoft.com/office/drawing/2014/main" val="691195395"/>
                    </a:ext>
                  </a:extLst>
                </a:gridCol>
                <a:gridCol w="919480">
                  <a:extLst>
                    <a:ext uri="{9D8B030D-6E8A-4147-A177-3AD203B41FA5}">
                      <a16:colId xmlns:a16="http://schemas.microsoft.com/office/drawing/2014/main" val="4043490279"/>
                    </a:ext>
                  </a:extLst>
                </a:gridCol>
                <a:gridCol w="919480">
                  <a:extLst>
                    <a:ext uri="{9D8B030D-6E8A-4147-A177-3AD203B41FA5}">
                      <a16:colId xmlns:a16="http://schemas.microsoft.com/office/drawing/2014/main" val="1604101528"/>
                    </a:ext>
                  </a:extLst>
                </a:gridCol>
                <a:gridCol w="919480">
                  <a:extLst>
                    <a:ext uri="{9D8B030D-6E8A-4147-A177-3AD203B41FA5}">
                      <a16:colId xmlns:a16="http://schemas.microsoft.com/office/drawing/2014/main" val="1569418694"/>
                    </a:ext>
                  </a:extLst>
                </a:gridCol>
              </a:tblGrid>
              <a:tr h="6739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65634"/>
                  </a:ext>
                </a:extLst>
              </a:tr>
              <a:tr h="6739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077862"/>
                  </a:ext>
                </a:extLst>
              </a:tr>
              <a:tr h="6739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478859"/>
                  </a:ext>
                </a:extLst>
              </a:tr>
              <a:tr h="6739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24378"/>
                  </a:ext>
                </a:extLst>
              </a:tr>
              <a:tr h="6739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262772"/>
                  </a:ext>
                </a:extLst>
              </a:tr>
            </a:tbl>
          </a:graphicData>
        </a:graphic>
      </p:graphicFrame>
      <p:graphicFrame>
        <p:nvGraphicFramePr>
          <p:cNvPr id="57" name="표 56"/>
          <p:cNvGraphicFramePr>
            <a:graphicFrameLocks noGrp="1"/>
          </p:cNvGraphicFramePr>
          <p:nvPr/>
        </p:nvGraphicFramePr>
        <p:xfrm>
          <a:off x="5524502" y="2836333"/>
          <a:ext cx="2959098" cy="1926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366">
                  <a:extLst>
                    <a:ext uri="{9D8B030D-6E8A-4147-A177-3AD203B41FA5}">
                      <a16:colId xmlns:a16="http://schemas.microsoft.com/office/drawing/2014/main" val="756950244"/>
                    </a:ext>
                  </a:extLst>
                </a:gridCol>
                <a:gridCol w="986366">
                  <a:extLst>
                    <a:ext uri="{9D8B030D-6E8A-4147-A177-3AD203B41FA5}">
                      <a16:colId xmlns:a16="http://schemas.microsoft.com/office/drawing/2014/main" val="2213584418"/>
                    </a:ext>
                  </a:extLst>
                </a:gridCol>
                <a:gridCol w="986366">
                  <a:extLst>
                    <a:ext uri="{9D8B030D-6E8A-4147-A177-3AD203B41FA5}">
                      <a16:colId xmlns:a16="http://schemas.microsoft.com/office/drawing/2014/main" val="986403862"/>
                    </a:ext>
                  </a:extLst>
                </a:gridCol>
              </a:tblGrid>
              <a:tr h="642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30460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27875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747248"/>
                  </a:ext>
                </a:extLst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1701800" y="5930900"/>
            <a:ext cx="316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Input image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070600" y="5930900"/>
            <a:ext cx="316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Kernel(Filter)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079609"/>
              </p:ext>
            </p:extLst>
          </p:nvPr>
        </p:nvGraphicFramePr>
        <p:xfrm>
          <a:off x="9017002" y="2836333"/>
          <a:ext cx="2959098" cy="1926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366">
                  <a:extLst>
                    <a:ext uri="{9D8B030D-6E8A-4147-A177-3AD203B41FA5}">
                      <a16:colId xmlns:a16="http://schemas.microsoft.com/office/drawing/2014/main" val="756950244"/>
                    </a:ext>
                  </a:extLst>
                </a:gridCol>
                <a:gridCol w="986366">
                  <a:extLst>
                    <a:ext uri="{9D8B030D-6E8A-4147-A177-3AD203B41FA5}">
                      <a16:colId xmlns:a16="http://schemas.microsoft.com/office/drawing/2014/main" val="2213584418"/>
                    </a:ext>
                  </a:extLst>
                </a:gridCol>
                <a:gridCol w="986366">
                  <a:extLst>
                    <a:ext uri="{9D8B030D-6E8A-4147-A177-3AD203B41FA5}">
                      <a16:colId xmlns:a16="http://schemas.microsoft.com/office/drawing/2014/main" val="986403862"/>
                    </a:ext>
                  </a:extLst>
                </a:gridCol>
              </a:tblGrid>
              <a:tr h="642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1+2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1+1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2+1+1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30460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27875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747248"/>
                  </a:ext>
                </a:extLst>
              </a:tr>
            </a:tbl>
          </a:graphicData>
        </a:graphic>
      </p:graphicFrame>
      <p:sp>
        <p:nvSpPr>
          <p:cNvPr id="9" name="오른쪽 화살표 8"/>
          <p:cNvSpPr/>
          <p:nvPr/>
        </p:nvSpPr>
        <p:spPr>
          <a:xfrm>
            <a:off x="4919445" y="3664181"/>
            <a:ext cx="448110" cy="29322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92">
              <a:latin typeface="Times new romans"/>
              <a:cs typeface="Calibri" panose="020F0502020204030204" pitchFamily="34" charset="0"/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8526246" y="3664181"/>
            <a:ext cx="448110" cy="29322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92">
              <a:latin typeface="Times new romans"/>
              <a:cs typeface="Calibri" panose="020F050202020403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357777" y="5930900"/>
            <a:ext cx="2277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Result(Feature Map)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8402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Convolutional layer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48974"/>
              </p:ext>
            </p:extLst>
          </p:nvPr>
        </p:nvGraphicFramePr>
        <p:xfrm>
          <a:off x="215900" y="2383366"/>
          <a:ext cx="4597400" cy="3369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480">
                  <a:extLst>
                    <a:ext uri="{9D8B030D-6E8A-4147-A177-3AD203B41FA5}">
                      <a16:colId xmlns:a16="http://schemas.microsoft.com/office/drawing/2014/main" val="3657048483"/>
                    </a:ext>
                  </a:extLst>
                </a:gridCol>
                <a:gridCol w="919480">
                  <a:extLst>
                    <a:ext uri="{9D8B030D-6E8A-4147-A177-3AD203B41FA5}">
                      <a16:colId xmlns:a16="http://schemas.microsoft.com/office/drawing/2014/main" val="691195395"/>
                    </a:ext>
                  </a:extLst>
                </a:gridCol>
                <a:gridCol w="919480">
                  <a:extLst>
                    <a:ext uri="{9D8B030D-6E8A-4147-A177-3AD203B41FA5}">
                      <a16:colId xmlns:a16="http://schemas.microsoft.com/office/drawing/2014/main" val="4043490279"/>
                    </a:ext>
                  </a:extLst>
                </a:gridCol>
                <a:gridCol w="919480">
                  <a:extLst>
                    <a:ext uri="{9D8B030D-6E8A-4147-A177-3AD203B41FA5}">
                      <a16:colId xmlns:a16="http://schemas.microsoft.com/office/drawing/2014/main" val="1604101528"/>
                    </a:ext>
                  </a:extLst>
                </a:gridCol>
                <a:gridCol w="919480">
                  <a:extLst>
                    <a:ext uri="{9D8B030D-6E8A-4147-A177-3AD203B41FA5}">
                      <a16:colId xmlns:a16="http://schemas.microsoft.com/office/drawing/2014/main" val="1569418694"/>
                    </a:ext>
                  </a:extLst>
                </a:gridCol>
              </a:tblGrid>
              <a:tr h="6739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65634"/>
                  </a:ext>
                </a:extLst>
              </a:tr>
              <a:tr h="6739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077862"/>
                  </a:ext>
                </a:extLst>
              </a:tr>
              <a:tr h="6739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478859"/>
                  </a:ext>
                </a:extLst>
              </a:tr>
              <a:tr h="6739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24378"/>
                  </a:ext>
                </a:extLst>
              </a:tr>
              <a:tr h="6739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262772"/>
                  </a:ext>
                </a:extLst>
              </a:tr>
            </a:tbl>
          </a:graphicData>
        </a:graphic>
      </p:graphicFrame>
      <p:graphicFrame>
        <p:nvGraphicFramePr>
          <p:cNvPr id="57" name="표 56"/>
          <p:cNvGraphicFramePr>
            <a:graphicFrameLocks noGrp="1"/>
          </p:cNvGraphicFramePr>
          <p:nvPr/>
        </p:nvGraphicFramePr>
        <p:xfrm>
          <a:off x="5524502" y="2836333"/>
          <a:ext cx="2959098" cy="1926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366">
                  <a:extLst>
                    <a:ext uri="{9D8B030D-6E8A-4147-A177-3AD203B41FA5}">
                      <a16:colId xmlns:a16="http://schemas.microsoft.com/office/drawing/2014/main" val="756950244"/>
                    </a:ext>
                  </a:extLst>
                </a:gridCol>
                <a:gridCol w="986366">
                  <a:extLst>
                    <a:ext uri="{9D8B030D-6E8A-4147-A177-3AD203B41FA5}">
                      <a16:colId xmlns:a16="http://schemas.microsoft.com/office/drawing/2014/main" val="2213584418"/>
                    </a:ext>
                  </a:extLst>
                </a:gridCol>
                <a:gridCol w="986366">
                  <a:extLst>
                    <a:ext uri="{9D8B030D-6E8A-4147-A177-3AD203B41FA5}">
                      <a16:colId xmlns:a16="http://schemas.microsoft.com/office/drawing/2014/main" val="986403862"/>
                    </a:ext>
                  </a:extLst>
                </a:gridCol>
              </a:tblGrid>
              <a:tr h="642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30460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27875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747248"/>
                  </a:ext>
                </a:extLst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1701800" y="5930900"/>
            <a:ext cx="316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Input image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070600" y="5930900"/>
            <a:ext cx="316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Kernel(Filter)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219598"/>
              </p:ext>
            </p:extLst>
          </p:nvPr>
        </p:nvGraphicFramePr>
        <p:xfrm>
          <a:off x="9017002" y="2836333"/>
          <a:ext cx="2959098" cy="1926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366">
                  <a:extLst>
                    <a:ext uri="{9D8B030D-6E8A-4147-A177-3AD203B41FA5}">
                      <a16:colId xmlns:a16="http://schemas.microsoft.com/office/drawing/2014/main" val="756950244"/>
                    </a:ext>
                  </a:extLst>
                </a:gridCol>
                <a:gridCol w="986366">
                  <a:extLst>
                    <a:ext uri="{9D8B030D-6E8A-4147-A177-3AD203B41FA5}">
                      <a16:colId xmlns:a16="http://schemas.microsoft.com/office/drawing/2014/main" val="2213584418"/>
                    </a:ext>
                  </a:extLst>
                </a:gridCol>
                <a:gridCol w="986366">
                  <a:extLst>
                    <a:ext uri="{9D8B030D-6E8A-4147-A177-3AD203B41FA5}">
                      <a16:colId xmlns:a16="http://schemas.microsoft.com/office/drawing/2014/main" val="986403862"/>
                    </a:ext>
                  </a:extLst>
                </a:gridCol>
              </a:tblGrid>
              <a:tr h="642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1+2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1+1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2+1+1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30460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1+1+1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27875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747248"/>
                  </a:ext>
                </a:extLst>
              </a:tr>
            </a:tbl>
          </a:graphicData>
        </a:graphic>
      </p:graphicFrame>
      <p:sp>
        <p:nvSpPr>
          <p:cNvPr id="9" name="오른쪽 화살표 8"/>
          <p:cNvSpPr/>
          <p:nvPr/>
        </p:nvSpPr>
        <p:spPr>
          <a:xfrm>
            <a:off x="4919445" y="3664181"/>
            <a:ext cx="448110" cy="29322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92">
              <a:latin typeface="Times new romans"/>
              <a:cs typeface="Calibri" panose="020F0502020204030204" pitchFamily="34" charset="0"/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8526246" y="3664181"/>
            <a:ext cx="448110" cy="29322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92">
              <a:latin typeface="Times new romans"/>
              <a:cs typeface="Calibri" panose="020F050202020403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357777" y="5930900"/>
            <a:ext cx="2277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Result(Feature Map)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6968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Convolutional layer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338178"/>
              </p:ext>
            </p:extLst>
          </p:nvPr>
        </p:nvGraphicFramePr>
        <p:xfrm>
          <a:off x="215900" y="2383366"/>
          <a:ext cx="4597400" cy="3369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480">
                  <a:extLst>
                    <a:ext uri="{9D8B030D-6E8A-4147-A177-3AD203B41FA5}">
                      <a16:colId xmlns:a16="http://schemas.microsoft.com/office/drawing/2014/main" val="3657048483"/>
                    </a:ext>
                  </a:extLst>
                </a:gridCol>
                <a:gridCol w="919480">
                  <a:extLst>
                    <a:ext uri="{9D8B030D-6E8A-4147-A177-3AD203B41FA5}">
                      <a16:colId xmlns:a16="http://schemas.microsoft.com/office/drawing/2014/main" val="691195395"/>
                    </a:ext>
                  </a:extLst>
                </a:gridCol>
                <a:gridCol w="919480">
                  <a:extLst>
                    <a:ext uri="{9D8B030D-6E8A-4147-A177-3AD203B41FA5}">
                      <a16:colId xmlns:a16="http://schemas.microsoft.com/office/drawing/2014/main" val="4043490279"/>
                    </a:ext>
                  </a:extLst>
                </a:gridCol>
                <a:gridCol w="919480">
                  <a:extLst>
                    <a:ext uri="{9D8B030D-6E8A-4147-A177-3AD203B41FA5}">
                      <a16:colId xmlns:a16="http://schemas.microsoft.com/office/drawing/2014/main" val="1604101528"/>
                    </a:ext>
                  </a:extLst>
                </a:gridCol>
                <a:gridCol w="919480">
                  <a:extLst>
                    <a:ext uri="{9D8B030D-6E8A-4147-A177-3AD203B41FA5}">
                      <a16:colId xmlns:a16="http://schemas.microsoft.com/office/drawing/2014/main" val="1569418694"/>
                    </a:ext>
                  </a:extLst>
                </a:gridCol>
              </a:tblGrid>
              <a:tr h="6739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65634"/>
                  </a:ext>
                </a:extLst>
              </a:tr>
              <a:tr h="6739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077862"/>
                  </a:ext>
                </a:extLst>
              </a:tr>
              <a:tr h="6739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478859"/>
                  </a:ext>
                </a:extLst>
              </a:tr>
              <a:tr h="6739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24378"/>
                  </a:ext>
                </a:extLst>
              </a:tr>
              <a:tr h="6739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262772"/>
                  </a:ext>
                </a:extLst>
              </a:tr>
            </a:tbl>
          </a:graphicData>
        </a:graphic>
      </p:graphicFrame>
      <p:graphicFrame>
        <p:nvGraphicFramePr>
          <p:cNvPr id="57" name="표 56"/>
          <p:cNvGraphicFramePr>
            <a:graphicFrameLocks noGrp="1"/>
          </p:cNvGraphicFramePr>
          <p:nvPr/>
        </p:nvGraphicFramePr>
        <p:xfrm>
          <a:off x="5524502" y="2836333"/>
          <a:ext cx="2959098" cy="1926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366">
                  <a:extLst>
                    <a:ext uri="{9D8B030D-6E8A-4147-A177-3AD203B41FA5}">
                      <a16:colId xmlns:a16="http://schemas.microsoft.com/office/drawing/2014/main" val="756950244"/>
                    </a:ext>
                  </a:extLst>
                </a:gridCol>
                <a:gridCol w="986366">
                  <a:extLst>
                    <a:ext uri="{9D8B030D-6E8A-4147-A177-3AD203B41FA5}">
                      <a16:colId xmlns:a16="http://schemas.microsoft.com/office/drawing/2014/main" val="2213584418"/>
                    </a:ext>
                  </a:extLst>
                </a:gridCol>
                <a:gridCol w="986366">
                  <a:extLst>
                    <a:ext uri="{9D8B030D-6E8A-4147-A177-3AD203B41FA5}">
                      <a16:colId xmlns:a16="http://schemas.microsoft.com/office/drawing/2014/main" val="986403862"/>
                    </a:ext>
                  </a:extLst>
                </a:gridCol>
              </a:tblGrid>
              <a:tr h="642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30460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27875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747248"/>
                  </a:ext>
                </a:extLst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1701800" y="5930900"/>
            <a:ext cx="316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Input image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070600" y="5930900"/>
            <a:ext cx="316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Kernel(Filter)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892889"/>
              </p:ext>
            </p:extLst>
          </p:nvPr>
        </p:nvGraphicFramePr>
        <p:xfrm>
          <a:off x="9017002" y="2836333"/>
          <a:ext cx="2959098" cy="1926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366">
                  <a:extLst>
                    <a:ext uri="{9D8B030D-6E8A-4147-A177-3AD203B41FA5}">
                      <a16:colId xmlns:a16="http://schemas.microsoft.com/office/drawing/2014/main" val="756950244"/>
                    </a:ext>
                  </a:extLst>
                </a:gridCol>
                <a:gridCol w="986366">
                  <a:extLst>
                    <a:ext uri="{9D8B030D-6E8A-4147-A177-3AD203B41FA5}">
                      <a16:colId xmlns:a16="http://schemas.microsoft.com/office/drawing/2014/main" val="2213584418"/>
                    </a:ext>
                  </a:extLst>
                </a:gridCol>
                <a:gridCol w="986366">
                  <a:extLst>
                    <a:ext uri="{9D8B030D-6E8A-4147-A177-3AD203B41FA5}">
                      <a16:colId xmlns:a16="http://schemas.microsoft.com/office/drawing/2014/main" val="986403862"/>
                    </a:ext>
                  </a:extLst>
                </a:gridCol>
              </a:tblGrid>
              <a:tr h="642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1+2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1+1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2+1+1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30460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1+1+1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1+1+1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27875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747248"/>
                  </a:ext>
                </a:extLst>
              </a:tr>
            </a:tbl>
          </a:graphicData>
        </a:graphic>
      </p:graphicFrame>
      <p:sp>
        <p:nvSpPr>
          <p:cNvPr id="9" name="오른쪽 화살표 8"/>
          <p:cNvSpPr/>
          <p:nvPr/>
        </p:nvSpPr>
        <p:spPr>
          <a:xfrm>
            <a:off x="4919445" y="3664181"/>
            <a:ext cx="448110" cy="29322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92">
              <a:latin typeface="Times new romans"/>
              <a:cs typeface="Calibri" panose="020F0502020204030204" pitchFamily="34" charset="0"/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8526246" y="3664181"/>
            <a:ext cx="448110" cy="29322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92">
              <a:latin typeface="Times new romans"/>
              <a:cs typeface="Calibri" panose="020F050202020403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357777" y="5930900"/>
            <a:ext cx="2277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Result(Feature Map)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0454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Convolutional layer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45413"/>
              </p:ext>
            </p:extLst>
          </p:nvPr>
        </p:nvGraphicFramePr>
        <p:xfrm>
          <a:off x="215900" y="2383366"/>
          <a:ext cx="4597400" cy="3369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480">
                  <a:extLst>
                    <a:ext uri="{9D8B030D-6E8A-4147-A177-3AD203B41FA5}">
                      <a16:colId xmlns:a16="http://schemas.microsoft.com/office/drawing/2014/main" val="3657048483"/>
                    </a:ext>
                  </a:extLst>
                </a:gridCol>
                <a:gridCol w="919480">
                  <a:extLst>
                    <a:ext uri="{9D8B030D-6E8A-4147-A177-3AD203B41FA5}">
                      <a16:colId xmlns:a16="http://schemas.microsoft.com/office/drawing/2014/main" val="691195395"/>
                    </a:ext>
                  </a:extLst>
                </a:gridCol>
                <a:gridCol w="919480">
                  <a:extLst>
                    <a:ext uri="{9D8B030D-6E8A-4147-A177-3AD203B41FA5}">
                      <a16:colId xmlns:a16="http://schemas.microsoft.com/office/drawing/2014/main" val="4043490279"/>
                    </a:ext>
                  </a:extLst>
                </a:gridCol>
                <a:gridCol w="919480">
                  <a:extLst>
                    <a:ext uri="{9D8B030D-6E8A-4147-A177-3AD203B41FA5}">
                      <a16:colId xmlns:a16="http://schemas.microsoft.com/office/drawing/2014/main" val="1604101528"/>
                    </a:ext>
                  </a:extLst>
                </a:gridCol>
                <a:gridCol w="919480">
                  <a:extLst>
                    <a:ext uri="{9D8B030D-6E8A-4147-A177-3AD203B41FA5}">
                      <a16:colId xmlns:a16="http://schemas.microsoft.com/office/drawing/2014/main" val="1569418694"/>
                    </a:ext>
                  </a:extLst>
                </a:gridCol>
              </a:tblGrid>
              <a:tr h="6739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65634"/>
                  </a:ext>
                </a:extLst>
              </a:tr>
              <a:tr h="6739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077862"/>
                  </a:ext>
                </a:extLst>
              </a:tr>
              <a:tr h="6739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478859"/>
                  </a:ext>
                </a:extLst>
              </a:tr>
              <a:tr h="6739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24378"/>
                  </a:ext>
                </a:extLst>
              </a:tr>
              <a:tr h="6739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262772"/>
                  </a:ext>
                </a:extLst>
              </a:tr>
            </a:tbl>
          </a:graphicData>
        </a:graphic>
      </p:graphicFrame>
      <p:graphicFrame>
        <p:nvGraphicFramePr>
          <p:cNvPr id="57" name="표 56"/>
          <p:cNvGraphicFramePr>
            <a:graphicFrameLocks noGrp="1"/>
          </p:cNvGraphicFramePr>
          <p:nvPr/>
        </p:nvGraphicFramePr>
        <p:xfrm>
          <a:off x="5524502" y="2836333"/>
          <a:ext cx="2959098" cy="1926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366">
                  <a:extLst>
                    <a:ext uri="{9D8B030D-6E8A-4147-A177-3AD203B41FA5}">
                      <a16:colId xmlns:a16="http://schemas.microsoft.com/office/drawing/2014/main" val="756950244"/>
                    </a:ext>
                  </a:extLst>
                </a:gridCol>
                <a:gridCol w="986366">
                  <a:extLst>
                    <a:ext uri="{9D8B030D-6E8A-4147-A177-3AD203B41FA5}">
                      <a16:colId xmlns:a16="http://schemas.microsoft.com/office/drawing/2014/main" val="2213584418"/>
                    </a:ext>
                  </a:extLst>
                </a:gridCol>
                <a:gridCol w="986366">
                  <a:extLst>
                    <a:ext uri="{9D8B030D-6E8A-4147-A177-3AD203B41FA5}">
                      <a16:colId xmlns:a16="http://schemas.microsoft.com/office/drawing/2014/main" val="986403862"/>
                    </a:ext>
                  </a:extLst>
                </a:gridCol>
              </a:tblGrid>
              <a:tr h="642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30460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27875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747248"/>
                  </a:ext>
                </a:extLst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1701800" y="5930900"/>
            <a:ext cx="316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Input image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070600" y="5930900"/>
            <a:ext cx="316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Kernel(Filter)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070666"/>
              </p:ext>
            </p:extLst>
          </p:nvPr>
        </p:nvGraphicFramePr>
        <p:xfrm>
          <a:off x="9017002" y="2836333"/>
          <a:ext cx="2959098" cy="1926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366">
                  <a:extLst>
                    <a:ext uri="{9D8B030D-6E8A-4147-A177-3AD203B41FA5}">
                      <a16:colId xmlns:a16="http://schemas.microsoft.com/office/drawing/2014/main" val="756950244"/>
                    </a:ext>
                  </a:extLst>
                </a:gridCol>
                <a:gridCol w="986366">
                  <a:extLst>
                    <a:ext uri="{9D8B030D-6E8A-4147-A177-3AD203B41FA5}">
                      <a16:colId xmlns:a16="http://schemas.microsoft.com/office/drawing/2014/main" val="2213584418"/>
                    </a:ext>
                  </a:extLst>
                </a:gridCol>
                <a:gridCol w="986366">
                  <a:extLst>
                    <a:ext uri="{9D8B030D-6E8A-4147-A177-3AD203B41FA5}">
                      <a16:colId xmlns:a16="http://schemas.microsoft.com/office/drawing/2014/main" val="986403862"/>
                    </a:ext>
                  </a:extLst>
                </a:gridCol>
              </a:tblGrid>
              <a:tr h="642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1+2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1+1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2+1+1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30460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1+1+1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1+1+1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1+1+1+1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27875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747248"/>
                  </a:ext>
                </a:extLst>
              </a:tr>
            </a:tbl>
          </a:graphicData>
        </a:graphic>
      </p:graphicFrame>
      <p:sp>
        <p:nvSpPr>
          <p:cNvPr id="9" name="오른쪽 화살표 8"/>
          <p:cNvSpPr/>
          <p:nvPr/>
        </p:nvSpPr>
        <p:spPr>
          <a:xfrm>
            <a:off x="4919445" y="3664181"/>
            <a:ext cx="448110" cy="29322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92">
              <a:latin typeface="Times new romans"/>
              <a:cs typeface="Calibri" panose="020F0502020204030204" pitchFamily="34" charset="0"/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8526246" y="3664181"/>
            <a:ext cx="448110" cy="29322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92">
              <a:latin typeface="Times new romans"/>
              <a:cs typeface="Calibri" panose="020F050202020403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357777" y="5930900"/>
            <a:ext cx="2277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Result(Feature Map)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5525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733</Words>
  <Application>Microsoft Office PowerPoint</Application>
  <PresentationFormat>와이드스크린</PresentationFormat>
  <Paragraphs>643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Times new romans</vt:lpstr>
      <vt:lpstr>맑은 고딕</vt:lpstr>
      <vt:lpstr>Arial</vt:lpstr>
      <vt:lpstr>Calibri</vt:lpstr>
      <vt:lpstr>Office 테마</vt:lpstr>
      <vt:lpstr>Convolutional Neural Network </vt:lpstr>
      <vt:lpstr>Feature Extarction </vt:lpstr>
      <vt:lpstr>Convolutional layer</vt:lpstr>
      <vt:lpstr>Convolutional layer</vt:lpstr>
      <vt:lpstr>Convolutional layer</vt:lpstr>
      <vt:lpstr>Convolutional layer</vt:lpstr>
      <vt:lpstr>Convolutional layer</vt:lpstr>
      <vt:lpstr>Convolutional layer</vt:lpstr>
      <vt:lpstr>Convolutional layer</vt:lpstr>
      <vt:lpstr>Convolutional layer</vt:lpstr>
      <vt:lpstr>Convolutional layer</vt:lpstr>
      <vt:lpstr>Convolutional layer</vt:lpstr>
      <vt:lpstr>Convolutional layer</vt:lpstr>
      <vt:lpstr>Padding</vt:lpstr>
      <vt:lpstr>Pooling layer</vt:lpstr>
      <vt:lpstr>Pooling layer</vt:lpstr>
      <vt:lpstr>Pooling layer</vt:lpstr>
      <vt:lpstr>Pooling layer</vt:lpstr>
      <vt:lpstr>Pooling layer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</dc:title>
  <dc:creator>Windows 사용자</dc:creator>
  <cp:lastModifiedBy>Windows 사용자</cp:lastModifiedBy>
  <cp:revision>8</cp:revision>
  <dcterms:created xsi:type="dcterms:W3CDTF">2020-05-14T15:05:14Z</dcterms:created>
  <dcterms:modified xsi:type="dcterms:W3CDTF">2020-05-15T00:05:53Z</dcterms:modified>
</cp:coreProperties>
</file>