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4"/>
  </p:sldMasterIdLst>
  <p:notesMasterIdLst>
    <p:notesMasterId r:id="rId15"/>
  </p:notesMasterIdLst>
  <p:sldIdLst>
    <p:sldId id="256" r:id="rId5"/>
    <p:sldId id="281" r:id="rId6"/>
    <p:sldId id="280" r:id="rId7"/>
    <p:sldId id="283" r:id="rId8"/>
    <p:sldId id="275" r:id="rId9"/>
    <p:sldId id="273" r:id="rId10"/>
    <p:sldId id="267" r:id="rId11"/>
    <p:sldId id="277" r:id="rId12"/>
    <p:sldId id="270" r:id="rId13"/>
    <p:sldId id="268" r:id="rId1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6A4"/>
    <a:srgbClr val="119DDA"/>
    <a:srgbClr val="0D598A"/>
    <a:srgbClr val="070721"/>
    <a:srgbClr val="000000"/>
    <a:srgbClr val="05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1696" autoAdjust="0"/>
  </p:normalViewPr>
  <p:slideViewPr>
    <p:cSldViewPr snapToGrid="0">
      <p:cViewPr varScale="1">
        <p:scale>
          <a:sx n="62" d="100"/>
          <a:sy n="62" d="100"/>
        </p:scale>
        <p:origin x="408" y="48"/>
      </p:cViewPr>
      <p:guideLst/>
    </p:cSldViewPr>
  </p:slideViewPr>
  <p:notesTextViewPr>
    <p:cViewPr>
      <p:scale>
        <a:sx n="3" d="2"/>
        <a:sy n="3" d="2"/>
      </p:scale>
      <p:origin x="0" y="-221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C00F-67F5-4687-97D7-CE2A55FF109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EBA-DF1B-46C9-90E3-FDA143EBC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주제를 </a:t>
            </a:r>
            <a:r>
              <a:rPr lang="ko-KR" altLang="en-US" sz="1000" dirty="0" err="1"/>
              <a:t>선정하게된</a:t>
            </a:r>
            <a:r>
              <a:rPr lang="ko-KR" altLang="en-US" sz="1000" dirty="0"/>
              <a:t> 배경입니다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청주에서 일어났던 </a:t>
            </a:r>
            <a:r>
              <a:rPr lang="ko-KR" altLang="en-US" sz="1000" dirty="0" err="1"/>
              <a:t>크림빵</a:t>
            </a:r>
            <a:r>
              <a:rPr lang="ko-KR" altLang="en-US" sz="1000" dirty="0"/>
              <a:t> 뺑소니 사건은 한 가장이 </a:t>
            </a:r>
            <a:r>
              <a:rPr lang="ko-KR" altLang="en-US" sz="1000" dirty="0" err="1"/>
              <a:t>크림빵을</a:t>
            </a:r>
            <a:r>
              <a:rPr lang="ko-KR" altLang="en-US" sz="1000" dirty="0"/>
              <a:t> 사고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가정에 돌아가던 중 뺑소니 차량에 치여 사망한 사건입니다</a:t>
            </a:r>
            <a:r>
              <a:rPr lang="en-US" altLang="ko-KR" sz="10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여기 보이는 사진은 당시 </a:t>
            </a:r>
            <a:r>
              <a:rPr lang="en-US" altLang="ko-KR" sz="1000" dirty="0" err="1"/>
              <a:t>cctv</a:t>
            </a:r>
            <a:r>
              <a:rPr lang="ko-KR" altLang="en-US" sz="1000" dirty="0"/>
              <a:t>에 찍혔던 뺑소니 차량의 사진입니다</a:t>
            </a:r>
            <a:r>
              <a:rPr lang="en-US" altLang="ko-KR" sz="10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보이는 것과 같이 이미지에 노이즈가 심해서 차종과 차량번호를 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알아내기 어려웠고  수사에 난항을 겪던 중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용의자의 자수로 사건이 해결되었습니다</a:t>
            </a:r>
            <a:r>
              <a:rPr lang="en-US" altLang="ko-KR" sz="10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그리고 매일 뺑소니 사건으로 사상자가 발생하고 있고 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최근 </a:t>
            </a:r>
            <a:r>
              <a:rPr lang="en-US" altLang="ko-KR" sz="1000" dirty="0"/>
              <a:t>3</a:t>
            </a:r>
            <a:r>
              <a:rPr lang="ko-KR" altLang="en-US" sz="1000" dirty="0"/>
              <a:t>년간 사건 발생량도 무시 못할 수준이기 때문에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이러한 뺑소니 사건 피해자의 억울함을 풀어 주기 위해</a:t>
            </a:r>
            <a:endParaRPr lang="en-US" altLang="ko-KR" sz="10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주제를 선정하게 되었습니다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4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프로젝트의 아이디어는 영재발굴단 자동차 천재 편이</a:t>
            </a:r>
            <a:endParaRPr lang="en-US" altLang="ko-KR" dirty="0"/>
          </a:p>
          <a:p>
            <a:r>
              <a:rPr lang="ko-KR" altLang="en-US" dirty="0"/>
              <a:t>기반이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자동차 영재는 모든 자동차 종류와 특징을 알고 있었고 </a:t>
            </a:r>
            <a:endParaRPr lang="en-US" altLang="ko-KR" dirty="0"/>
          </a:p>
          <a:p>
            <a:r>
              <a:rPr lang="ko-KR" altLang="en-US" dirty="0"/>
              <a:t>노이즈가 있는 영상에서 차종의 일부 특징을 인식하고</a:t>
            </a:r>
            <a:endParaRPr lang="en-US" altLang="ko-KR" dirty="0"/>
          </a:p>
          <a:p>
            <a:r>
              <a:rPr lang="ko-KR" altLang="en-US" dirty="0"/>
              <a:t>차종을 파악하는 영재의 모습에서 아이디어를 구체화했습니다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왼쪽에 보이는 사진과 같이 차량 일부분의 사진을 </a:t>
            </a:r>
            <a:r>
              <a:rPr lang="ko-KR" altLang="en-US" dirty="0" err="1"/>
              <a:t>디텍션하고</a:t>
            </a:r>
            <a:endParaRPr lang="en-US" altLang="ko-KR" dirty="0"/>
          </a:p>
          <a:p>
            <a:r>
              <a:rPr lang="ko-KR" altLang="en-US" dirty="0"/>
              <a:t>딥러닝 모델 학습을 통해 차종을 파악을 </a:t>
            </a:r>
            <a:r>
              <a:rPr lang="ko-KR" altLang="en-US" dirty="0" err="1"/>
              <a:t>할것이고</a:t>
            </a:r>
            <a:endParaRPr lang="en-US" altLang="ko-KR" dirty="0"/>
          </a:p>
          <a:p>
            <a:r>
              <a:rPr lang="ko-KR" altLang="en-US" dirty="0"/>
              <a:t>혹은 영상에서 바로 번호판 판독이 가능하다면 </a:t>
            </a:r>
            <a:endParaRPr lang="en-US" altLang="ko-KR" dirty="0"/>
          </a:p>
          <a:p>
            <a:r>
              <a:rPr lang="ko-KR" altLang="en-US" dirty="0" err="1"/>
              <a:t>크롤링을</a:t>
            </a:r>
            <a:r>
              <a:rPr lang="ko-KR" altLang="en-US" dirty="0"/>
              <a:t> 통한 차량등록번호 조회를 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cctv</a:t>
            </a:r>
            <a:r>
              <a:rPr lang="ko-KR" altLang="en-US" dirty="0"/>
              <a:t>와 블랙박스의 영상에 차량의 속도 및 화질로 인해</a:t>
            </a:r>
            <a:endParaRPr lang="en-US" altLang="ko-KR" dirty="0"/>
          </a:p>
          <a:p>
            <a:r>
              <a:rPr lang="ko-KR" altLang="en-US" dirty="0"/>
              <a:t>노이즈가 생기는데 이를 제거함으로써 딥러닝 모델의 정확도를 </a:t>
            </a:r>
            <a:endParaRPr lang="en-US" altLang="ko-KR" dirty="0"/>
          </a:p>
          <a:p>
            <a:r>
              <a:rPr lang="ko-KR" altLang="en-US" dirty="0"/>
              <a:t>향상 시킬 수 있을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기반으로 차종과 번호판을 파악하는 시간과 비용을 </a:t>
            </a:r>
            <a:endParaRPr lang="en-US" altLang="ko-KR" dirty="0"/>
          </a:p>
          <a:p>
            <a:r>
              <a:rPr lang="ko-KR" altLang="en-US" dirty="0"/>
              <a:t>줄일 수 있을 것으로 예상하고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2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딥러닝 오픈소스인 </a:t>
            </a:r>
            <a:r>
              <a:rPr lang="ko-KR" altLang="en-US" dirty="0" err="1"/>
              <a:t>탠서플로우</a:t>
            </a:r>
            <a:endParaRPr lang="en-US" altLang="ko-KR" dirty="0"/>
          </a:p>
          <a:p>
            <a:r>
              <a:rPr lang="ko-KR" altLang="en-US" dirty="0"/>
              <a:t>영상처리와 이미지처리에 특화된 딥러닝 모델인 </a:t>
            </a:r>
            <a:r>
              <a:rPr lang="en-US" altLang="ko-KR" dirty="0"/>
              <a:t>yolo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크롤링을</a:t>
            </a:r>
            <a:r>
              <a:rPr lang="ko-KR" altLang="en-US" dirty="0"/>
              <a:t> 위해 </a:t>
            </a:r>
            <a:r>
              <a:rPr lang="en-US" altLang="ko-KR" dirty="0" err="1"/>
              <a:t>beautifulsoap</a:t>
            </a:r>
            <a:r>
              <a:rPr lang="ko-KR" altLang="en-US" dirty="0"/>
              <a:t>를 이용할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r>
              <a:rPr lang="ko-KR" altLang="en-US" dirty="0"/>
              <a:t>은 보이는 이미지와 같이 </a:t>
            </a:r>
            <a:r>
              <a:rPr lang="ko-KR" altLang="en-US" dirty="0" err="1"/>
              <a:t>딥뉴럴넷을</a:t>
            </a:r>
            <a:r>
              <a:rPr lang="ko-KR" altLang="en-US" dirty="0"/>
              <a:t> 통해</a:t>
            </a:r>
            <a:endParaRPr lang="en-US" altLang="ko-KR" dirty="0"/>
          </a:p>
          <a:p>
            <a:r>
              <a:rPr lang="ko-KR" altLang="en-US" dirty="0"/>
              <a:t>이미지에서 객체를 인식하는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영상</a:t>
            </a:r>
            <a:r>
              <a:rPr lang="en-US" altLang="ko-KR" dirty="0"/>
              <a:t>/</a:t>
            </a:r>
            <a:r>
              <a:rPr lang="ko-KR" altLang="en-US" dirty="0"/>
              <a:t>이미지에서 차와 번호판의 위치를 </a:t>
            </a:r>
            <a:endParaRPr lang="en-US" altLang="ko-KR" dirty="0"/>
          </a:p>
          <a:p>
            <a:r>
              <a:rPr lang="ko-KR" altLang="en-US" dirty="0"/>
              <a:t>인식할 수 </a:t>
            </a:r>
            <a:r>
              <a:rPr lang="ko-KR" altLang="en-US" dirty="0" err="1"/>
              <a:t>있을것으로</a:t>
            </a:r>
            <a:r>
              <a:rPr lang="ko-KR" altLang="en-US" dirty="0"/>
              <a:t>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7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prsr</a:t>
            </a:r>
            <a:r>
              <a:rPr lang="ko-KR" altLang="en-US" dirty="0"/>
              <a:t>은 보이는 이미지와 같이 </a:t>
            </a:r>
            <a:r>
              <a:rPr lang="ko-KR" altLang="en-US" dirty="0" err="1"/>
              <a:t>딥뉴럴넷을</a:t>
            </a:r>
            <a:r>
              <a:rPr lang="ko-KR" altLang="en-US" dirty="0"/>
              <a:t> 이용해 </a:t>
            </a:r>
            <a:endParaRPr lang="en-US" altLang="ko-KR" dirty="0"/>
          </a:p>
          <a:p>
            <a:r>
              <a:rPr lang="ko-KR" altLang="en-US" dirty="0"/>
              <a:t>저해상도 이미지를 고해상도 이미지로 변환해주는 기술입니다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 err="1"/>
              <a:t>cctv</a:t>
            </a:r>
            <a:r>
              <a:rPr lang="ko-KR" altLang="en-US" dirty="0"/>
              <a:t>나 블랙박스에 대해 노이즈가 있는 </a:t>
            </a:r>
            <a:endParaRPr lang="en-US" altLang="ko-KR" dirty="0"/>
          </a:p>
          <a:p>
            <a:r>
              <a:rPr lang="ko-KR" altLang="en-US" dirty="0"/>
              <a:t>영상</a:t>
            </a:r>
            <a:r>
              <a:rPr lang="en-US" altLang="ko-KR" dirty="0"/>
              <a:t>/</a:t>
            </a:r>
            <a:r>
              <a:rPr lang="ko-KR" altLang="en-US" dirty="0"/>
              <a:t>이미지를 고해상도 이미지로 복원할 수 있을 것으로 생각하고있습니다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4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이미지 </a:t>
            </a:r>
            <a:r>
              <a:rPr lang="en-US" altLang="ko-KR" dirty="0"/>
              <a:t>classification</a:t>
            </a:r>
            <a:r>
              <a:rPr lang="ko-KR" altLang="en-US" dirty="0"/>
              <a:t>에 자주 사용되는 </a:t>
            </a:r>
            <a:r>
              <a:rPr lang="en-US" altLang="ko-KR" dirty="0"/>
              <a:t>CNN</a:t>
            </a:r>
            <a:r>
              <a:rPr lang="ko-KR" altLang="en-US" dirty="0"/>
              <a:t>을 이용해</a:t>
            </a:r>
            <a:endParaRPr lang="en-US" altLang="ko-KR" dirty="0"/>
          </a:p>
          <a:p>
            <a:r>
              <a:rPr lang="ko-KR" altLang="en-US" dirty="0"/>
              <a:t>영상 </a:t>
            </a:r>
            <a:r>
              <a:rPr lang="en-US" altLang="ko-KR" dirty="0"/>
              <a:t>/ </a:t>
            </a:r>
            <a:r>
              <a:rPr lang="ko-KR" altLang="en-US" dirty="0"/>
              <a:t>이미지에서 차량을 뽑아내고 해상도를 복원한 이미지에 대해서</a:t>
            </a:r>
            <a:r>
              <a:rPr lang="en-US" altLang="ko-KR" dirty="0"/>
              <a:t>feature</a:t>
            </a:r>
            <a:r>
              <a:rPr lang="ko-KR" altLang="en-US" dirty="0"/>
              <a:t>를 검출 및 비교를 함으로써 </a:t>
            </a:r>
            <a:endParaRPr lang="en-US" altLang="ko-KR" dirty="0"/>
          </a:p>
          <a:p>
            <a:r>
              <a:rPr lang="ko-KR" altLang="en-US" dirty="0"/>
              <a:t>차종을 찾을 수 </a:t>
            </a:r>
            <a:r>
              <a:rPr lang="ko-KR" altLang="en-US" dirty="0" err="1"/>
              <a:t>있을것으로</a:t>
            </a:r>
            <a:r>
              <a:rPr lang="ko-KR" altLang="en-US" dirty="0"/>
              <a:t>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6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전체적인 동작 </a:t>
            </a:r>
            <a:r>
              <a:rPr lang="ko-KR" altLang="en-US" dirty="0" err="1"/>
              <a:t>방식에대해</a:t>
            </a:r>
            <a:r>
              <a:rPr lang="ko-KR" altLang="en-US" dirty="0"/>
              <a:t> 설명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노이즈 데이터를 수집하고</a:t>
            </a:r>
            <a:endParaRPr lang="en-US" altLang="ko-KR" dirty="0"/>
          </a:p>
          <a:p>
            <a:r>
              <a:rPr lang="en-US" altLang="ko-KR" dirty="0"/>
              <a:t>object detection</a:t>
            </a:r>
            <a:r>
              <a:rPr lang="ko-KR" altLang="en-US" dirty="0"/>
              <a:t>을 통해 차량</a:t>
            </a:r>
            <a:r>
              <a:rPr lang="en-US" altLang="ko-KR" dirty="0"/>
              <a:t>, </a:t>
            </a:r>
            <a:r>
              <a:rPr lang="ko-KR" altLang="en-US" dirty="0"/>
              <a:t>번호판 부분을 추출합니다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/>
              <a:t>super resolution</a:t>
            </a:r>
            <a:r>
              <a:rPr lang="ko-KR" altLang="en-US" dirty="0"/>
              <a:t>을 통해 저해상도 이미지를 복원 </a:t>
            </a:r>
            <a:r>
              <a:rPr lang="ko-KR" altLang="en-US" dirty="0" err="1"/>
              <a:t>할것입니다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 err="1"/>
              <a:t>ocr</a:t>
            </a:r>
            <a:r>
              <a:rPr lang="ko-KR" altLang="en-US" dirty="0"/>
              <a:t>을 통해 번호판 데이터를 추출하고</a:t>
            </a:r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ko-KR" altLang="en-US" dirty="0"/>
              <a:t>을 통해 </a:t>
            </a:r>
            <a:r>
              <a:rPr lang="en-US" altLang="ko-KR" dirty="0"/>
              <a:t>feature</a:t>
            </a:r>
            <a:r>
              <a:rPr lang="ko-KR" altLang="en-US" dirty="0"/>
              <a:t>를 추출할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뽑아낸 </a:t>
            </a:r>
            <a:r>
              <a:rPr lang="en-US" altLang="ko-KR" dirty="0"/>
              <a:t>feature </a:t>
            </a:r>
            <a:r>
              <a:rPr lang="ko-KR" altLang="en-US" dirty="0"/>
              <a:t>비교를 통해 </a:t>
            </a:r>
            <a:endParaRPr lang="en-US" altLang="ko-KR" dirty="0"/>
          </a:p>
          <a:p>
            <a:r>
              <a:rPr lang="ko-KR" altLang="en-US" dirty="0"/>
              <a:t>차종을 판단하는 </a:t>
            </a:r>
            <a:r>
              <a:rPr lang="ko-KR" altLang="en-US"/>
              <a:t>방식으로 동작될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57EBA-DF1B-46C9-90E3-FDA143EBC0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18" y="6303908"/>
            <a:ext cx="1547396" cy="4832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" y="6092361"/>
            <a:ext cx="1863705" cy="694793"/>
          </a:xfrm>
          <a:prstGeom prst="rect">
            <a:avLst/>
          </a:prstGeom>
        </p:spPr>
      </p:pic>
      <p:sp>
        <p:nvSpPr>
          <p:cNvPr id="20" name="타원 19"/>
          <p:cNvSpPr/>
          <p:nvPr userDrawn="1"/>
        </p:nvSpPr>
        <p:spPr>
          <a:xfrm>
            <a:off x="4783750" y="6452483"/>
            <a:ext cx="338492" cy="338492"/>
          </a:xfrm>
          <a:prstGeom prst="ellipse">
            <a:avLst/>
          </a:prstGeom>
          <a:noFill/>
          <a:ln w="12700">
            <a:solidFill>
              <a:srgbClr val="1776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8" name="Picture 2" descr="B3"/>
          <p:cNvPicPr>
            <a:picLocks noChangeAspect="1" noChangeArrowheads="1"/>
          </p:cNvPicPr>
          <p:nvPr userDrawn="1"/>
        </p:nvPicPr>
        <p:blipFill>
          <a:blip r:embed="rId4" cstate="print"/>
          <a:srcRect t="88751"/>
          <a:stretch>
            <a:fillRect/>
          </a:stretch>
        </p:blipFill>
        <p:spPr bwMode="auto">
          <a:xfrm>
            <a:off x="-8709" y="0"/>
            <a:ext cx="991470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268170" y="6458807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0732DB-D609-4822-A2DE-BE67FFDF393A}" type="slidenum"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ctr"/>
              <a:t>‹#›</a:t>
            </a:fld>
            <a:r>
              <a:rPr lang="ko-KR" altLang="en-US" sz="140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4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33A6-6B55-4987-ADE0-A5EF0ECD88AD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32DB-D609-4822-A2DE-BE67FFDF3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174"/>
            <a:ext cx="9906000" cy="380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285144"/>
            <a:ext cx="9812190" cy="34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청년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AI · Big data 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아카데미 </a:t>
            </a:r>
            <a:r>
              <a:rPr lang="en-US" altLang="ko-KR" sz="14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400" b="1" dirty="0">
                <a:solidFill>
                  <a:schemeClr val="bg1"/>
                </a:solidFill>
                <a:latin typeface="+mj-ea"/>
                <a:ea typeface="+mj-ea"/>
              </a:rPr>
              <a:t>기  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저 해상도 이미지 복원을 통한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				   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뺑소니 차량 판독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	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1817" y="4097522"/>
            <a:ext cx="682100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반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/4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6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3174"/>
            <a:ext cx="9906000" cy="3806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17792" y="2345173"/>
            <a:ext cx="4070416" cy="1178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 감사합니다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621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주제 선정 배경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1FA46F-9A9F-49BD-B7AA-B8BD10BC012E}"/>
              </a:ext>
            </a:extLst>
          </p:cNvPr>
          <p:cNvSpPr/>
          <p:nvPr/>
        </p:nvSpPr>
        <p:spPr>
          <a:xfrm>
            <a:off x="556591" y="1493488"/>
            <a:ext cx="2046098" cy="2024956"/>
          </a:xfrm>
          <a:prstGeom prst="roundRect">
            <a:avLst>
              <a:gd name="adj" fmla="val 10000"/>
            </a:avLst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7000" r="-3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2AB64-974A-4C25-B613-3BCC88445F37}"/>
              </a:ext>
            </a:extLst>
          </p:cNvPr>
          <p:cNvSpPr txBox="1"/>
          <p:nvPr/>
        </p:nvSpPr>
        <p:spPr>
          <a:xfrm>
            <a:off x="2723321" y="1674969"/>
            <a:ext cx="61356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청주 </a:t>
            </a:r>
            <a:r>
              <a:rPr lang="ko-KR" altLang="en-US" b="1" dirty="0" err="1">
                <a:latin typeface="+mn-ea"/>
              </a:rPr>
              <a:t>크림빵</a:t>
            </a:r>
            <a:r>
              <a:rPr lang="ko-KR" altLang="en-US" b="1" dirty="0">
                <a:latin typeface="+mn-ea"/>
              </a:rPr>
              <a:t> 뺑소니 사건 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노이즈로 인해 차량의 특징이나 번호 판독이 어려움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야간에 도주하는 차량의 특징을 신속하게 잡기 어려움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번호판 판독 불가로 용의자 자수로 해결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BC12E6-91C5-450D-9245-4C9AB7CF23B6}"/>
              </a:ext>
            </a:extLst>
          </p:cNvPr>
          <p:cNvSpPr/>
          <p:nvPr/>
        </p:nvSpPr>
        <p:spPr>
          <a:xfrm>
            <a:off x="556591" y="4094931"/>
            <a:ext cx="2046098" cy="1993388"/>
          </a:xfrm>
          <a:prstGeom prst="roundRect">
            <a:avLst>
              <a:gd name="adj" fmla="val 10000"/>
            </a:avLst>
          </a:prstGeom>
          <a:blipFill rotWithShape="1">
            <a:blip r:embed="rId4"/>
            <a:srcRect/>
            <a:stretch>
              <a:fillRect l="-47000" r="-4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C145D9-33CC-4F64-BE7A-BEDF643B320D}"/>
              </a:ext>
            </a:extLst>
          </p:cNvPr>
          <p:cNvSpPr/>
          <p:nvPr/>
        </p:nvSpPr>
        <p:spPr>
          <a:xfrm>
            <a:off x="2723321" y="4260628"/>
            <a:ext cx="644055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도로 위 비 양심 ‘뺑소니 사고’ 기승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음주운전 뺑소니로 하루에 </a:t>
            </a:r>
            <a:r>
              <a:rPr lang="en-US" altLang="ko-KR" b="1" dirty="0">
                <a:latin typeface="+mn-ea"/>
              </a:rPr>
              <a:t>8</a:t>
            </a:r>
            <a:r>
              <a:rPr lang="ko-KR" altLang="en-US" b="1" dirty="0">
                <a:latin typeface="+mn-ea"/>
              </a:rPr>
              <a:t>명의 사상자 발생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뺑소니로 인한 사망자 한달 평균 </a:t>
            </a:r>
            <a:r>
              <a:rPr lang="en-US" altLang="ko-KR" b="1" dirty="0">
                <a:latin typeface="+mn-ea"/>
              </a:rPr>
              <a:t>4.6</a:t>
            </a:r>
            <a:r>
              <a:rPr lang="ko-KR" altLang="en-US" b="1" dirty="0">
                <a:latin typeface="+mn-ea"/>
              </a:rPr>
              <a:t>명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lvl="0"/>
            <a:r>
              <a:rPr lang="en-US" altLang="ko-KR" b="1" dirty="0">
                <a:latin typeface="+mn-ea"/>
              </a:rPr>
              <a:t>-  </a:t>
            </a:r>
            <a:r>
              <a:rPr lang="ko-KR" altLang="en-US" b="1" dirty="0">
                <a:latin typeface="+mn-ea"/>
              </a:rPr>
              <a:t>최근 </a:t>
            </a:r>
            <a:r>
              <a:rPr lang="en-US" altLang="ko-KR" b="1" dirty="0">
                <a:latin typeface="+mn-ea"/>
              </a:rPr>
              <a:t>3</a:t>
            </a:r>
            <a:r>
              <a:rPr lang="ko-KR" altLang="en-US" b="1" dirty="0">
                <a:latin typeface="+mn-ea"/>
              </a:rPr>
              <a:t>년간 총 </a:t>
            </a:r>
            <a:r>
              <a:rPr lang="en-US" altLang="ko-KR" b="1" dirty="0">
                <a:latin typeface="+mn-ea"/>
              </a:rPr>
              <a:t>276</a:t>
            </a:r>
            <a:r>
              <a:rPr lang="ko-KR" altLang="en-US" b="1" dirty="0">
                <a:latin typeface="+mn-ea"/>
              </a:rPr>
              <a:t>건 발생 피해자 매년 </a:t>
            </a:r>
            <a:r>
              <a:rPr lang="en-US" altLang="ko-KR" b="1" dirty="0">
                <a:latin typeface="+mn-ea"/>
              </a:rPr>
              <a:t>100</a:t>
            </a:r>
            <a:r>
              <a:rPr lang="ko-KR" altLang="en-US" b="1" dirty="0">
                <a:latin typeface="+mn-ea"/>
              </a:rPr>
              <a:t>명 넘어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3E3D437-62F1-4DC3-B9CE-5F3E0235A32C}"/>
              </a:ext>
            </a:extLst>
          </p:cNvPr>
          <p:cNvCxnSpPr>
            <a:cxnSpLocks/>
          </p:cNvCxnSpPr>
          <p:nvPr/>
        </p:nvCxnSpPr>
        <p:spPr>
          <a:xfrm>
            <a:off x="302739" y="3806687"/>
            <a:ext cx="886113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주제 선정 배경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441FB1-BA6A-4AF0-9079-8DC65E148B5A}"/>
              </a:ext>
            </a:extLst>
          </p:cNvPr>
          <p:cNvSpPr/>
          <p:nvPr/>
        </p:nvSpPr>
        <p:spPr>
          <a:xfrm>
            <a:off x="665812" y="2182505"/>
            <a:ext cx="3081239" cy="2937365"/>
          </a:xfrm>
          <a:prstGeom prst="roundRect">
            <a:avLst>
              <a:gd name="adj" fmla="val 10000"/>
            </a:avLst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9000" r="-4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56B2-FBD0-4BBB-9998-23EB77B5635B}"/>
              </a:ext>
            </a:extLst>
          </p:cNvPr>
          <p:cNvSpPr txBox="1"/>
          <p:nvPr/>
        </p:nvSpPr>
        <p:spPr>
          <a:xfrm>
            <a:off x="4015413" y="2350506"/>
            <a:ext cx="61356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영재 발굴단 </a:t>
            </a:r>
            <a:r>
              <a:rPr lang="en-US" altLang="ko-KR" b="1" dirty="0">
                <a:latin typeface="+mn-ea"/>
              </a:rPr>
              <a:t>‘</a:t>
            </a:r>
            <a:r>
              <a:rPr lang="ko-KR" altLang="en-US" b="1" dirty="0">
                <a:latin typeface="+mn-ea"/>
              </a:rPr>
              <a:t>자동차 천재‘ 편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노이즈가 있는 동영상에서 차종의 일부분을 확인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차종 파악하는 영재의 능력에서 아이디어 착안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2CD04-A5D0-4A0B-9C27-819032DF7084}"/>
              </a:ext>
            </a:extLst>
          </p:cNvPr>
          <p:cNvSpPr txBox="1"/>
          <p:nvPr/>
        </p:nvSpPr>
        <p:spPr>
          <a:xfrm>
            <a:off x="4015413" y="4244391"/>
            <a:ext cx="61356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n-US" altLang="ko-KR" b="1" dirty="0">
                <a:latin typeface="+mn-ea"/>
              </a:rPr>
              <a:t>CCTV</a:t>
            </a:r>
            <a:r>
              <a:rPr lang="ko-KR" altLang="en-US" b="1" dirty="0">
                <a:latin typeface="+mn-ea"/>
              </a:rPr>
              <a:t>와 블랙박스 영상의 노이즈를 제거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차량 일부분을 추출하여 차종을 파악하는 </a:t>
            </a:r>
            <a:r>
              <a:rPr lang="en-US" altLang="ko-KR" b="1" dirty="0">
                <a:latin typeface="+mn-ea"/>
              </a:rPr>
              <a:t>AI </a:t>
            </a:r>
            <a:r>
              <a:rPr lang="ko-KR" altLang="en-US" b="1" dirty="0">
                <a:latin typeface="+mn-ea"/>
              </a:rPr>
              <a:t>고안</a:t>
            </a:r>
          </a:p>
        </p:txBody>
      </p:sp>
    </p:spTree>
    <p:extLst>
      <p:ext uri="{BB962C8B-B14F-4D97-AF65-F5344CB8AC3E}">
        <p14:creationId xmlns:p14="http://schemas.microsoft.com/office/powerpoint/2010/main" val="14154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프로젝트 아이디어 구체화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6DCD38-D2AF-47B8-8D0A-5AF06DAD720E}"/>
              </a:ext>
            </a:extLst>
          </p:cNvPr>
          <p:cNvCxnSpPr>
            <a:cxnSpLocks/>
          </p:cNvCxnSpPr>
          <p:nvPr/>
        </p:nvCxnSpPr>
        <p:spPr>
          <a:xfrm>
            <a:off x="302739" y="3806687"/>
            <a:ext cx="886113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91A7BF-9775-42B2-9AD4-8300855B4538}"/>
              </a:ext>
            </a:extLst>
          </p:cNvPr>
          <p:cNvSpPr txBox="1"/>
          <p:nvPr/>
        </p:nvSpPr>
        <p:spPr>
          <a:xfrm>
            <a:off x="2799521" y="4533955"/>
            <a:ext cx="662608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latin typeface="+mn-ea"/>
              </a:rPr>
              <a:t>CCTV</a:t>
            </a:r>
            <a:r>
              <a:rPr lang="ko-KR" altLang="en-US" b="1" dirty="0">
                <a:latin typeface="+mn-ea"/>
              </a:rPr>
              <a:t>와 블랙박스 영상의 노이즈를 제거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딥러닝 모델의 정확도 향상 기대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+mn-ea"/>
              </a:rPr>
              <a:t>차종과 번호판을 파악하는 시간과 비용을 줄일 것으로 예상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421078-CD00-4C2D-ACB5-09FAAB96C8EA}"/>
              </a:ext>
            </a:extLst>
          </p:cNvPr>
          <p:cNvSpPr/>
          <p:nvPr/>
        </p:nvSpPr>
        <p:spPr>
          <a:xfrm>
            <a:off x="2799521" y="1860841"/>
            <a:ext cx="671222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차량 일부분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전조등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후미등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의 사진 </a:t>
            </a:r>
            <a:r>
              <a:rPr lang="ko-KR" altLang="en-US" b="1" dirty="0" err="1">
                <a:latin typeface="+mn-ea"/>
              </a:rPr>
              <a:t>디텍션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딥러닝 모델 학습을 통해 차종 파악</a:t>
            </a:r>
            <a:endParaRPr lang="en-US" altLang="ko-KR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endParaRPr lang="en-US" altLang="ko-KR" sz="1000" b="1" dirty="0">
              <a:latin typeface="+mn-ea"/>
            </a:endParaRPr>
          </a:p>
          <a:p>
            <a:pPr marL="285750" lvl="0" indent="-285750">
              <a:buFontTx/>
              <a:buChar char="-"/>
            </a:pPr>
            <a:r>
              <a:rPr lang="ko-KR" altLang="en-US" b="1" dirty="0">
                <a:latin typeface="+mn-ea"/>
              </a:rPr>
              <a:t>번호판 판독 시 </a:t>
            </a:r>
            <a:r>
              <a:rPr lang="ko-KR" altLang="en-US" b="1" dirty="0" err="1">
                <a:latin typeface="+mn-ea"/>
              </a:rPr>
              <a:t>크롤링을</a:t>
            </a:r>
            <a:r>
              <a:rPr lang="ko-KR" altLang="en-US" b="1" dirty="0">
                <a:latin typeface="+mn-ea"/>
              </a:rPr>
              <a:t> 통한 신속한 차량 등록 번호 조회</a:t>
            </a:r>
            <a:endParaRPr lang="en-US" altLang="ko-KR" b="1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BBACD7-42EB-4647-9620-7B68AA43489C}"/>
              </a:ext>
            </a:extLst>
          </p:cNvPr>
          <p:cNvSpPr/>
          <p:nvPr/>
        </p:nvSpPr>
        <p:spPr>
          <a:xfrm>
            <a:off x="556591" y="1493488"/>
            <a:ext cx="2046098" cy="1973509"/>
          </a:xfrm>
          <a:prstGeom prst="roundRect">
            <a:avLst>
              <a:gd name="adj" fmla="val 10000"/>
            </a:avLst>
          </a:prstGeom>
          <a:blipFill rotWithShape="1">
            <a:blip r:embed="rId3"/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AABAD3-DBD7-487D-9548-0A45824C5574}"/>
              </a:ext>
            </a:extLst>
          </p:cNvPr>
          <p:cNvSpPr/>
          <p:nvPr/>
        </p:nvSpPr>
        <p:spPr>
          <a:xfrm>
            <a:off x="556591" y="4094931"/>
            <a:ext cx="2046098" cy="1993385"/>
          </a:xfrm>
          <a:prstGeom prst="roundRect">
            <a:avLst>
              <a:gd name="adj" fmla="val 10000"/>
            </a:avLst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0" r="-2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752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기술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62C02-69CD-46A0-9D7C-323F61A33E2F}"/>
              </a:ext>
            </a:extLst>
          </p:cNvPr>
          <p:cNvSpPr txBox="1"/>
          <p:nvPr/>
        </p:nvSpPr>
        <p:spPr>
          <a:xfrm>
            <a:off x="528748" y="1415473"/>
            <a:ext cx="907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1CF7B36-63B3-4893-9399-4C9A247C1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53" y="1924547"/>
            <a:ext cx="4594493" cy="1261476"/>
          </a:xfrm>
          <a:prstGeom prst="rect">
            <a:avLst/>
          </a:prstGeom>
        </p:spPr>
      </p:pic>
      <p:pic>
        <p:nvPicPr>
          <p:cNvPr id="5" name="그림 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5668FC52-DAB8-4E74-92D8-3163E5EA2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1" y="4057776"/>
            <a:ext cx="3183868" cy="1331527"/>
          </a:xfrm>
          <a:prstGeom prst="rect">
            <a:avLst/>
          </a:prstGeom>
        </p:spPr>
      </p:pic>
      <p:pic>
        <p:nvPicPr>
          <p:cNvPr id="8" name="그림 11">
            <a:extLst>
              <a:ext uri="{FF2B5EF4-FFF2-40B4-BE49-F238E27FC236}">
                <a16:creationId xmlns:a16="http://schemas.microsoft.com/office/drawing/2014/main" id="{5E554632-3101-4B04-849C-7C7309CC3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10" y="4098247"/>
            <a:ext cx="4001625" cy="12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기술 소개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– Object Detection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자동차, 도로, 실외, 장면이(가) 표시된 사진&#10;&#10;자동 생성된 설명">
            <a:extLst>
              <a:ext uri="{FF2B5EF4-FFF2-40B4-BE49-F238E27FC236}">
                <a16:creationId xmlns:a16="http://schemas.microsoft.com/office/drawing/2014/main" id="{AF2C45E0-AF9A-4CCE-9DB9-A91D7B970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5" y="1620734"/>
            <a:ext cx="4249595" cy="2921883"/>
          </a:xfrm>
          <a:prstGeom prst="rect">
            <a:avLst/>
          </a:prstGeom>
        </p:spPr>
      </p:pic>
      <p:pic>
        <p:nvPicPr>
          <p:cNvPr id="8" name="그림 4" descr="도로, 자동차, 버스, 주차이(가) 표시된 사진&#10;&#10;매우 높은 신뢰도로 생성된 설명">
            <a:extLst>
              <a:ext uri="{FF2B5EF4-FFF2-40B4-BE49-F238E27FC236}">
                <a16:creationId xmlns:a16="http://schemas.microsoft.com/office/drawing/2014/main" id="{E9403F2C-82E0-46E1-9B43-C043143AA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52" y="1620734"/>
            <a:ext cx="4249595" cy="29218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0F3671-FD8D-49CB-97F4-20876252C21F}"/>
              </a:ext>
            </a:extLst>
          </p:cNvPr>
          <p:cNvSpPr/>
          <p:nvPr/>
        </p:nvSpPr>
        <p:spPr>
          <a:xfrm>
            <a:off x="1116437" y="5275843"/>
            <a:ext cx="767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Deep Neuron Network</a:t>
            </a:r>
            <a:r>
              <a:rPr lang="ko-KR" altLang="en-US" dirty="0">
                <a:latin typeface="+mn-ea"/>
              </a:rPr>
              <a:t>를 이용해 이미지에서 특정 객체를 인식하는 기술</a:t>
            </a:r>
          </a:p>
        </p:txBody>
      </p:sp>
    </p:spTree>
    <p:extLst>
      <p:ext uri="{BB962C8B-B14F-4D97-AF65-F5344CB8AC3E}">
        <p14:creationId xmlns:p14="http://schemas.microsoft.com/office/powerpoint/2010/main" val="142641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기술 소개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– PRSR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62C02-69CD-46A0-9D7C-323F61A33E2F}"/>
              </a:ext>
            </a:extLst>
          </p:cNvPr>
          <p:cNvSpPr txBox="1"/>
          <p:nvPr/>
        </p:nvSpPr>
        <p:spPr>
          <a:xfrm>
            <a:off x="1208393" y="5279361"/>
            <a:ext cx="74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Pixel Recursive Super Resolution </a:t>
            </a:r>
            <a:r>
              <a:rPr lang="ko-KR" altLang="en-US" dirty="0">
                <a:latin typeface="+mn-ea"/>
              </a:rPr>
              <a:t>기술을 이용한 저해상도 이미지 복원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4" name="그림 3" descr="사진, 남자이(가) 표시된 사진&#10;&#10;자동 생성된 설명">
            <a:extLst>
              <a:ext uri="{FF2B5EF4-FFF2-40B4-BE49-F238E27FC236}">
                <a16:creationId xmlns:a16="http://schemas.microsoft.com/office/drawing/2014/main" id="{64E7EA18-01AE-4547-8380-A502F14A6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1630566"/>
            <a:ext cx="4606627" cy="2925403"/>
          </a:xfrm>
          <a:prstGeom prst="rect">
            <a:avLst/>
          </a:prstGeom>
        </p:spPr>
      </p:pic>
      <p:pic>
        <p:nvPicPr>
          <p:cNvPr id="7" name="그림 6" descr="셔츠이(가) 표시된 사진&#10;&#10;자동 생성된 설명">
            <a:extLst>
              <a:ext uri="{FF2B5EF4-FFF2-40B4-BE49-F238E27FC236}">
                <a16:creationId xmlns:a16="http://schemas.microsoft.com/office/drawing/2014/main" id="{10A28E8F-5866-4B90-B4D9-E3C2B9D30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08" y="1725788"/>
            <a:ext cx="4515679" cy="27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4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기술 소개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– CNN</a:t>
            </a:r>
            <a:endParaRPr lang="ko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0F3671-FD8D-49CB-97F4-20876252C21F}"/>
              </a:ext>
            </a:extLst>
          </p:cNvPr>
          <p:cNvSpPr/>
          <p:nvPr/>
        </p:nvSpPr>
        <p:spPr>
          <a:xfrm>
            <a:off x="2594052" y="5285673"/>
            <a:ext cx="471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n-ea"/>
              </a:rPr>
              <a:t>CNN</a:t>
            </a:r>
            <a:r>
              <a:rPr lang="ko-KR" altLang="en-US" dirty="0">
                <a:latin typeface="+mn-ea"/>
              </a:rPr>
              <a:t>을 이용한 차량의 </a:t>
            </a:r>
            <a:r>
              <a:rPr lang="en-US" altLang="ko-KR" dirty="0">
                <a:latin typeface="+mn-ea"/>
              </a:rPr>
              <a:t>Feature </a:t>
            </a:r>
            <a:r>
              <a:rPr lang="ko-KR" altLang="en-US" dirty="0">
                <a:latin typeface="+mn-ea"/>
              </a:rPr>
              <a:t>검출 및 비교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1385520-80FC-4F28-82B9-C3898EF5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1405513"/>
            <a:ext cx="8681884" cy="322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2739" y="312542"/>
            <a:ext cx="6137852" cy="574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동작 방식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DF372D38-3934-4B4B-8836-0D9A0E706C93}"/>
              </a:ext>
            </a:extLst>
          </p:cNvPr>
          <p:cNvSpPr/>
          <p:nvPr/>
        </p:nvSpPr>
        <p:spPr>
          <a:xfrm>
            <a:off x="902504" y="1779637"/>
            <a:ext cx="2296831" cy="648381"/>
          </a:xfrm>
          <a:prstGeom prst="flowChartAlternateProcess">
            <a:avLst/>
          </a:prstGeom>
          <a:solidFill>
            <a:srgbClr val="F0F9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노이즈 데이터 수집</a:t>
            </a:r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4CF181DB-857F-4ABC-97C3-54883E667ACA}"/>
              </a:ext>
            </a:extLst>
          </p:cNvPr>
          <p:cNvSpPr/>
          <p:nvPr/>
        </p:nvSpPr>
        <p:spPr>
          <a:xfrm>
            <a:off x="902505" y="3189465"/>
            <a:ext cx="2296832" cy="648381"/>
          </a:xfrm>
          <a:prstGeom prst="flowChartAlternateProcess">
            <a:avLst/>
          </a:prstGeom>
          <a:solidFill>
            <a:srgbClr val="A1D7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Object Detection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을 활용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차량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번호판 검출</a:t>
            </a: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EC6F2915-4C2D-476E-B1F6-9B1F185E81D7}"/>
              </a:ext>
            </a:extLst>
          </p:cNvPr>
          <p:cNvSpPr/>
          <p:nvPr/>
        </p:nvSpPr>
        <p:spPr>
          <a:xfrm>
            <a:off x="6757783" y="5005149"/>
            <a:ext cx="2296833" cy="648368"/>
          </a:xfrm>
          <a:prstGeom prst="flowChartAlternateProcess">
            <a:avLst/>
          </a:prstGeom>
          <a:solidFill>
            <a:srgbClr val="177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차량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Feature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비교를 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통한 차종 판단 </a:t>
            </a:r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43529375-D999-4E18-97FF-5E92F6CDE08C}"/>
              </a:ext>
            </a:extLst>
          </p:cNvPr>
          <p:cNvSpPr/>
          <p:nvPr/>
        </p:nvSpPr>
        <p:spPr>
          <a:xfrm>
            <a:off x="6757781" y="3837842"/>
            <a:ext cx="2296832" cy="648377"/>
          </a:xfrm>
          <a:prstGeom prst="flowChartAlternateProcess">
            <a:avLst/>
          </a:prstGeom>
          <a:solidFill>
            <a:srgbClr val="459A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CNN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통한 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차량의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Feature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추출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CD07D5-420A-46B1-A92E-AD9F8D56C07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050920" y="2428018"/>
            <a:ext cx="1" cy="761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111C1FB5-BC6D-4B17-BF6C-D07935DDF7A5}"/>
              </a:ext>
            </a:extLst>
          </p:cNvPr>
          <p:cNvSpPr/>
          <p:nvPr/>
        </p:nvSpPr>
        <p:spPr>
          <a:xfrm>
            <a:off x="3746105" y="3189465"/>
            <a:ext cx="2296832" cy="648377"/>
          </a:xfrm>
          <a:prstGeom prst="flowChartAlternateProcess">
            <a:avLst/>
          </a:prstGeom>
          <a:solidFill>
            <a:srgbClr val="71BDD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Super Resolution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통한  저해상도 이미지 복원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65A716D-B0CF-41AE-B1BB-CE4A5AA28CC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199337" y="3513654"/>
            <a:ext cx="546768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F5661CB-FCA3-4EF1-807F-F9905BD5DD9C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6042937" y="3513654"/>
            <a:ext cx="714844" cy="648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3EDF95-4698-441B-B012-3EBA9312591B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7906197" y="4486219"/>
            <a:ext cx="3" cy="518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D2074AF-80A8-40B3-95BB-8C1CA35DD4FD}"/>
              </a:ext>
            </a:extLst>
          </p:cNvPr>
          <p:cNvCxnSpPr>
            <a:cxnSpLocks/>
            <a:stCxn id="21" idx="3"/>
            <a:endCxn id="83" idx="1"/>
          </p:cNvCxnSpPr>
          <p:nvPr/>
        </p:nvCxnSpPr>
        <p:spPr>
          <a:xfrm flipV="1">
            <a:off x="6042937" y="2865277"/>
            <a:ext cx="714843" cy="648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id="{7EFFEC34-3137-4192-BCAB-D0403124A5C9}"/>
              </a:ext>
            </a:extLst>
          </p:cNvPr>
          <p:cNvSpPr/>
          <p:nvPr/>
        </p:nvSpPr>
        <p:spPr>
          <a:xfrm>
            <a:off x="6757780" y="2541088"/>
            <a:ext cx="2296832" cy="648377"/>
          </a:xfrm>
          <a:prstGeom prst="flowChartAlternateProcess">
            <a:avLst/>
          </a:prstGeom>
          <a:solidFill>
            <a:srgbClr val="459A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OCR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통한 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번호판 데이터 추출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45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49EF85-A3EA-4E78-ACFE-21528E230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F1FE3-9B70-4C60-B7EC-81C8E4224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ff6fc-d6ca-45b2-8b05-c05957fff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35F55D-0391-48A8-B400-C7F9683E4B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628</Words>
  <Application>Microsoft Office PowerPoint</Application>
  <PresentationFormat>A4 용지(210x297mm)</PresentationFormat>
  <Paragraphs>116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은석 강</cp:lastModifiedBy>
  <cp:revision>142</cp:revision>
  <cp:lastPrinted>2018-06-12T02:50:10Z</cp:lastPrinted>
  <dcterms:created xsi:type="dcterms:W3CDTF">2017-07-21T08:12:50Z</dcterms:created>
  <dcterms:modified xsi:type="dcterms:W3CDTF">2020-02-07T06:16:51Z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  <property fmtid="{D5CDD505-2E9C-101B-9397-08002B2CF9AE}" pid="3" name="Order">
    <vt:r8>7138300</vt:r8>
  </property>
  <property fmtid="{D5CDD505-2E9C-101B-9397-08002B2CF9AE}" pid="4" name="ComplianceAssetId">
    <vt:lpwstr/>
  </property>
  <property fmtid="{D5CDD505-2E9C-101B-9397-08002B2CF9AE}" pid="5" name="_SourceUrl">
    <vt:lpwstr/>
  </property>
  <property fmtid="{D5CDD505-2E9C-101B-9397-08002B2CF9AE}" pid="6" name="_SharedFileIndex">
    <vt:lpwstr/>
  </property>
</Properties>
</file>