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59" r:id="rId3"/>
    <p:sldId id="260" r:id="rId4"/>
    <p:sldId id="262" r:id="rId5"/>
    <p:sldId id="266" r:id="rId6"/>
    <p:sldId id="275" r:id="rId7"/>
    <p:sldId id="278" r:id="rId8"/>
    <p:sldId id="277" r:id="rId9"/>
    <p:sldId id="276" r:id="rId10"/>
    <p:sldId id="267" r:id="rId11"/>
    <p:sldId id="271" r:id="rId12"/>
    <p:sldId id="268" r:id="rId13"/>
    <p:sldId id="269" r:id="rId14"/>
    <p:sldId id="270"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94660"/>
  </p:normalViewPr>
  <p:slideViewPr>
    <p:cSldViewPr snapToGrid="0">
      <p:cViewPr>
        <p:scale>
          <a:sx n="86" d="100"/>
          <a:sy n="86" d="100"/>
        </p:scale>
        <p:origin x="2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86134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Recently, I read news that South Korea has the birth rate under 1 kid per a couple.</a:t>
            </a:r>
          </a:p>
          <a:p>
            <a:r>
              <a:rPr lang="en-US" dirty="0"/>
              <a:t>This statistic caught me attention on what affects birth rate. To understand /investigate the factors, I first carefully pondered on possible reasons. </a:t>
            </a:r>
          </a:p>
          <a:p>
            <a:endParaRPr lang="en-US" dirty="0"/>
          </a:p>
          <a:p>
            <a:r>
              <a:rPr lang="en-US" dirty="0"/>
              <a:t>Birth rate has a massive impact on the economy. As the birth rate drops, the proportion of elderly people increase, which follows serious economic consequences. Health care costs for the elderly will strain resources, while the smaller working population will struggle to produce enough income tax revenue to support these rising costs.</a:t>
            </a:r>
          </a:p>
          <a:p>
            <a:endParaRPr lang="en-US" dirty="0"/>
          </a:p>
          <a:p>
            <a:r>
              <a:rPr lang="en-US" dirty="0"/>
              <a:t>- num of top-ranked universities in the nation by state</a:t>
            </a:r>
          </a:p>
          <a:p>
            <a:r>
              <a:rPr lang="en-US" dirty="0"/>
              <a:t>- ratio of the church members by state</a:t>
            </a:r>
          </a:p>
          <a:p>
            <a:r>
              <a:rPr lang="en-US" dirty="0"/>
              <a:t>- ratio of race by state</a:t>
            </a:r>
          </a:p>
          <a:p>
            <a:r>
              <a:rPr lang="en-US" dirty="0"/>
              <a:t>- ratio of people with college or higher degree by state</a:t>
            </a:r>
          </a:p>
          <a:p>
            <a:r>
              <a:rPr lang="en-US" dirty="0"/>
              <a:t>- average age people getting married by state</a:t>
            </a:r>
          </a:p>
          <a:p>
            <a:r>
              <a:rPr lang="en-US" dirty="0"/>
              <a:t>- abortion --&gt; can be done secretly and not reported. I crossed out.</a:t>
            </a:r>
          </a:p>
          <a:p>
            <a:r>
              <a:rPr lang="en-US" dirty="0"/>
              <a:t>- female participation in the labor force</a:t>
            </a:r>
          </a:p>
          <a:p>
            <a:endParaRPr lang="en-US" dirty="0"/>
          </a:p>
          <a:p>
            <a:r>
              <a:rPr lang="en-US" dirty="0"/>
              <a:t>However, I had difficulty gathering all those information. Especially, I was restrained to use web scraping or </a:t>
            </a:r>
            <a:r>
              <a:rPr lang="en-US" dirty="0" err="1"/>
              <a:t>api</a:t>
            </a:r>
            <a:r>
              <a:rPr lang="en-US" dirty="0"/>
              <a:t> to gather the information, and I could not find reliable sources for them.</a:t>
            </a:r>
          </a:p>
          <a:p>
            <a:endParaRPr lang="en-US" dirty="0"/>
          </a:p>
          <a:p>
            <a:r>
              <a:rPr lang="en-US" dirty="0"/>
              <a:t>Thus, I looked for a similar dataset: How many babies were born each date? Luckily, I was able to web scrape the data for the U.S. citizens for 20 years from 1994 to 2014. I thought this was also interesting because I wondered which month has the most births.</a:t>
            </a:r>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63193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 supervised (making predictions based on labeled training data)</a:t>
            </a:r>
          </a:p>
          <a:p>
            <a:r>
              <a:rPr lang="en-US" dirty="0"/>
              <a:t>not ridge or lasso because I thought each variable had almost equal importance </a:t>
            </a:r>
          </a:p>
          <a:p>
            <a:endParaRPr lang="en-US" dirty="0"/>
          </a:p>
          <a:p>
            <a:r>
              <a:rPr lang="en-US" dirty="0"/>
              <a:t>Strengths: I did not have any </a:t>
            </a:r>
            <a:r>
              <a:rPr lang="en-US" dirty="0" err="1"/>
              <a:t>na</a:t>
            </a:r>
            <a:r>
              <a:rPr lang="en-US" dirty="0"/>
              <a:t> values. luckily num births between months were similar throughout the years. </a:t>
            </a:r>
          </a:p>
          <a:p>
            <a:r>
              <a:rPr lang="en-US" dirty="0"/>
              <a:t>Limitations: independence assumption was probably broken</a:t>
            </a:r>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97695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was going to use the minimum </a:t>
            </a:r>
            <a:r>
              <a:rPr lang="en-US" dirty="0" err="1"/>
              <a:t>mse</a:t>
            </a:r>
            <a:r>
              <a:rPr lang="en-US" dirty="0"/>
              <a:t> to determine the best model, but my response was already too small, so used sqrt to increase the </a:t>
            </a:r>
            <a:r>
              <a:rPr lang="en-US" dirty="0" err="1"/>
              <a:t>mse</a:t>
            </a:r>
            <a:r>
              <a:rPr lang="en-US" dirty="0"/>
              <a:t> for visualization purpose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45889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12/18/2019</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12/18/2019</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12/18/2019</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12/18/2019</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12/18/2019</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12/18/2019</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12/18/2019</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12/18/2019</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12/18/2019</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12/18/2019</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12/18/2019</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12/18/2019</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106198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ivethirtyeight.datasettes.com/fivethirtyeight/births%2FUS_births_1994-2003_CDC_NCH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38199" y="4525347"/>
            <a:ext cx="6801321" cy="1737360"/>
          </a:xfrm>
        </p:spPr>
        <p:txBody>
          <a:bodyPr anchor="ctr">
            <a:normAutofit/>
          </a:bodyPr>
          <a:lstStyle/>
          <a:p>
            <a:pPr algn="r"/>
            <a:r>
              <a:rPr lang="en-US" dirty="0"/>
              <a:t>Birth Ratio in the US</a:t>
            </a:r>
          </a:p>
        </p:txBody>
      </p:sp>
      <p:sp>
        <p:nvSpPr>
          <p:cNvPr id="3" name="Content Placeholder 2"/>
          <p:cNvSpPr>
            <a:spLocks noGrp="1"/>
          </p:cNvSpPr>
          <p:nvPr>
            <p:ph type="subTitle" idx="1"/>
          </p:nvPr>
        </p:nvSpPr>
        <p:spPr>
          <a:xfrm>
            <a:off x="7961258" y="4525347"/>
            <a:ext cx="3258675" cy="1737360"/>
          </a:xfrm>
        </p:spPr>
        <p:txBody>
          <a:bodyPr anchor="ctr">
            <a:normAutofit/>
          </a:bodyPr>
          <a:lstStyle/>
          <a:p>
            <a:pPr algn="l"/>
            <a:r>
              <a:rPr lang="en-US" dirty="0"/>
              <a:t>Dongguk Jeon</a:t>
            </a:r>
            <a:endParaRPr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29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838200" y="894027"/>
            <a:ext cx="3494362" cy="4782873"/>
          </a:xfrm>
        </p:spPr>
        <p:txBody>
          <a:bodyPr>
            <a:normAutofit/>
          </a:bodyPr>
          <a:lstStyle/>
          <a:p>
            <a:pPr algn="r"/>
            <a:r>
              <a:rPr lang="en-US" dirty="0">
                <a:solidFill>
                  <a:schemeClr val="bg1"/>
                </a:solidFill>
              </a:rPr>
              <a:t>Machine Learning Models</a:t>
            </a:r>
          </a:p>
        </p:txBody>
      </p:sp>
      <p:cxnSp>
        <p:nvCxnSpPr>
          <p:cNvPr id="24" name="Straight Connector 2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334CDDC1-0D03-4DCA-9EA9-FD0FE748F9CA}"/>
              </a:ext>
            </a:extLst>
          </p:cNvPr>
          <p:cNvSpPr>
            <a:spLocks noGrp="1"/>
          </p:cNvSpPr>
          <p:nvPr>
            <p:ph idx="1"/>
          </p:nvPr>
        </p:nvSpPr>
        <p:spPr>
          <a:xfrm>
            <a:off x="4976032" y="894027"/>
            <a:ext cx="6377768" cy="4782873"/>
          </a:xfrm>
        </p:spPr>
        <p:txBody>
          <a:bodyPr anchor="ctr">
            <a:normAutofit/>
          </a:bodyPr>
          <a:lstStyle/>
          <a:p>
            <a:pPr marL="457200" indent="-457200">
              <a:buAutoNum type="arabicPeriod"/>
            </a:pPr>
            <a:r>
              <a:rPr lang="en-US" sz="2200" dirty="0">
                <a:solidFill>
                  <a:schemeClr val="bg1"/>
                </a:solidFill>
              </a:rPr>
              <a:t>Linear Regression </a:t>
            </a:r>
          </a:p>
          <a:p>
            <a:pPr marL="457200" indent="-457200">
              <a:buAutoNum type="arabicPeriod"/>
            </a:pPr>
            <a:r>
              <a:rPr lang="en-US" sz="2200" dirty="0">
                <a:solidFill>
                  <a:schemeClr val="bg1"/>
                </a:solidFill>
              </a:rPr>
              <a:t>Random Forest</a:t>
            </a:r>
          </a:p>
          <a:p>
            <a:pPr marL="457200" indent="-457200">
              <a:buAutoNum type="arabicPeriod"/>
            </a:pPr>
            <a:r>
              <a:rPr lang="en-US" sz="2200" dirty="0">
                <a:solidFill>
                  <a:schemeClr val="bg1"/>
                </a:solidFill>
              </a:rPr>
              <a:t>KNN</a:t>
            </a:r>
          </a:p>
          <a:p>
            <a:pPr marL="457200" indent="-457200">
              <a:buAutoNum type="arabicPeriod"/>
            </a:pPr>
            <a:r>
              <a:rPr lang="en-US" sz="2200" dirty="0">
                <a:solidFill>
                  <a:schemeClr val="bg1"/>
                </a:solidFill>
              </a:rPr>
              <a:t>SVM</a:t>
            </a:r>
          </a:p>
        </p:txBody>
      </p:sp>
    </p:spTree>
    <p:extLst>
      <p:ext uri="{BB962C8B-B14F-4D97-AF65-F5344CB8AC3E}">
        <p14:creationId xmlns:p14="http://schemas.microsoft.com/office/powerpoint/2010/main" val="12151683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31657A-1199-4B34-B3A0-E12444111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8"/>
            <a:ext cx="10713676" cy="6163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422898" y="814406"/>
            <a:ext cx="10217919" cy="1171648"/>
          </a:xfrm>
        </p:spPr>
        <p:txBody>
          <a:bodyPr vert="horz" lIns="91440" tIns="45720" rIns="91440" bIns="45720" rtlCol="0" anchor="b">
            <a:normAutofit/>
          </a:bodyPr>
          <a:lstStyle/>
          <a:p>
            <a:r>
              <a:rPr lang="en-US" sz="4800" dirty="0"/>
              <a:t>How data looks like</a:t>
            </a:r>
          </a:p>
        </p:txBody>
      </p:sp>
      <p:cxnSp>
        <p:nvCxnSpPr>
          <p:cNvPr id="11" name="Straight Connector 10">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5342"/>
            <a:ext cx="12192000" cy="0"/>
          </a:xfrm>
          <a:prstGeom prst="line">
            <a:avLst/>
          </a:prstGeom>
          <a:ln w="9525"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automatically generated">
            <a:extLst>
              <a:ext uri="{FF2B5EF4-FFF2-40B4-BE49-F238E27FC236}">
                <a16:creationId xmlns:a16="http://schemas.microsoft.com/office/drawing/2014/main" id="{D87A1592-2EA2-45EC-B6E2-433C1792C839}"/>
              </a:ext>
            </a:extLst>
          </p:cNvPr>
          <p:cNvPicPr>
            <a:picLocks noGrp="1" noChangeAspect="1"/>
          </p:cNvPicPr>
          <p:nvPr>
            <p:ph idx="1"/>
          </p:nvPr>
        </p:nvPicPr>
        <p:blipFill rotWithShape="1">
          <a:blip r:embed="rId2"/>
          <a:srcRect b="1943"/>
          <a:stretch/>
        </p:blipFill>
        <p:spPr>
          <a:xfrm>
            <a:off x="422144" y="3258979"/>
            <a:ext cx="10364226" cy="3408413"/>
          </a:xfrm>
          <a:prstGeom prst="rect">
            <a:avLst/>
          </a:prstGeom>
        </p:spPr>
      </p:pic>
      <p:sp>
        <p:nvSpPr>
          <p:cNvPr id="13" name="Rectangle 12">
            <a:extLst>
              <a:ext uri="{FF2B5EF4-FFF2-40B4-BE49-F238E27FC236}">
                <a16:creationId xmlns:a16="http://schemas.microsoft.com/office/drawing/2014/main" id="{D71365B5-F8D1-429B-9142-2883875961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258980"/>
            <a:ext cx="438167" cy="359902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EE9C6408-AA0E-411D-A5D2-E5F13306F8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14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01919B-59A9-4029-885D-E04270CAD1FB}"/>
              </a:ext>
            </a:extLst>
          </p:cNvPr>
          <p:cNvSpPr>
            <a:spLocks noGrp="1"/>
          </p:cNvSpPr>
          <p:nvPr>
            <p:ph type="title"/>
          </p:nvPr>
        </p:nvSpPr>
        <p:spPr>
          <a:xfrm>
            <a:off x="648929" y="629266"/>
            <a:ext cx="3651467" cy="1676603"/>
          </a:xfrm>
        </p:spPr>
        <p:txBody>
          <a:bodyPr>
            <a:normAutofit fontScale="90000"/>
          </a:bodyPr>
          <a:lstStyle/>
          <a:p>
            <a:r>
              <a:rPr lang="en-US" dirty="0"/>
              <a:t>My trying to improve the model</a:t>
            </a:r>
          </a:p>
        </p:txBody>
      </p:sp>
      <p:sp>
        <p:nvSpPr>
          <p:cNvPr id="8" name="Content Placeholder 7">
            <a:extLst>
              <a:ext uri="{FF2B5EF4-FFF2-40B4-BE49-F238E27FC236}">
                <a16:creationId xmlns:a16="http://schemas.microsoft.com/office/drawing/2014/main" id="{E858D3D7-EBDD-439F-A9CD-D4B5BCD8F1EB}"/>
              </a:ext>
            </a:extLst>
          </p:cNvPr>
          <p:cNvSpPr>
            <a:spLocks noGrp="1"/>
          </p:cNvSpPr>
          <p:nvPr>
            <p:ph idx="1"/>
          </p:nvPr>
        </p:nvSpPr>
        <p:spPr>
          <a:xfrm>
            <a:off x="648931" y="2438400"/>
            <a:ext cx="3651466" cy="3785419"/>
          </a:xfrm>
        </p:spPr>
        <p:txBody>
          <a:bodyPr>
            <a:normAutofit/>
          </a:bodyPr>
          <a:lstStyle/>
          <a:p>
            <a:endParaRPr lang="en-US" sz="1800"/>
          </a:p>
        </p:txBody>
      </p:sp>
      <p:pic>
        <p:nvPicPr>
          <p:cNvPr id="4" name="Content Placeholder 3">
            <a:extLst>
              <a:ext uri="{FF2B5EF4-FFF2-40B4-BE49-F238E27FC236}">
                <a16:creationId xmlns:a16="http://schemas.microsoft.com/office/drawing/2014/main" id="{FFEC1770-041E-43C5-87D8-95C6AB57D21C}"/>
              </a:ext>
            </a:extLst>
          </p:cNvPr>
          <p:cNvPicPr>
            <a:picLocks noChangeAspect="1"/>
          </p:cNvPicPr>
          <p:nvPr/>
        </p:nvPicPr>
        <p:blipFill rotWithShape="1">
          <a:blip r:embed="rId2"/>
          <a:srcRect r="21806" b="1"/>
          <a:stretch/>
        </p:blipFill>
        <p:spPr>
          <a:xfrm>
            <a:off x="4639056" y="10"/>
            <a:ext cx="7552944" cy="6857990"/>
          </a:xfrm>
          <a:prstGeom prst="rect">
            <a:avLst/>
          </a:prstGeom>
          <a:effectLst/>
        </p:spPr>
      </p:pic>
    </p:spTree>
    <p:extLst>
      <p:ext uri="{BB962C8B-B14F-4D97-AF65-F5344CB8AC3E}">
        <p14:creationId xmlns:p14="http://schemas.microsoft.com/office/powerpoint/2010/main" val="3264462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838200" y="365125"/>
            <a:ext cx="10515600" cy="1325563"/>
          </a:xfrm>
        </p:spPr>
        <p:txBody>
          <a:bodyPr/>
          <a:lstStyle/>
          <a:p>
            <a:r>
              <a:rPr lang="en-US"/>
              <a:t>Reporting RMSE</a:t>
            </a:r>
            <a:endParaRPr lang="en-US" dirty="0"/>
          </a:p>
        </p:txBody>
      </p:sp>
      <p:pic>
        <p:nvPicPr>
          <p:cNvPr id="4" name="Content Placeholder 3">
            <a:extLst>
              <a:ext uri="{FF2B5EF4-FFF2-40B4-BE49-F238E27FC236}">
                <a16:creationId xmlns:a16="http://schemas.microsoft.com/office/drawing/2014/main" id="{5D24BC6F-3BEC-4F8F-A5DD-159671910AC0}"/>
              </a:ext>
            </a:extLst>
          </p:cNvPr>
          <p:cNvPicPr>
            <a:picLocks noGrp="1" noChangeAspect="1"/>
          </p:cNvPicPr>
          <p:nvPr>
            <p:ph idx="1"/>
          </p:nvPr>
        </p:nvPicPr>
        <p:blipFill>
          <a:blip r:embed="rId3"/>
          <a:stretch>
            <a:fillRect/>
          </a:stretch>
        </p:blipFill>
        <p:spPr>
          <a:xfrm>
            <a:off x="752676" y="2024109"/>
            <a:ext cx="9161752" cy="2343704"/>
          </a:xfrm>
          <a:prstGeom prst="rect">
            <a:avLst/>
          </a:prstGeom>
        </p:spPr>
      </p:pic>
    </p:spTree>
    <p:extLst>
      <p:ext uri="{BB962C8B-B14F-4D97-AF65-F5344CB8AC3E}">
        <p14:creationId xmlns:p14="http://schemas.microsoft.com/office/powerpoint/2010/main" val="339628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1179226" y="826680"/>
            <a:ext cx="9833548" cy="1325563"/>
          </a:xfrm>
        </p:spPr>
        <p:txBody>
          <a:bodyPr vert="horz" lIns="91440" tIns="45720" rIns="91440" bIns="45720" rtlCol="0">
            <a:normAutofit/>
          </a:bodyPr>
          <a:lstStyle/>
          <a:p>
            <a:pPr algn="ctr"/>
            <a:r>
              <a:rPr lang="en-US" sz="4000" kern="1200" dirty="0">
                <a:solidFill>
                  <a:srgbClr val="FFFFFF"/>
                </a:solidFill>
                <a:latin typeface="+mj-lt"/>
                <a:ea typeface="+mj-ea"/>
                <a:cs typeface="+mj-cs"/>
              </a:rPr>
              <a:t>How well does my model predict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the birth ratio?</a:t>
            </a:r>
          </a:p>
        </p:txBody>
      </p:sp>
      <p:pic>
        <p:nvPicPr>
          <p:cNvPr id="4" name="Content Placeholder 3">
            <a:extLst>
              <a:ext uri="{FF2B5EF4-FFF2-40B4-BE49-F238E27FC236}">
                <a16:creationId xmlns:a16="http://schemas.microsoft.com/office/drawing/2014/main" id="{73AD8D9A-BB00-456D-8C55-58EC519D34DC}"/>
              </a:ext>
            </a:extLst>
          </p:cNvPr>
          <p:cNvPicPr>
            <a:picLocks noGrp="1" noChangeAspect="1"/>
          </p:cNvPicPr>
          <p:nvPr>
            <p:ph idx="1"/>
          </p:nvPr>
        </p:nvPicPr>
        <p:blipFill rotWithShape="1">
          <a:blip r:embed="rId3"/>
          <a:srcRect l="2693" r="-1" b="-1"/>
          <a:stretch/>
        </p:blipFill>
        <p:spPr>
          <a:xfrm>
            <a:off x="1330325" y="2941638"/>
            <a:ext cx="2014538" cy="3049588"/>
          </a:xfrm>
          <a:prstGeom prst="rect">
            <a:avLst/>
          </a:prstGeom>
        </p:spPr>
      </p:pic>
      <p:pic>
        <p:nvPicPr>
          <p:cNvPr id="11" name="Content Placeholder 3">
            <a:extLst>
              <a:ext uri="{FF2B5EF4-FFF2-40B4-BE49-F238E27FC236}">
                <a16:creationId xmlns:a16="http://schemas.microsoft.com/office/drawing/2014/main" id="{4C4247B1-6F57-4037-B093-16D518916195}"/>
              </a:ext>
            </a:extLst>
          </p:cNvPr>
          <p:cNvPicPr>
            <a:picLocks noChangeAspect="1"/>
          </p:cNvPicPr>
          <p:nvPr/>
        </p:nvPicPr>
        <p:blipFill>
          <a:blip r:embed="rId4"/>
          <a:stretch>
            <a:fillRect/>
          </a:stretch>
        </p:blipFill>
        <p:spPr>
          <a:xfrm>
            <a:off x="3930883" y="3723558"/>
            <a:ext cx="5807922" cy="1485748"/>
          </a:xfrm>
          <a:prstGeom prst="rect">
            <a:avLst/>
          </a:prstGeom>
        </p:spPr>
      </p:pic>
    </p:spTree>
    <p:extLst>
      <p:ext uri="{BB962C8B-B14F-4D97-AF65-F5344CB8AC3E}">
        <p14:creationId xmlns:p14="http://schemas.microsoft.com/office/powerpoint/2010/main" val="3695091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Which Features Matter?</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BB1BF69-B3CB-4216-9721-069A8BFC00AE}"/>
              </a:ext>
            </a:extLst>
          </p:cNvPr>
          <p:cNvPicPr>
            <a:picLocks noChangeAspect="1"/>
          </p:cNvPicPr>
          <p:nvPr/>
        </p:nvPicPr>
        <p:blipFill>
          <a:blip r:embed="rId2"/>
          <a:stretch>
            <a:fillRect/>
          </a:stretch>
        </p:blipFill>
        <p:spPr>
          <a:xfrm>
            <a:off x="760884" y="2426818"/>
            <a:ext cx="4597282"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6013BC1E-2B76-48CA-AB18-95B5A18B8969}"/>
              </a:ext>
            </a:extLst>
          </p:cNvPr>
          <p:cNvPicPr>
            <a:picLocks noGrp="1" noChangeAspect="1"/>
          </p:cNvPicPr>
          <p:nvPr>
            <p:ph idx="1"/>
          </p:nvPr>
        </p:nvPicPr>
        <p:blipFill>
          <a:blip r:embed="rId3"/>
          <a:stretch>
            <a:fillRect/>
          </a:stretch>
        </p:blipFill>
        <p:spPr>
          <a:xfrm>
            <a:off x="6566977" y="2426818"/>
            <a:ext cx="5212109" cy="3997637"/>
          </a:xfrm>
          <a:prstGeom prst="rect">
            <a:avLst/>
          </a:prstGeom>
        </p:spPr>
      </p:pic>
    </p:spTree>
    <p:extLst>
      <p:ext uri="{BB962C8B-B14F-4D97-AF65-F5344CB8AC3E}">
        <p14:creationId xmlns:p14="http://schemas.microsoft.com/office/powerpoint/2010/main" val="411996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New Quesitons</a:t>
            </a:r>
          </a:p>
        </p:txBody>
      </p:sp>
      <p:sp>
        <p:nvSpPr>
          <p:cNvPr id="4" name="TextBox 3">
            <a:extLst>
              <a:ext uri="{FF2B5EF4-FFF2-40B4-BE49-F238E27FC236}">
                <a16:creationId xmlns:a16="http://schemas.microsoft.com/office/drawing/2014/main" id="{65D86A1E-EBB8-4826-9539-2F04BB88E5C2}"/>
              </a:ext>
            </a:extLst>
          </p:cNvPr>
          <p:cNvSpPr txBox="1"/>
          <p:nvPr/>
        </p:nvSpPr>
        <p:spPr>
          <a:xfrm>
            <a:off x="800100" y="3595855"/>
            <a:ext cx="8272879" cy="1077218"/>
          </a:xfrm>
          <a:prstGeom prst="rect">
            <a:avLst/>
          </a:prstGeom>
          <a:noFill/>
        </p:spPr>
        <p:txBody>
          <a:bodyPr wrap="square" rtlCol="0">
            <a:spAutoFit/>
          </a:bodyPr>
          <a:lstStyle/>
          <a:p>
            <a:pPr marL="285750" indent="-285750">
              <a:buFontTx/>
              <a:buChar char="-"/>
            </a:pPr>
            <a:r>
              <a:rPr lang="en-US" sz="3200" dirty="0"/>
              <a:t>Why are there drops on certain dates?</a:t>
            </a:r>
          </a:p>
          <a:p>
            <a:pPr marL="285750" indent="-285750">
              <a:buFontTx/>
              <a:buChar char="-"/>
            </a:pPr>
            <a:r>
              <a:rPr lang="en-US" sz="3200" dirty="0"/>
              <a:t>What other models could I have included?</a:t>
            </a:r>
          </a:p>
        </p:txBody>
      </p:sp>
    </p:spTree>
    <p:extLst>
      <p:ext uri="{BB962C8B-B14F-4D97-AF65-F5344CB8AC3E}">
        <p14:creationId xmlns:p14="http://schemas.microsoft.com/office/powerpoint/2010/main" val="303234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Conclusions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4CDDC1-0D03-4DCA-9EA9-FD0FE748F9CA}"/>
              </a:ext>
            </a:extLst>
          </p:cNvPr>
          <p:cNvSpPr>
            <a:spLocks noGrp="1"/>
          </p:cNvSpPr>
          <p:nvPr>
            <p:ph idx="1"/>
          </p:nvPr>
        </p:nvSpPr>
        <p:spPr>
          <a:xfrm>
            <a:off x="4976031" y="963877"/>
            <a:ext cx="6377769" cy="4930246"/>
          </a:xfrm>
        </p:spPr>
        <p:txBody>
          <a:bodyPr anchor="ctr">
            <a:normAutofit/>
          </a:bodyPr>
          <a:lstStyle/>
          <a:p>
            <a:endParaRPr lang="en-US" sz="2400" dirty="0"/>
          </a:p>
        </p:txBody>
      </p:sp>
    </p:spTree>
    <p:extLst>
      <p:ext uri="{BB962C8B-B14F-4D97-AF65-F5344CB8AC3E}">
        <p14:creationId xmlns:p14="http://schemas.microsoft.com/office/powerpoint/2010/main" val="102582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Contents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Introduction</a:t>
            </a:r>
          </a:p>
          <a:p>
            <a:r>
              <a:rPr lang="en-US" sz="2400" dirty="0"/>
              <a:t>Data</a:t>
            </a:r>
          </a:p>
          <a:p>
            <a:r>
              <a:rPr lang="en-US" sz="2400" dirty="0"/>
              <a:t>Machine Learning Models</a:t>
            </a:r>
          </a:p>
          <a:p>
            <a:r>
              <a:rPr lang="en-US" sz="2400" dirty="0"/>
              <a:t>Model Performance (measured in RMSE)</a:t>
            </a:r>
          </a:p>
          <a:p>
            <a:r>
              <a:rPr lang="en-US" sz="2400" dirty="0"/>
              <a:t>Conclusion</a:t>
            </a:r>
          </a:p>
          <a:p>
            <a:endParaRPr lang="en-US" sz="2400" dirty="0"/>
          </a:p>
        </p:txBody>
      </p:sp>
    </p:spTree>
    <p:extLst>
      <p:ext uri="{BB962C8B-B14F-4D97-AF65-F5344CB8AC3E}">
        <p14:creationId xmlns:p14="http://schemas.microsoft.com/office/powerpoint/2010/main" val="166518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84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4800" kern="1200" dirty="0">
                <a:solidFill>
                  <a:srgbClr val="FFFFFF"/>
                </a:solidFill>
                <a:latin typeface="+mj-lt"/>
                <a:ea typeface="+mj-ea"/>
                <a:cs typeface="+mj-cs"/>
              </a:rPr>
              <a:t>Birth rate</a:t>
            </a:r>
          </a:p>
        </p:txBody>
      </p:sp>
      <p:pic>
        <p:nvPicPr>
          <p:cNvPr id="6" name="Content Placeholder 5" descr="A close up of a map&#10;&#10;Description automatically generated">
            <a:extLst>
              <a:ext uri="{FF2B5EF4-FFF2-40B4-BE49-F238E27FC236}">
                <a16:creationId xmlns:a16="http://schemas.microsoft.com/office/drawing/2014/main" id="{03ECE92D-2EB1-4FDF-9D46-CF94B4E747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20834" y="683665"/>
            <a:ext cx="8471166" cy="3647585"/>
          </a:xfrm>
          <a:prstGeom prst="rect">
            <a:avLst/>
          </a:prstGeom>
        </p:spPr>
      </p:pic>
      <p:sp>
        <p:nvSpPr>
          <p:cNvPr id="4" name="Rectangle 3">
            <a:extLst>
              <a:ext uri="{FF2B5EF4-FFF2-40B4-BE49-F238E27FC236}">
                <a16:creationId xmlns:a16="http://schemas.microsoft.com/office/drawing/2014/main" id="{C0319650-7D06-4B0B-B8E0-50A9AF69FCEC}"/>
              </a:ext>
            </a:extLst>
          </p:cNvPr>
          <p:cNvSpPr/>
          <p:nvPr/>
        </p:nvSpPr>
        <p:spPr>
          <a:xfrm>
            <a:off x="4868917" y="5399881"/>
            <a:ext cx="7188199" cy="129209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Tackling child poverty in Korea - Scientific Figure on ResearchGate. Available from: https://www.researchgate.net/figure/Fertility-is-lowest-in-Korea-compared-to-other-OECD-countries-Total-period-fertility-rate_fig4_328828016 [accessed 16 Dec, 2019]</a:t>
            </a:r>
          </a:p>
        </p:txBody>
      </p:sp>
    </p:spTree>
    <p:extLst>
      <p:ext uri="{BB962C8B-B14F-4D97-AF65-F5344CB8AC3E}">
        <p14:creationId xmlns:p14="http://schemas.microsoft.com/office/powerpoint/2010/main" val="330234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2311147" y="365760"/>
            <a:ext cx="7569706" cy="1288238"/>
          </a:xfrm>
        </p:spPr>
        <p:txBody>
          <a:bodyPr anchor="ctr">
            <a:normAutofit/>
          </a:bodyPr>
          <a:lstStyle/>
          <a:p>
            <a:pPr algn="ctr"/>
            <a:r>
              <a:rPr lang="en-US" sz="6000" dirty="0"/>
              <a:t>Research Questions</a:t>
            </a:r>
          </a:p>
        </p:txBody>
      </p:sp>
      <p:sp>
        <p:nvSpPr>
          <p:cNvPr id="15" name="Content Placeholder 2">
            <a:extLst>
              <a:ext uri="{FF2B5EF4-FFF2-40B4-BE49-F238E27FC236}">
                <a16:creationId xmlns:a16="http://schemas.microsoft.com/office/drawing/2014/main" id="{334CDDC1-0D03-4DCA-9EA9-FD0FE748F9CA}"/>
              </a:ext>
            </a:extLst>
          </p:cNvPr>
          <p:cNvSpPr>
            <a:spLocks noGrp="1"/>
          </p:cNvSpPr>
          <p:nvPr>
            <p:ph idx="1"/>
          </p:nvPr>
        </p:nvSpPr>
        <p:spPr>
          <a:xfrm>
            <a:off x="2165569" y="1956816"/>
            <a:ext cx="7860863" cy="4024884"/>
          </a:xfrm>
        </p:spPr>
        <p:txBody>
          <a:bodyPr anchor="t">
            <a:normAutofit lnSpcReduction="10000"/>
          </a:bodyPr>
          <a:lstStyle/>
          <a:p>
            <a:pPr marL="0" indent="0">
              <a:buNone/>
            </a:pPr>
            <a:r>
              <a:rPr lang="en-US" sz="6000" baseline="30000" dirty="0"/>
              <a:t>From EDA:</a:t>
            </a:r>
            <a:endParaRPr lang="en-US" sz="3200" dirty="0"/>
          </a:p>
          <a:p>
            <a:r>
              <a:rPr lang="en-US" sz="1700" dirty="0"/>
              <a:t>- Is there any particular date of each year that has more births than other dates?</a:t>
            </a:r>
          </a:p>
          <a:p>
            <a:r>
              <a:rPr lang="en-US" sz="1700" dirty="0"/>
              <a:t>- Is there any particular date of each year that has fewer births than other dates?</a:t>
            </a:r>
          </a:p>
          <a:p>
            <a:r>
              <a:rPr lang="en-US" sz="1700" dirty="0"/>
              <a:t>- Which month has the most/least births?</a:t>
            </a:r>
          </a:p>
          <a:p>
            <a:r>
              <a:rPr lang="en-US" sz="1700" dirty="0"/>
              <a:t>- Is the birth ratio smaller on holidays?</a:t>
            </a:r>
          </a:p>
          <a:p>
            <a:endParaRPr lang="en-US" sz="1700" dirty="0"/>
          </a:p>
          <a:p>
            <a:pPr marL="0" indent="0">
              <a:buNone/>
            </a:pPr>
            <a:r>
              <a:rPr lang="en-US" sz="3600" dirty="0"/>
              <a:t>From Machine Learning Model:</a:t>
            </a:r>
          </a:p>
          <a:p>
            <a:r>
              <a:rPr lang="en-US" sz="1700" dirty="0"/>
              <a:t>- How well does my model predict the birth ratio?</a:t>
            </a:r>
          </a:p>
          <a:p>
            <a:r>
              <a:rPr lang="en-US" sz="1700" dirty="0"/>
              <a:t>- Which features are most important to increase/decrease the birth ratio?</a:t>
            </a:r>
          </a:p>
        </p:txBody>
      </p:sp>
    </p:spTree>
    <p:extLst>
      <p:ext uri="{BB962C8B-B14F-4D97-AF65-F5344CB8AC3E}">
        <p14:creationId xmlns:p14="http://schemas.microsoft.com/office/powerpoint/2010/main" val="756305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Data Collection</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AC1D6B24-C549-4464-8D42-D94B3F062F7A}"/>
              </a:ext>
            </a:extLst>
          </p:cNvPr>
          <p:cNvPicPr>
            <a:picLocks noGrp="1" noChangeAspect="1"/>
          </p:cNvPicPr>
          <p:nvPr>
            <p:ph idx="1"/>
          </p:nvPr>
        </p:nvPicPr>
        <p:blipFill>
          <a:blip r:embed="rId2"/>
          <a:stretch>
            <a:fillRect/>
          </a:stretch>
        </p:blipFill>
        <p:spPr>
          <a:xfrm>
            <a:off x="331567" y="2488786"/>
            <a:ext cx="5455917" cy="3873701"/>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5CCB12B-83E6-420C-A4BE-86348F986139}"/>
              </a:ext>
            </a:extLst>
          </p:cNvPr>
          <p:cNvSpPr/>
          <p:nvPr/>
        </p:nvSpPr>
        <p:spPr>
          <a:xfrm>
            <a:off x="331567" y="6424455"/>
            <a:ext cx="9859979" cy="369332"/>
          </a:xfrm>
          <a:prstGeom prst="rect">
            <a:avLst/>
          </a:prstGeom>
        </p:spPr>
        <p:txBody>
          <a:bodyPr wrap="square">
            <a:spAutoFit/>
          </a:bodyPr>
          <a:lstStyle/>
          <a:p>
            <a:r>
              <a:rPr lang="en-US" u="sng" dirty="0">
                <a:solidFill>
                  <a:srgbClr val="1A466C"/>
                </a:solidFill>
                <a:latin typeface="Helvetica Neue"/>
                <a:hlinkClick r:id="rId3"/>
              </a:rPr>
              <a:t>https://fivethirtyeight.datasettes.com/fivethirtyeight/births%2FUS_births_</a:t>
            </a:r>
            <a:endParaRPr lang="en-US" dirty="0"/>
          </a:p>
        </p:txBody>
      </p:sp>
      <p:pic>
        <p:nvPicPr>
          <p:cNvPr id="5" name="Picture 4">
            <a:extLst>
              <a:ext uri="{FF2B5EF4-FFF2-40B4-BE49-F238E27FC236}">
                <a16:creationId xmlns:a16="http://schemas.microsoft.com/office/drawing/2014/main" id="{493C5EDE-FEAF-43CB-8BB1-3EA73199DE56}"/>
              </a:ext>
            </a:extLst>
          </p:cNvPr>
          <p:cNvPicPr>
            <a:picLocks noChangeAspect="1"/>
          </p:cNvPicPr>
          <p:nvPr/>
        </p:nvPicPr>
        <p:blipFill>
          <a:blip r:embed="rId4"/>
          <a:stretch>
            <a:fillRect/>
          </a:stretch>
        </p:blipFill>
        <p:spPr>
          <a:xfrm>
            <a:off x="6341661" y="2676904"/>
            <a:ext cx="5344539" cy="3570874"/>
          </a:xfrm>
          <a:prstGeom prst="rect">
            <a:avLst/>
          </a:prstGeom>
        </p:spPr>
      </p:pic>
    </p:spTree>
    <p:extLst>
      <p:ext uri="{BB962C8B-B14F-4D97-AF65-F5344CB8AC3E}">
        <p14:creationId xmlns:p14="http://schemas.microsoft.com/office/powerpoint/2010/main" val="366811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648928" y="4675886"/>
            <a:ext cx="3685032" cy="1608328"/>
          </a:xfrm>
        </p:spPr>
        <p:txBody>
          <a:bodyPr vert="horz" lIns="91440" tIns="45720" rIns="91440" bIns="45720" rtlCol="0">
            <a:normAutofit/>
          </a:bodyPr>
          <a:lstStyle/>
          <a:p>
            <a:r>
              <a:rPr lang="en-US" sz="3600"/>
              <a:t>Feature Engineering</a:t>
            </a:r>
          </a:p>
        </p:txBody>
      </p:sp>
      <p:sp>
        <p:nvSpPr>
          <p:cNvPr id="28" name="Rectangle 27">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ounded Rectangle 26">
            <a:extLst>
              <a:ext uri="{FF2B5EF4-FFF2-40B4-BE49-F238E27FC236}">
                <a16:creationId xmlns:a16="http://schemas.microsoft.com/office/drawing/2014/main" id="{1B9CAF73-92E0-421B-9CBB-6CAF38509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638D69B-6950-45D8-A6BD-91DB97C0BBC5}"/>
              </a:ext>
            </a:extLst>
          </p:cNvPr>
          <p:cNvPicPr>
            <a:picLocks noChangeAspect="1"/>
          </p:cNvPicPr>
          <p:nvPr/>
        </p:nvPicPr>
        <p:blipFill>
          <a:blip r:embed="rId2"/>
          <a:stretch>
            <a:fillRect/>
          </a:stretch>
        </p:blipFill>
        <p:spPr>
          <a:xfrm>
            <a:off x="641180" y="1222753"/>
            <a:ext cx="4974336" cy="2135384"/>
          </a:xfrm>
          <a:prstGeom prst="rect">
            <a:avLst/>
          </a:prstGeom>
        </p:spPr>
      </p:pic>
      <p:sp>
        <p:nvSpPr>
          <p:cNvPr id="32" name="Rounded Rectangle 16">
            <a:extLst>
              <a:ext uri="{FF2B5EF4-FFF2-40B4-BE49-F238E27FC236}">
                <a16:creationId xmlns:a16="http://schemas.microsoft.com/office/drawing/2014/main" id="{A6705D2C-3D75-4306-94DF-E75EE9F2D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E68AB46-7699-4455-9F9B-ED2CFE835766}"/>
              </a:ext>
            </a:extLst>
          </p:cNvPr>
          <p:cNvPicPr>
            <a:picLocks noChangeAspect="1"/>
          </p:cNvPicPr>
          <p:nvPr/>
        </p:nvPicPr>
        <p:blipFill>
          <a:blip r:embed="rId3"/>
          <a:stretch>
            <a:fillRect/>
          </a:stretch>
        </p:blipFill>
        <p:spPr>
          <a:xfrm>
            <a:off x="6576484" y="1400316"/>
            <a:ext cx="4974336" cy="1688817"/>
          </a:xfrm>
          <a:prstGeom prst="rect">
            <a:avLst/>
          </a:prstGeom>
        </p:spPr>
      </p:pic>
      <p:sp>
        <p:nvSpPr>
          <p:cNvPr id="8" name="Content Placeholder 7">
            <a:extLst>
              <a:ext uri="{FF2B5EF4-FFF2-40B4-BE49-F238E27FC236}">
                <a16:creationId xmlns:a16="http://schemas.microsoft.com/office/drawing/2014/main" id="{227C3DE1-FA19-477D-BD17-2AF14AFE5492}"/>
              </a:ext>
            </a:extLst>
          </p:cNvPr>
          <p:cNvSpPr>
            <a:spLocks noGrp="1"/>
          </p:cNvSpPr>
          <p:nvPr>
            <p:ph idx="1"/>
          </p:nvPr>
        </p:nvSpPr>
        <p:spPr>
          <a:xfrm>
            <a:off x="4864100" y="4675886"/>
            <a:ext cx="6675627" cy="1605083"/>
          </a:xfrm>
        </p:spPr>
        <p:txBody>
          <a:bodyPr anchor="ctr">
            <a:normAutofit/>
          </a:bodyPr>
          <a:lstStyle/>
          <a:p>
            <a:endParaRPr lang="en-US" sz="2000"/>
          </a:p>
        </p:txBody>
      </p:sp>
    </p:spTree>
    <p:extLst>
      <p:ext uri="{BB962C8B-B14F-4D97-AF65-F5344CB8AC3E}">
        <p14:creationId xmlns:p14="http://schemas.microsoft.com/office/powerpoint/2010/main" val="362028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p:txBody>
          <a:bodyPr/>
          <a:lstStyle/>
          <a:p>
            <a:r>
              <a:rPr lang="en-US" dirty="0"/>
              <a:t>Which month has the most births?</a:t>
            </a:r>
          </a:p>
        </p:txBody>
      </p:sp>
      <p:pic>
        <p:nvPicPr>
          <p:cNvPr id="4" name="Content Placeholder 3">
            <a:extLst>
              <a:ext uri="{FF2B5EF4-FFF2-40B4-BE49-F238E27FC236}">
                <a16:creationId xmlns:a16="http://schemas.microsoft.com/office/drawing/2014/main" id="{43D7349D-1F84-4EDB-B5F1-B3FB0BCED17B}"/>
              </a:ext>
            </a:extLst>
          </p:cNvPr>
          <p:cNvPicPr>
            <a:picLocks noGrp="1" noChangeAspect="1"/>
          </p:cNvPicPr>
          <p:nvPr>
            <p:ph idx="1"/>
          </p:nvPr>
        </p:nvPicPr>
        <p:blipFill>
          <a:blip r:embed="rId2"/>
          <a:stretch>
            <a:fillRect/>
          </a:stretch>
        </p:blipFill>
        <p:spPr>
          <a:xfrm>
            <a:off x="838200" y="2122233"/>
            <a:ext cx="8536619" cy="4192816"/>
          </a:xfrm>
          <a:prstGeom prst="rect">
            <a:avLst/>
          </a:prstGeom>
        </p:spPr>
      </p:pic>
    </p:spTree>
    <p:extLst>
      <p:ext uri="{BB962C8B-B14F-4D97-AF65-F5344CB8AC3E}">
        <p14:creationId xmlns:p14="http://schemas.microsoft.com/office/powerpoint/2010/main" val="367339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p:txBody>
          <a:bodyPr/>
          <a:lstStyle/>
          <a:p>
            <a:r>
              <a:rPr lang="en-US" dirty="0"/>
              <a:t>Is there any particular date of each year that has more births than other dates?</a:t>
            </a:r>
          </a:p>
        </p:txBody>
      </p:sp>
      <p:pic>
        <p:nvPicPr>
          <p:cNvPr id="4" name="Content Placeholder 3">
            <a:extLst>
              <a:ext uri="{FF2B5EF4-FFF2-40B4-BE49-F238E27FC236}">
                <a16:creationId xmlns:a16="http://schemas.microsoft.com/office/drawing/2014/main" id="{93C52A14-9B84-4C4B-9C50-2D9D3049E7B8}"/>
              </a:ext>
            </a:extLst>
          </p:cNvPr>
          <p:cNvPicPr>
            <a:picLocks noGrp="1" noChangeAspect="1"/>
          </p:cNvPicPr>
          <p:nvPr>
            <p:ph idx="1"/>
          </p:nvPr>
        </p:nvPicPr>
        <p:blipFill>
          <a:blip r:embed="rId2"/>
          <a:stretch>
            <a:fillRect/>
          </a:stretch>
        </p:blipFill>
        <p:spPr>
          <a:xfrm>
            <a:off x="838200" y="2116176"/>
            <a:ext cx="8678662" cy="4309892"/>
          </a:xfrm>
          <a:prstGeom prst="rect">
            <a:avLst/>
          </a:prstGeom>
        </p:spPr>
      </p:pic>
    </p:spTree>
    <p:extLst>
      <p:ext uri="{BB962C8B-B14F-4D97-AF65-F5344CB8AC3E}">
        <p14:creationId xmlns:p14="http://schemas.microsoft.com/office/powerpoint/2010/main" val="224559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E7630B-DA97-4AF8-BA88-A56C215E5D74}"/>
              </a:ext>
            </a:extLst>
          </p:cNvPr>
          <p:cNvPicPr>
            <a:picLocks noGrp="1" noChangeAspect="1"/>
          </p:cNvPicPr>
          <p:nvPr>
            <p:ph idx="1"/>
          </p:nvPr>
        </p:nvPicPr>
        <p:blipFill>
          <a:blip r:embed="rId2"/>
          <a:stretch>
            <a:fillRect/>
          </a:stretch>
        </p:blipFill>
        <p:spPr>
          <a:xfrm>
            <a:off x="904875" y="404813"/>
            <a:ext cx="10382250" cy="2571750"/>
          </a:xfrm>
          <a:prstGeom prst="rect">
            <a:avLst/>
          </a:prstGeom>
        </p:spPr>
      </p:pic>
      <p:pic>
        <p:nvPicPr>
          <p:cNvPr id="5" name="Picture 4">
            <a:extLst>
              <a:ext uri="{FF2B5EF4-FFF2-40B4-BE49-F238E27FC236}">
                <a16:creationId xmlns:a16="http://schemas.microsoft.com/office/drawing/2014/main" id="{0C2E4041-33D5-4B95-97AB-B3AD8BFE7CA9}"/>
              </a:ext>
            </a:extLst>
          </p:cNvPr>
          <p:cNvPicPr>
            <a:picLocks noChangeAspect="1"/>
          </p:cNvPicPr>
          <p:nvPr/>
        </p:nvPicPr>
        <p:blipFill>
          <a:blip r:embed="rId3"/>
          <a:stretch>
            <a:fillRect/>
          </a:stretch>
        </p:blipFill>
        <p:spPr>
          <a:xfrm>
            <a:off x="2407747" y="3187083"/>
            <a:ext cx="2134836" cy="3383074"/>
          </a:xfrm>
          <a:prstGeom prst="rect">
            <a:avLst/>
          </a:prstGeom>
        </p:spPr>
      </p:pic>
      <p:pic>
        <p:nvPicPr>
          <p:cNvPr id="7" name="Picture 6">
            <a:extLst>
              <a:ext uri="{FF2B5EF4-FFF2-40B4-BE49-F238E27FC236}">
                <a16:creationId xmlns:a16="http://schemas.microsoft.com/office/drawing/2014/main" id="{44AF6044-60C4-44C1-8F2C-660118CD377E}"/>
              </a:ext>
            </a:extLst>
          </p:cNvPr>
          <p:cNvPicPr>
            <a:picLocks noChangeAspect="1"/>
          </p:cNvPicPr>
          <p:nvPr/>
        </p:nvPicPr>
        <p:blipFill>
          <a:blip r:embed="rId4"/>
          <a:stretch>
            <a:fillRect/>
          </a:stretch>
        </p:blipFill>
        <p:spPr>
          <a:xfrm>
            <a:off x="6747029" y="3039245"/>
            <a:ext cx="2057122" cy="3643337"/>
          </a:xfrm>
          <a:prstGeom prst="rect">
            <a:avLst/>
          </a:prstGeom>
        </p:spPr>
      </p:pic>
      <p:sp>
        <p:nvSpPr>
          <p:cNvPr id="8" name="Title 7">
            <a:extLst>
              <a:ext uri="{FF2B5EF4-FFF2-40B4-BE49-F238E27FC236}">
                <a16:creationId xmlns:a16="http://schemas.microsoft.com/office/drawing/2014/main" id="{C2B5F2A5-CB53-4683-90CA-1892B626678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725594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595</Words>
  <Application>Microsoft Office PowerPoint</Application>
  <PresentationFormat>Widescreen</PresentationFormat>
  <Paragraphs>64</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Helvetica Neue</vt:lpstr>
      <vt:lpstr>Helvetica Neue Medium</vt:lpstr>
      <vt:lpstr>Arial</vt:lpstr>
      <vt:lpstr>Calibri</vt:lpstr>
      <vt:lpstr>Calibri Light</vt:lpstr>
      <vt:lpstr>Office Theme</vt:lpstr>
      <vt:lpstr>Birth Ratio in the US</vt:lpstr>
      <vt:lpstr>Contents</vt:lpstr>
      <vt:lpstr>Birth rate</vt:lpstr>
      <vt:lpstr>Research Questions</vt:lpstr>
      <vt:lpstr>Data Collection</vt:lpstr>
      <vt:lpstr>Feature Engineering</vt:lpstr>
      <vt:lpstr>Which month has the most births?</vt:lpstr>
      <vt:lpstr>Is there any particular date of each year that has more births than other dates?</vt:lpstr>
      <vt:lpstr>PowerPoint Presentation</vt:lpstr>
      <vt:lpstr>Machine Learning Models</vt:lpstr>
      <vt:lpstr>How data looks like</vt:lpstr>
      <vt:lpstr>My trying to improve the model</vt:lpstr>
      <vt:lpstr>Reporting RMSE</vt:lpstr>
      <vt:lpstr>How well does my model predict  the birth ratio?</vt:lpstr>
      <vt:lpstr>Which Features Matter?</vt:lpstr>
      <vt:lpstr>New Quesitons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Birth Ratio in the US</dc:title>
  <dc:creator>Don Jeon</dc:creator>
  <cp:lastModifiedBy>Don Jeon</cp:lastModifiedBy>
  <cp:revision>8</cp:revision>
  <dcterms:created xsi:type="dcterms:W3CDTF">2019-12-16T20:28:58Z</dcterms:created>
  <dcterms:modified xsi:type="dcterms:W3CDTF">2019-12-18T10:09:22Z</dcterms:modified>
</cp:coreProperties>
</file>