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Unicode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20757-C3DF-4279-B1CB-252E2EFFD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Fundamentos de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D9E334-BD19-4786-A8F5-4B1D64384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Centro universitario UAEM Ecatepec</a:t>
            </a:r>
          </a:p>
          <a:p>
            <a:r>
              <a:rPr lang="es-MX" dirty="0"/>
              <a:t>Jesús Ortega Jiménez</a:t>
            </a:r>
          </a:p>
        </p:txBody>
      </p:sp>
    </p:spTree>
    <p:extLst>
      <p:ext uri="{BB962C8B-B14F-4D97-AF65-F5344CB8AC3E}">
        <p14:creationId xmlns:p14="http://schemas.microsoft.com/office/powerpoint/2010/main" val="1742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FE0FE-F22B-43FE-A856-753C660A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convenciones para el nombramiento de variables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70746E-4EA7-47A2-8579-997AC66C3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7" cy="4533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Para variables se recomienda usar:</a:t>
            </a:r>
          </a:p>
          <a:p>
            <a:pPr lvl="1"/>
            <a:r>
              <a:rPr lang="es-MX" dirty="0" err="1"/>
              <a:t>nombre_variable</a:t>
            </a:r>
            <a:r>
              <a:rPr lang="es-MX" dirty="0"/>
              <a:t>  (Snake case)</a:t>
            </a:r>
          </a:p>
          <a:p>
            <a:pPr lvl="1"/>
            <a:r>
              <a:rPr lang="es-MX" dirty="0" err="1"/>
              <a:t>nombreVariable</a:t>
            </a:r>
            <a:r>
              <a:rPr lang="es-MX" dirty="0"/>
              <a:t>    (Camel case)</a:t>
            </a:r>
          </a:p>
          <a:p>
            <a:pPr marL="0" indent="0">
              <a:buNone/>
            </a:pPr>
            <a:r>
              <a:rPr lang="es-MX" dirty="0"/>
              <a:t>Para constantes:</a:t>
            </a:r>
          </a:p>
          <a:p>
            <a:pPr lvl="1"/>
            <a:r>
              <a:rPr lang="es-MX" dirty="0"/>
              <a:t>NOMBRECONSTANTE (todo mayúscula)</a:t>
            </a:r>
          </a:p>
          <a:p>
            <a:pPr marL="57150" indent="0">
              <a:buNone/>
            </a:pPr>
            <a:r>
              <a:rPr lang="es-MX" dirty="0"/>
              <a:t>Para nombrar funciones:</a:t>
            </a:r>
          </a:p>
          <a:p>
            <a:pPr marL="800100" lvl="1"/>
            <a:r>
              <a:rPr lang="es-MX" dirty="0"/>
              <a:t>	</a:t>
            </a:r>
            <a:r>
              <a:rPr lang="en-US" dirty="0"/>
              <a:t>def </a:t>
            </a:r>
            <a:r>
              <a:rPr lang="en-US" dirty="0" err="1"/>
              <a:t>get_mi_clase</a:t>
            </a:r>
            <a:r>
              <a:rPr lang="en-US" dirty="0"/>
              <a:t>(arg1, arg2, arg3):</a:t>
            </a:r>
          </a:p>
          <a:p>
            <a:pPr marL="57150" indent="0">
              <a:buNone/>
            </a:pPr>
            <a:r>
              <a:rPr lang="en-US" dirty="0"/>
              <a:t>Y en las </a:t>
            </a:r>
            <a:r>
              <a:rPr lang="en-US" dirty="0" err="1"/>
              <a:t>clases</a:t>
            </a:r>
            <a:r>
              <a:rPr lang="en-US" dirty="0"/>
              <a:t> se </a:t>
            </a:r>
            <a:r>
              <a:rPr lang="en-US" dirty="0" err="1"/>
              <a:t>usa</a:t>
            </a:r>
            <a:r>
              <a:rPr lang="en-US" dirty="0"/>
              <a:t>:</a:t>
            </a:r>
          </a:p>
          <a:p>
            <a:pPr marL="57150" indent="0">
              <a:buNone/>
            </a:pPr>
            <a:r>
              <a:rPr lang="en-US" dirty="0"/>
              <a:t>	</a:t>
            </a:r>
            <a:r>
              <a:rPr lang="en-US" dirty="0" err="1"/>
              <a:t>NombreClase</a:t>
            </a:r>
            <a:r>
              <a:rPr lang="en-US" dirty="0"/>
              <a:t> (Upper Camel Case)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CCF1225-9C64-43CA-A881-0D99E960065F}"/>
              </a:ext>
            </a:extLst>
          </p:cNvPr>
          <p:cNvSpPr txBox="1"/>
          <p:nvPr/>
        </p:nvSpPr>
        <p:spPr>
          <a:xfrm>
            <a:off x="6424613" y="2171700"/>
            <a:ext cx="499268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Las variables solo levan letras, números y barra inferior (_)</a:t>
            </a:r>
          </a:p>
          <a:p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No comenzar con números</a:t>
            </a:r>
          </a:p>
          <a:p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No usar palabras clave</a:t>
            </a:r>
          </a:p>
          <a:p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No espacios en el 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31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8FD64-5FE9-4363-A355-C825FC4F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Definir una variable en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DDCDC-334C-4F65-BBEE-A6FD22C4B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9621515" cy="6282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sz="5400" dirty="0" err="1"/>
              <a:t>nombreVariable</a:t>
            </a:r>
            <a:r>
              <a:rPr lang="es-MX" sz="5400" dirty="0"/>
              <a:t>  =  “valor variable”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0C70B85-723D-4BA7-9F87-6FA3109F7DCE}"/>
              </a:ext>
            </a:extLst>
          </p:cNvPr>
          <p:cNvSpPr txBox="1"/>
          <p:nvPr/>
        </p:nvSpPr>
        <p:spPr>
          <a:xfrm>
            <a:off x="646111" y="3715128"/>
            <a:ext cx="708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Python infiere el tipo de dato según el valor guardado en ella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11A9561-06C5-4CF0-A06C-0FD7C26E05E7}"/>
              </a:ext>
            </a:extLst>
          </p:cNvPr>
          <p:cNvSpPr txBox="1"/>
          <p:nvPr/>
        </p:nvSpPr>
        <p:spPr>
          <a:xfrm>
            <a:off x="646111" y="3059668"/>
            <a:ext cx="6005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Los nombres son sensible a mayúsculas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3773E20-5761-427B-A06E-E657A2D0A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18" y="4278255"/>
            <a:ext cx="5724364" cy="238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64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C551B-5E27-4E84-B9F2-98FD8DBA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Diferencias entre Python 2 y 3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B8D6826C-0E8A-4F1E-ABD1-4B4540558F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360241"/>
              </p:ext>
            </p:extLst>
          </p:nvPr>
        </p:nvGraphicFramePr>
        <p:xfrm>
          <a:off x="1103313" y="2052638"/>
          <a:ext cx="894715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1741963696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2514894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Python 2.x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Python 3.x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55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Print</a:t>
                      </a:r>
                      <a:r>
                        <a:rPr lang="es-MX" dirty="0"/>
                        <a:t> “hola mundo”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print</a:t>
                      </a:r>
                      <a:r>
                        <a:rPr lang="es-MX" dirty="0"/>
                        <a:t>(“hola mundo”)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6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 / 2 = 0</a:t>
                      </a:r>
                    </a:p>
                    <a:p>
                      <a:r>
                        <a:rPr lang="es-MX" dirty="0"/>
                        <a:t>1.0 / 2 =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 / 2 = 0.5</a:t>
                      </a:r>
                    </a:p>
                    <a:p>
                      <a:r>
                        <a:rPr lang="es-MX" dirty="0"/>
                        <a:t>1 // 2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61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Input(“numero”) &gt;&gt; 1</a:t>
                      </a:r>
                    </a:p>
                    <a:p>
                      <a:r>
                        <a:rPr lang="es-MX" dirty="0" err="1"/>
                        <a:t>Type</a:t>
                      </a:r>
                      <a:r>
                        <a:rPr lang="es-MX" dirty="0"/>
                        <a:t>(</a:t>
                      </a:r>
                      <a:r>
                        <a:rPr lang="es-MX" dirty="0" err="1"/>
                        <a:t>num</a:t>
                      </a:r>
                      <a:r>
                        <a:rPr lang="es-MX" dirty="0"/>
                        <a:t>)  &gt;&gt; </a:t>
                      </a:r>
                      <a:r>
                        <a:rPr lang="es-MX" b="1" dirty="0" err="1"/>
                        <a:t>int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Input(“numero”) &gt;&gt; 1</a:t>
                      </a:r>
                    </a:p>
                    <a:p>
                      <a:r>
                        <a:rPr lang="es-MX" dirty="0" err="1"/>
                        <a:t>Type</a:t>
                      </a:r>
                      <a:r>
                        <a:rPr lang="es-MX" dirty="0"/>
                        <a:t>(</a:t>
                      </a:r>
                      <a:r>
                        <a:rPr lang="es-MX" dirty="0" err="1"/>
                        <a:t>num</a:t>
                      </a:r>
                      <a:r>
                        <a:rPr lang="es-MX" dirty="0"/>
                        <a:t>)  &gt;&gt; </a:t>
                      </a:r>
                      <a:r>
                        <a:rPr lang="es-MX" b="1" dirty="0" err="1"/>
                        <a:t>str</a:t>
                      </a:r>
                      <a:endParaRPr lang="es-MX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95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1 &lt; “1” &gt;&gt; </a:t>
                      </a:r>
                      <a:r>
                        <a:rPr lang="es-MX" b="1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 &lt; “1” &gt;&gt; </a:t>
                      </a:r>
                      <a:r>
                        <a:rPr lang="es-MX" b="1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058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Str</a:t>
                      </a:r>
                      <a:r>
                        <a:rPr lang="es-MX" dirty="0"/>
                        <a:t> en formato ASCII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Str</a:t>
                      </a:r>
                      <a:r>
                        <a:rPr lang="es-MX" dirty="0"/>
                        <a:t> en </a:t>
                      </a:r>
                      <a:r>
                        <a:rPr lang="es-MX"/>
                        <a:t>formato Unicode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8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2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18C21-52AB-46DB-B109-12BEA3BAD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s-MX" dirty="0"/>
              <a:t>Ejercicio: Solicitar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D46320-5A10-43BD-991F-DAFF1626E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 lnSpcReduction="10000"/>
          </a:bodyPr>
          <a:lstStyle/>
          <a:p>
            <a:r>
              <a:rPr lang="es-MX" dirty="0"/>
              <a:t>Instrucciones:</a:t>
            </a:r>
          </a:p>
          <a:p>
            <a:pPr marL="0" indent="0">
              <a:buNone/>
            </a:pPr>
            <a:r>
              <a:rPr lang="es-MX" dirty="0"/>
              <a:t>Crear un programa Python que pida nombre, </a:t>
            </a:r>
            <a:r>
              <a:rPr lang="es-MX" dirty="0" smtClean="0"/>
              <a:t>apellido paterno, apellido materno, </a:t>
            </a:r>
            <a:r>
              <a:rPr lang="es-MX" dirty="0"/>
              <a:t>año de nacimiento y carrera para poder mostrarlo en pantalla</a:t>
            </a:r>
          </a:p>
          <a:p>
            <a:r>
              <a:rPr lang="es-MX" dirty="0"/>
              <a:t>Nombre completo con iniciales en mayúsculas</a:t>
            </a:r>
          </a:p>
          <a:p>
            <a:r>
              <a:rPr lang="es-MX" dirty="0"/>
              <a:t>Edad calculada a partir del año</a:t>
            </a:r>
          </a:p>
          <a:p>
            <a:r>
              <a:rPr lang="es-MX" dirty="0"/>
              <a:t>Iniciales de la carrera en mayúsculas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20A44BC-D6E9-476B-902A-5B73DD27A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644331"/>
            <a:ext cx="5451627" cy="30119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847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18F3A1-BF6F-4033-894D-F7C2AF1E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EBEBEB"/>
                </a:solidFill>
              </a:rPr>
              <a:t>¿Qué es Python?</a:t>
            </a:r>
          </a:p>
        </p:txBody>
      </p:sp>
      <p:sp>
        <p:nvSpPr>
          <p:cNvPr id="7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6" name="Picture 2" descr="Resultado de imagen para python">
            <a:extLst>
              <a:ext uri="{FF2B5EF4-FFF2-40B4-BE49-F238E27FC236}">
                <a16:creationId xmlns:a16="http://schemas.microsoft.com/office/drawing/2014/main" id="{354A8763-1D72-4FA1-BDDF-FA5FECE6E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1730706"/>
            <a:ext cx="5449889" cy="339658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8D0574-8D5B-463E-B6F9-C30D616E3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1700" dirty="0">
                <a:solidFill>
                  <a:srgbClr val="EBEBEB"/>
                </a:solidFill>
              </a:rPr>
              <a:t>Python es un lenguaje de programación interpretado, es decir, que Python ejecuta las sentencias según las vaya leyendo, es de propósito general, de alto nivel, poderoso, fácil de aprender y hace hincapié en la legibilidad del código.</a:t>
            </a:r>
          </a:p>
          <a:p>
            <a:pPr>
              <a:lnSpc>
                <a:spcPct val="90000"/>
              </a:lnSpc>
            </a:pPr>
            <a:r>
              <a:rPr lang="es-MX" sz="1700" dirty="0">
                <a:solidFill>
                  <a:srgbClr val="EBEBEB"/>
                </a:solidFill>
              </a:rPr>
              <a:t>Python también es multiparadigma, ya que soporta Programación Orientada a Objetos, programación imperativa y , en menor medida, programación funcional</a:t>
            </a:r>
          </a:p>
          <a:p>
            <a:pPr>
              <a:lnSpc>
                <a:spcPct val="90000"/>
              </a:lnSpc>
            </a:pPr>
            <a:endParaRPr lang="es-MX" sz="1700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774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F20F9E-A8C2-4B29-A9EE-7A4E5ECD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EBEBEB"/>
                </a:solidFill>
              </a:rPr>
              <a:t>Algo de historia</a:t>
            </a: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EE3F31-DB1D-4D8B-8ECA-2DDA57692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>
                <a:latin typeface="Roboto"/>
              </a:rPr>
              <a:t>Python fue creado a finales de los ochenta por </a:t>
            </a:r>
            <a:r>
              <a:rPr lang="es-MX" b="1" i="1">
                <a:latin typeface="Roboto"/>
              </a:rPr>
              <a:t>Guido van Rossum</a:t>
            </a:r>
            <a:r>
              <a:rPr lang="es-MX">
                <a:latin typeface="Roboto"/>
              </a:rPr>
              <a:t> en el Centro para las Matemáticas y la Informática (CWI, </a:t>
            </a:r>
            <a:r>
              <a:rPr lang="es-MX" err="1">
                <a:latin typeface="Roboto"/>
              </a:rPr>
              <a:t>Centrum</a:t>
            </a:r>
            <a:r>
              <a:rPr lang="es-MX">
                <a:latin typeface="Roboto"/>
              </a:rPr>
              <a:t> </a:t>
            </a:r>
            <a:r>
              <a:rPr lang="es-MX" err="1">
                <a:latin typeface="Roboto"/>
              </a:rPr>
              <a:t>Wiskunde</a:t>
            </a:r>
            <a:r>
              <a:rPr lang="es-MX">
                <a:latin typeface="Roboto"/>
              </a:rPr>
              <a:t> &amp; </a:t>
            </a:r>
            <a:r>
              <a:rPr lang="es-MX" err="1">
                <a:latin typeface="Roboto"/>
              </a:rPr>
              <a:t>Informatica</a:t>
            </a:r>
            <a:r>
              <a:rPr lang="es-MX">
                <a:latin typeface="Roboto"/>
              </a:rPr>
              <a:t>), en los Países Bajos, como un sucesor del lenguaje de programación ABC, capaz de manejar excepciones e interactuar con el sistema operativo </a:t>
            </a:r>
            <a:r>
              <a:rPr lang="es-MX" err="1">
                <a:latin typeface="Roboto"/>
              </a:rPr>
              <a:t>Amoeba</a:t>
            </a:r>
            <a:r>
              <a:rPr lang="es-MX">
                <a:latin typeface="Roboto"/>
              </a:rPr>
              <a:t>. Hoy en </a:t>
            </a:r>
            <a:r>
              <a:rPr lang="es-MX" err="1">
                <a:latin typeface="Roboto"/>
              </a:rPr>
              <a:t>dia</a:t>
            </a:r>
            <a:r>
              <a:rPr lang="es-MX">
                <a:latin typeface="Roboto"/>
              </a:rPr>
              <a:t> es administrado por la </a:t>
            </a:r>
            <a:r>
              <a:rPr lang="es-MX" b="1">
                <a:latin typeface="Roboto"/>
              </a:rPr>
              <a:t>Python Software </a:t>
            </a:r>
            <a:r>
              <a:rPr lang="es-MX" b="1" err="1">
                <a:latin typeface="Roboto"/>
              </a:rPr>
              <a:t>Foundation</a:t>
            </a:r>
            <a:r>
              <a:rPr lang="es-MX">
                <a:latin typeface="Roboto"/>
              </a:rPr>
              <a:t>. Posee una licencia de código abierto, denominada Python Software </a:t>
            </a:r>
            <a:r>
              <a:rPr lang="es-MX" err="1">
                <a:latin typeface="Roboto"/>
              </a:rPr>
              <a:t>Foundation</a:t>
            </a:r>
            <a:r>
              <a:rPr lang="es-MX">
                <a:latin typeface="Roboto"/>
              </a:rPr>
              <a:t> </a:t>
            </a:r>
            <a:r>
              <a:rPr lang="es-MX" err="1">
                <a:latin typeface="Roboto"/>
              </a:rPr>
              <a:t>License</a:t>
            </a:r>
            <a:endParaRPr lang="es-MX"/>
          </a:p>
        </p:txBody>
      </p:sp>
      <p:pic>
        <p:nvPicPr>
          <p:cNvPr id="3074" name="Picture 2" descr="Resultado de imagen para Guido van Rossum">
            <a:extLst>
              <a:ext uri="{FF2B5EF4-FFF2-40B4-BE49-F238E27FC236}">
                <a16:creationId xmlns:a16="http://schemas.microsoft.com/office/drawing/2014/main" id="{55FD3BF4-BA03-4B8F-8FBF-CD0DCCBEF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1916" y="2565385"/>
            <a:ext cx="5451627" cy="362780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1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0F4E3-757C-4DFB-A1CC-09FAE144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s-MX" dirty="0"/>
              <a:t>¿Porque usar Python?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2167F82-BD57-4D9B-BCC3-A4F13118BB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5" name="Freeform 23">
            <a:extLst>
              <a:ext uri="{FF2B5EF4-FFF2-40B4-BE49-F238E27FC236}">
                <a16:creationId xmlns:a16="http://schemas.microsoft.com/office/drawing/2014/main" id="{4CBF4B90-A27B-4E6A-B288-303118BA63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2" name="Picture 14" descr="Resultado de imagen para tensorflow">
            <a:extLst>
              <a:ext uri="{FF2B5EF4-FFF2-40B4-BE49-F238E27FC236}">
                <a16:creationId xmlns:a16="http://schemas.microsoft.com/office/drawing/2014/main" id="{1DFC2534-64EB-4144-AF06-255F34296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4979" y="4150658"/>
            <a:ext cx="2627752" cy="218979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BC77A50A-7946-4C3E-A197-2F4ACE0816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BFBADC-3BD4-40FD-B54F-2D34568EA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Este lenguaje puede servir para:</a:t>
            </a:r>
          </a:p>
          <a:p>
            <a:r>
              <a:rPr lang="es-MX" dirty="0"/>
              <a:t>Aprender a programar, ya que es divertido y fácil de aprender</a:t>
            </a:r>
          </a:p>
          <a:p>
            <a:r>
              <a:rPr lang="es-MX" dirty="0"/>
              <a:t>Aplicaciones científicas (</a:t>
            </a:r>
            <a:r>
              <a:rPr lang="es-MX" dirty="0" err="1"/>
              <a:t>numpy</a:t>
            </a:r>
            <a:r>
              <a:rPr lang="es-MX" dirty="0"/>
              <a:t>, </a:t>
            </a:r>
            <a:r>
              <a:rPr lang="es-MX" dirty="0" err="1"/>
              <a:t>scipy</a:t>
            </a:r>
            <a:r>
              <a:rPr lang="es-MX" dirty="0"/>
              <a:t>)</a:t>
            </a:r>
          </a:p>
          <a:p>
            <a:r>
              <a:rPr lang="es-MX" dirty="0"/>
              <a:t>Desarrollo web (Django, </a:t>
            </a:r>
            <a:r>
              <a:rPr lang="es-MX" dirty="0" err="1"/>
              <a:t>Flask</a:t>
            </a:r>
            <a:r>
              <a:rPr lang="es-MX" dirty="0"/>
              <a:t>)</a:t>
            </a:r>
          </a:p>
          <a:p>
            <a:r>
              <a:rPr lang="es-MX" dirty="0"/>
              <a:t>Inteligencia Artificial (</a:t>
            </a:r>
            <a:r>
              <a:rPr lang="es-MX" dirty="0" err="1"/>
              <a:t>TensorFlow</a:t>
            </a:r>
            <a:r>
              <a:rPr lang="es-MX" dirty="0"/>
              <a:t>, </a:t>
            </a:r>
            <a:r>
              <a:rPr lang="es-MX" dirty="0" err="1"/>
              <a:t>PyTorch</a:t>
            </a:r>
            <a:r>
              <a:rPr lang="es-MX" dirty="0"/>
              <a:t>)</a:t>
            </a:r>
          </a:p>
          <a:p>
            <a:r>
              <a:rPr lang="es-MX" dirty="0"/>
              <a:t>Robótica (</a:t>
            </a:r>
            <a:r>
              <a:rPr lang="es-MX" dirty="0" err="1"/>
              <a:t>OpenCV</a:t>
            </a:r>
            <a:r>
              <a:rPr lang="es-MX" dirty="0"/>
              <a:t>)</a:t>
            </a:r>
          </a:p>
          <a:p>
            <a:endParaRPr lang="es-MX" dirty="0"/>
          </a:p>
        </p:txBody>
      </p:sp>
      <p:pic>
        <p:nvPicPr>
          <p:cNvPr id="2054" name="Picture 6" descr="Resultado de imagen para scypy">
            <a:extLst>
              <a:ext uri="{FF2B5EF4-FFF2-40B4-BE49-F238E27FC236}">
                <a16:creationId xmlns:a16="http://schemas.microsoft.com/office/drawing/2014/main" id="{D2C9834F-24D0-422B-9310-C0A6A9214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2067" y="2035352"/>
            <a:ext cx="2627752" cy="131387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django">
            <a:extLst>
              <a:ext uri="{FF2B5EF4-FFF2-40B4-BE49-F238E27FC236}">
                <a16:creationId xmlns:a16="http://schemas.microsoft.com/office/drawing/2014/main" id="{CE515826-625C-416F-AF5D-4722F6B1F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8394" y="2237437"/>
            <a:ext cx="2627752" cy="119156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numpy">
            <a:extLst>
              <a:ext uri="{FF2B5EF4-FFF2-40B4-BE49-F238E27FC236}">
                <a16:creationId xmlns:a16="http://schemas.microsoft.com/office/drawing/2014/main" id="{1381D01F-BD4F-489F-8601-C412FBA6F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8803" y="300932"/>
            <a:ext cx="2627752" cy="103796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8E1A71B-BBFF-4B6D-969F-52FE64F9DC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9018" y="4250775"/>
            <a:ext cx="1926503" cy="23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22C33-65D5-454D-9CC2-3D8B6F44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452718"/>
            <a:ext cx="4765226" cy="1400530"/>
          </a:xfrm>
        </p:spPr>
        <p:txBody>
          <a:bodyPr>
            <a:normAutofit/>
          </a:bodyPr>
          <a:lstStyle/>
          <a:p>
            <a:r>
              <a:rPr lang="es-MX" dirty="0"/>
              <a:t>Instalar Python: Windows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9FBE32B-9499-4287-8AFA-644CA4DAE5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33">
            <a:extLst>
              <a:ext uri="{FF2B5EF4-FFF2-40B4-BE49-F238E27FC236}">
                <a16:creationId xmlns:a16="http://schemas.microsoft.com/office/drawing/2014/main" id="{9F0C04FE-3098-4E80-8960-37409AEADB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n que contiene captura de pantalla, monitor&#10;&#10;Descripción generada automáticamente">
            <a:extLst>
              <a:ext uri="{FF2B5EF4-FFF2-40B4-BE49-F238E27FC236}">
                <a16:creationId xmlns:a16="http://schemas.microsoft.com/office/drawing/2014/main" id="{5BFC9195-7F8A-4235-80B6-3FAB54430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0" b="24113"/>
          <a:stretch/>
        </p:blipFill>
        <p:spPr bwMode="auto">
          <a:xfrm>
            <a:off x="7060689" y="967431"/>
            <a:ext cx="4163991" cy="190237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2954F2A-A395-473A-8158-3F85B75F77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3311F4-8EB1-439D-A3BD-B34409376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052918"/>
            <a:ext cx="4764245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La instalación de Python es fácil, te diriges a la pagina oficial de Python, en la sección de descargas y descarga la visión que prefieras.</a:t>
            </a:r>
          </a:p>
          <a:p>
            <a:pPr marL="0" indent="0">
              <a:buNone/>
            </a:pPr>
            <a:r>
              <a:rPr lang="es-MX" dirty="0"/>
              <a:t>Con esto obtendrás un ejecutable, solo le das doble clic para ejecutarlo y deja que asistente de instalación de Python haga el trabajo</a:t>
            </a:r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AE2D37E-6972-4AB0-8F40-05BB9D4497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89" b="1"/>
          <a:stretch/>
        </p:blipFill>
        <p:spPr>
          <a:xfrm>
            <a:off x="7060689" y="2981949"/>
            <a:ext cx="4163991" cy="2759072"/>
          </a:xfrm>
          <a:prstGeom prst="rect">
            <a:avLst/>
          </a:prstGeom>
          <a:effectLst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A753F82-F676-4CE8-AA95-8A8347DB32FD}"/>
              </a:ext>
            </a:extLst>
          </p:cNvPr>
          <p:cNvSpPr txBox="1"/>
          <p:nvPr/>
        </p:nvSpPr>
        <p:spPr>
          <a:xfrm>
            <a:off x="393700" y="6248399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Nota: Para este curso usaremos </a:t>
            </a:r>
            <a:r>
              <a:rPr lang="es-MX" b="1" dirty="0"/>
              <a:t>Python 3.7</a:t>
            </a:r>
          </a:p>
        </p:txBody>
      </p:sp>
    </p:spTree>
    <p:extLst>
      <p:ext uri="{BB962C8B-B14F-4D97-AF65-F5344CB8AC3E}">
        <p14:creationId xmlns:p14="http://schemas.microsoft.com/office/powerpoint/2010/main" val="220118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A7B35-8982-4A6D-9231-9A4AE0C18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4793473" cy="1675975"/>
          </a:xfrm>
        </p:spPr>
        <p:txBody>
          <a:bodyPr>
            <a:normAutofit/>
          </a:bodyPr>
          <a:lstStyle/>
          <a:p>
            <a:r>
              <a:rPr lang="es-MX" dirty="0"/>
              <a:t>Instalar Python: Mac y Ubuntu</a:t>
            </a:r>
          </a:p>
        </p:txBody>
      </p:sp>
      <p:pic>
        <p:nvPicPr>
          <p:cNvPr id="5122" name="Picture 2" descr="Resultado de imagen para python mac">
            <a:extLst>
              <a:ext uri="{FF2B5EF4-FFF2-40B4-BE49-F238E27FC236}">
                <a16:creationId xmlns:a16="http://schemas.microsoft.com/office/drawing/2014/main" id="{7861A465-F935-4862-B1AA-A969F9836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7" r="2" b="17273"/>
          <a:stretch/>
        </p:blipFill>
        <p:spPr bwMode="auto">
          <a:xfrm>
            <a:off x="6094412" y="609137"/>
            <a:ext cx="5449888" cy="276629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AC546BE4-C7A3-4A47-9FA5-0866D5E656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E1C59B-C058-4E79-B871-74839AD73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5" y="2484544"/>
            <a:ext cx="4799145" cy="3763855"/>
          </a:xfrm>
        </p:spPr>
        <p:txBody>
          <a:bodyPr>
            <a:normAutofit/>
          </a:bodyPr>
          <a:lstStyle/>
          <a:p>
            <a:r>
              <a:rPr lang="es-MX" dirty="0"/>
              <a:t>En Mac y distribuciones Linux, Python esta preinstalado por default y para comprobarlo falta utilizar los comandos:</a:t>
            </a:r>
          </a:p>
          <a:p>
            <a:r>
              <a:rPr lang="es-MX" dirty="0"/>
              <a:t>Python –</a:t>
            </a:r>
            <a:r>
              <a:rPr lang="es-MX" dirty="0" err="1"/>
              <a:t>version</a:t>
            </a:r>
            <a:r>
              <a:rPr lang="es-MX" dirty="0"/>
              <a:t> para versiones 2.x</a:t>
            </a:r>
          </a:p>
          <a:p>
            <a:r>
              <a:rPr lang="es-MX" dirty="0"/>
              <a:t>Python3 –</a:t>
            </a:r>
            <a:r>
              <a:rPr lang="es-MX" dirty="0" err="1"/>
              <a:t>version</a:t>
            </a:r>
            <a:r>
              <a:rPr lang="es-MX" dirty="0"/>
              <a:t> para versiones 3.x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571FCF-8E18-4583-A3C4-516D853D47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" b="20380"/>
          <a:stretch/>
        </p:blipFill>
        <p:spPr>
          <a:xfrm>
            <a:off x="6094412" y="3482108"/>
            <a:ext cx="5449888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316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98233-A221-4A39-A575-9485197A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r>
              <a:rPr lang="es-MX" sz="3900"/>
              <a:t>Visual Studio </a:t>
            </a:r>
            <a:r>
              <a:rPr lang="es-MX" sz="3900" err="1"/>
              <a:t>Code</a:t>
            </a:r>
            <a:r>
              <a:rPr lang="es-MX" sz="3900"/>
              <a:t>	</a:t>
            </a:r>
          </a:p>
        </p:txBody>
      </p:sp>
      <p:pic>
        <p:nvPicPr>
          <p:cNvPr id="6152" name="Picture 8" descr="Resultado de imagen para visual studio code">
            <a:extLst>
              <a:ext uri="{FF2B5EF4-FFF2-40B4-BE49-F238E27FC236}">
                <a16:creationId xmlns:a16="http://schemas.microsoft.com/office/drawing/2014/main" id="{F0D45EFD-66CD-4D08-9856-A9AD0D85F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9" r="33438"/>
          <a:stretch/>
        </p:blipFill>
        <p:spPr bwMode="auto">
          <a:xfrm>
            <a:off x="4619544" y="609601"/>
            <a:ext cx="6924756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76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CB5F87-FABA-45DE-AB0D-7BE5E386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MX" sz="1700" dirty="0"/>
              <a:t>Visual Studio </a:t>
            </a:r>
            <a:r>
              <a:rPr lang="es-MX" sz="1700" dirty="0" err="1"/>
              <a:t>Code</a:t>
            </a:r>
            <a:r>
              <a:rPr lang="es-MX" sz="1700" dirty="0"/>
              <a:t> es un editor de texto para programar, es el mas popular de los programadores por su gran variedad de herramientas y plugin y se instala muy fácil, solo sigue las instrucciones del asistente de instalación. Y es el editor que usaremos en este curso, pero no es obligatorio emplearlo, puedes usar el editor que mas te guste </a:t>
            </a:r>
          </a:p>
        </p:txBody>
      </p:sp>
    </p:spTree>
    <p:extLst>
      <p:ext uri="{BB962C8B-B14F-4D97-AF65-F5344CB8AC3E}">
        <p14:creationId xmlns:p14="http://schemas.microsoft.com/office/powerpoint/2010/main" val="229032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00ADF-8F26-4648-91EC-1DB93A12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Ejercicio: Hola mundo!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88925C-52C6-4E78-AFD7-865DEB58A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32" y="1853248"/>
            <a:ext cx="7979227" cy="440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4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6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F1DD70-FCB0-424E-93A8-487C9EB1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Tipos de datos</a:t>
            </a:r>
          </a:p>
        </p:txBody>
      </p:sp>
      <p:sp>
        <p:nvSpPr>
          <p:cNvPr id="3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DFF34E4-467B-4D15-BE20-A9DD2982D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36676"/>
              </p:ext>
            </p:extLst>
          </p:nvPr>
        </p:nvGraphicFramePr>
        <p:xfrm>
          <a:off x="647700" y="505923"/>
          <a:ext cx="6626523" cy="5777790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926030">
                  <a:extLst>
                    <a:ext uri="{9D8B030D-6E8A-4147-A177-3AD203B41FA5}">
                      <a16:colId xmlns:a16="http://schemas.microsoft.com/office/drawing/2014/main" val="19019133"/>
                    </a:ext>
                  </a:extLst>
                </a:gridCol>
                <a:gridCol w="1368914">
                  <a:extLst>
                    <a:ext uri="{9D8B030D-6E8A-4147-A177-3AD203B41FA5}">
                      <a16:colId xmlns:a16="http://schemas.microsoft.com/office/drawing/2014/main" val="3354651578"/>
                    </a:ext>
                  </a:extLst>
                </a:gridCol>
                <a:gridCol w="2026529">
                  <a:extLst>
                    <a:ext uri="{9D8B030D-6E8A-4147-A177-3AD203B41FA5}">
                      <a16:colId xmlns:a16="http://schemas.microsoft.com/office/drawing/2014/main" val="999344528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457512059"/>
                    </a:ext>
                  </a:extLst>
                </a:gridCol>
              </a:tblGrid>
              <a:tr h="34222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Tipo</a:t>
                      </a:r>
                      <a:endParaRPr lang="es-MX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Clase</a:t>
                      </a:r>
                      <a:endParaRPr lang="es-MX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Notas</a:t>
                      </a:r>
                      <a:endParaRPr lang="es-MX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Ejemplo</a:t>
                      </a:r>
                      <a:endParaRPr lang="es-MX" sz="1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945692"/>
                  </a:ext>
                </a:extLst>
              </a:tr>
              <a:tr h="289414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str</a:t>
                      </a:r>
                      <a:endParaRPr lang="es-MX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Cadena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Inmutable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'Cadena'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531348"/>
                  </a:ext>
                </a:extLst>
              </a:tr>
              <a:tr h="289414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unicode</a:t>
                      </a:r>
                      <a:endParaRPr lang="es-MX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Cadena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Versión </a:t>
                      </a:r>
                      <a:r>
                        <a:rPr lang="es-MX" sz="1100" u="sng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linkClick r:id="rId6" tooltip="Unicode"/>
                        </a:rPr>
                        <a:t>Unicode</a:t>
                      </a: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de str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u'Cadena'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702178"/>
                  </a:ext>
                </a:extLst>
              </a:tr>
              <a:tr h="426727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list</a:t>
                      </a:r>
                      <a:endParaRPr lang="es-MX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Secuencia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Mutable, puede contener objetos de diversos tipos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[4.0, 'Cadena', True]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426604"/>
                  </a:ext>
                </a:extLst>
              </a:tr>
              <a:tr h="426727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tuple</a:t>
                      </a:r>
                      <a:endParaRPr lang="es-MX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Secuencia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Inmutable, puede contener objetos de diversos tipos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(4.0, 'Cadena', True)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787911"/>
                  </a:ext>
                </a:extLst>
              </a:tr>
              <a:tr h="426727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set</a:t>
                      </a:r>
                      <a:endParaRPr lang="es-MX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Conjunto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Mutable, sin orden, no contiene duplicados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set([4.0, 'Cadena', True])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784209"/>
                  </a:ext>
                </a:extLst>
              </a:tr>
              <a:tr h="426727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frozenset</a:t>
                      </a:r>
                      <a:endParaRPr lang="es-MX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Conjunto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Inmutable, sin orden, no contiene duplicados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frozenset([4.0, 'Cadena', True])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965483"/>
                  </a:ext>
                </a:extLst>
              </a:tr>
              <a:tr h="289414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dict</a:t>
                      </a:r>
                      <a:endParaRPr lang="es-MX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Mapping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Grupo de pares clave:valor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{'key1': 1.0, 'key2': False}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840510"/>
                  </a:ext>
                </a:extLst>
              </a:tr>
              <a:tr h="5640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int</a:t>
                      </a:r>
                      <a:endParaRPr lang="es-MX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Número entero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Precisión fija, convertido en long en caso de overflow.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42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250598"/>
                  </a:ext>
                </a:extLst>
              </a:tr>
              <a:tr h="289414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long</a:t>
                      </a:r>
                      <a:endParaRPr lang="es-MX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Número entero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Precisión arbitraria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42L ó 456966786151987643L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329646"/>
                  </a:ext>
                </a:extLst>
              </a:tr>
              <a:tr h="426727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float</a:t>
                      </a:r>
                      <a:endParaRPr lang="es-MX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Número decimal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Coma flotante de doble precisión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3.1415927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756342"/>
                  </a:ext>
                </a:extLst>
              </a:tr>
              <a:tr h="426727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complex</a:t>
                      </a:r>
                      <a:endParaRPr lang="es-MX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Número complejo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Parte real y parte imaginaria j.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(4.5 + 3j)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661481"/>
                  </a:ext>
                </a:extLst>
              </a:tr>
              <a:tr h="426727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bool</a:t>
                      </a:r>
                      <a:endParaRPr lang="es-MX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Booleano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Valor booleano verdadero o falso</a:t>
                      </a:r>
                      <a:endParaRPr lang="es-MX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s-MX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True o False</a:t>
                      </a:r>
                      <a:endParaRPr lang="es-MX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126750" marR="95063" marT="63375" marB="6337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89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610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682</Words>
  <Application>Microsoft Office PowerPoint</Application>
  <PresentationFormat>Panorámica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DengXian</vt:lpstr>
      <vt:lpstr>Roboto</vt:lpstr>
      <vt:lpstr>Wingdings 3</vt:lpstr>
      <vt:lpstr>Ion</vt:lpstr>
      <vt:lpstr>Fundamentos de Python</vt:lpstr>
      <vt:lpstr>¿Qué es Python?</vt:lpstr>
      <vt:lpstr>Algo de historia</vt:lpstr>
      <vt:lpstr>¿Porque usar Python?</vt:lpstr>
      <vt:lpstr>Instalar Python: Windows</vt:lpstr>
      <vt:lpstr>Instalar Python: Mac y Ubuntu</vt:lpstr>
      <vt:lpstr>Visual Studio Code </vt:lpstr>
      <vt:lpstr>Ejercicio: Hola mundo!</vt:lpstr>
      <vt:lpstr>Tipos de datos</vt:lpstr>
      <vt:lpstr>convenciones para el nombramiento de variables</vt:lpstr>
      <vt:lpstr>Definir una variable en Python</vt:lpstr>
      <vt:lpstr>Diferencias entre Python 2 y 3</vt:lpstr>
      <vt:lpstr>Ejercicio: Solicitar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Python</dc:title>
  <dc:creator>Flaym Ultimatum</dc:creator>
  <cp:lastModifiedBy>S1M1</cp:lastModifiedBy>
  <cp:revision>4</cp:revision>
  <dcterms:created xsi:type="dcterms:W3CDTF">2020-02-17T02:52:01Z</dcterms:created>
  <dcterms:modified xsi:type="dcterms:W3CDTF">2020-02-17T17:51:54Z</dcterms:modified>
</cp:coreProperties>
</file>