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90" r:id="rId3"/>
    <p:sldId id="339" r:id="rId4"/>
    <p:sldId id="398" r:id="rId5"/>
    <p:sldId id="391" r:id="rId6"/>
    <p:sldId id="396" r:id="rId7"/>
    <p:sldId id="397" r:id="rId8"/>
  </p:sldIdLst>
  <p:sldSz cx="16259175" cy="9145588"/>
  <p:notesSz cx="6858000" cy="9144000"/>
  <p:defaultTextStyle>
    <a:defPPr>
      <a:defRPr lang="fr-FR"/>
    </a:defPPr>
    <a:lvl1pPr marL="0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2947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25895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38842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51789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64737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77684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90631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03579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1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706" autoAdjust="0"/>
  </p:normalViewPr>
  <p:slideViewPr>
    <p:cSldViewPr>
      <p:cViewPr varScale="1">
        <p:scale>
          <a:sx n="47" d="100"/>
          <a:sy n="47" d="100"/>
        </p:scale>
        <p:origin x="810" y="48"/>
      </p:cViewPr>
      <p:guideLst>
        <p:guide orient="horz" pos="2881"/>
        <p:guide pos="5121"/>
      </p:guideLst>
    </p:cSldViewPr>
  </p:slideViewPr>
  <p:outlineViewPr>
    <p:cViewPr>
      <p:scale>
        <a:sx n="33" d="100"/>
        <a:sy n="33" d="100"/>
      </p:scale>
      <p:origin x="0" y="115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4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438" y="2841061"/>
            <a:ext cx="13820299" cy="1960374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876" y="5182500"/>
            <a:ext cx="11381423" cy="23372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2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7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90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3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ormations\Analyse et  Conception\Modélisation orientée objet\Cours - PowerPoint\Activités PowerPoint\BarTraduc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500828"/>
            <a:ext cx="16259175" cy="1435380"/>
          </a:xfrm>
          <a:prstGeom prst="rect">
            <a:avLst/>
          </a:prstGeom>
          <a:noFill/>
        </p:spPr>
      </p:pic>
      <p:pic>
        <p:nvPicPr>
          <p:cNvPr id="2050" name="Picture 2" descr="E:\1 - PiloteDev-Tube\1 - étude de cas UML\1 - Correction EFF 2012 UML\Diagramme de classes\Construction des images\BarTraductio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259175" cy="9145785"/>
          </a:xfrm>
          <a:prstGeom prst="rect">
            <a:avLst/>
          </a:prstGeom>
          <a:noFill/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414283" y="715143"/>
            <a:ext cx="15573484" cy="785817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14701883" y="-142114"/>
            <a:ext cx="1506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dia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ormations\Analyse et  Conception\Modélisation orientée objet\Cours - PowerPoint\Activités PowerPoint\BarTraduc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72200"/>
            <a:ext cx="16259175" cy="642942"/>
          </a:xfrm>
          <a:prstGeom prst="rect">
            <a:avLst/>
          </a:prstGeom>
          <a:noFill/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342845" y="762"/>
            <a:ext cx="15573484" cy="714380"/>
          </a:xfrm>
        </p:spPr>
        <p:txBody>
          <a:bodyPr>
            <a:noAutofit/>
          </a:bodyPr>
          <a:lstStyle>
            <a:lvl1pPr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  <p:pic>
        <p:nvPicPr>
          <p:cNvPr id="5" name="Picture 2" descr="E:\Formations\Analyse et  Conception\Modélisation orientée objet\Cours - PowerPoint\Activités PowerPoint\BarTraduc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430446"/>
            <a:ext cx="16259175" cy="7151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1 - PiloteDev-Tube\1 - étude de cas UML\1 - Correction EFF 2012 UML\Diagramme de classes\Construction des images\BarTraduc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259175" cy="914578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961" y="364129"/>
            <a:ext cx="5349157" cy="1549670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886" y="364132"/>
            <a:ext cx="9089330" cy="7805506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961" y="1913802"/>
            <a:ext cx="5349157" cy="6255836"/>
          </a:xfrm>
        </p:spPr>
        <p:txBody>
          <a:bodyPr/>
          <a:lstStyle>
            <a:lvl1pPr marL="0" indent="0">
              <a:buNone/>
              <a:defRPr sz="2500"/>
            </a:lvl1pPr>
            <a:lvl2pPr marL="812947" indent="0">
              <a:buNone/>
              <a:defRPr sz="2100"/>
            </a:lvl2pPr>
            <a:lvl3pPr marL="1625895" indent="0">
              <a:buNone/>
              <a:defRPr sz="1800"/>
            </a:lvl3pPr>
            <a:lvl4pPr marL="2438842" indent="0">
              <a:buNone/>
              <a:defRPr sz="1600"/>
            </a:lvl4pPr>
            <a:lvl5pPr marL="3251789" indent="0">
              <a:buNone/>
              <a:defRPr sz="1600"/>
            </a:lvl5pPr>
            <a:lvl6pPr marL="4064737" indent="0">
              <a:buNone/>
              <a:defRPr sz="1600"/>
            </a:lvl6pPr>
            <a:lvl7pPr marL="4877684" indent="0">
              <a:buNone/>
              <a:defRPr sz="1600"/>
            </a:lvl7pPr>
            <a:lvl8pPr marL="5690631" indent="0">
              <a:buNone/>
              <a:defRPr sz="1600"/>
            </a:lvl8pPr>
            <a:lvl9pPr marL="6503579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912" y="6401911"/>
            <a:ext cx="9755505" cy="75578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186912" y="817175"/>
            <a:ext cx="9755505" cy="5487353"/>
          </a:xfrm>
        </p:spPr>
        <p:txBody>
          <a:bodyPr/>
          <a:lstStyle>
            <a:lvl1pPr marL="0" indent="0">
              <a:buNone/>
              <a:defRPr sz="5700"/>
            </a:lvl1pPr>
            <a:lvl2pPr marL="812947" indent="0">
              <a:buNone/>
              <a:defRPr sz="5000"/>
            </a:lvl2pPr>
            <a:lvl3pPr marL="1625895" indent="0">
              <a:buNone/>
              <a:defRPr sz="4300"/>
            </a:lvl3pPr>
            <a:lvl4pPr marL="2438842" indent="0">
              <a:buNone/>
              <a:defRPr sz="3600"/>
            </a:lvl4pPr>
            <a:lvl5pPr marL="3251789" indent="0">
              <a:buNone/>
              <a:defRPr sz="3600"/>
            </a:lvl5pPr>
            <a:lvl6pPr marL="4064737" indent="0">
              <a:buNone/>
              <a:defRPr sz="3600"/>
            </a:lvl6pPr>
            <a:lvl7pPr marL="4877684" indent="0">
              <a:buNone/>
              <a:defRPr sz="3600"/>
            </a:lvl7pPr>
            <a:lvl8pPr marL="5690631" indent="0">
              <a:buNone/>
              <a:defRPr sz="3600"/>
            </a:lvl8pPr>
            <a:lvl9pPr marL="6503579" indent="0">
              <a:buNone/>
              <a:defRPr sz="36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912" y="7157693"/>
            <a:ext cx="9755505" cy="1073337"/>
          </a:xfrm>
        </p:spPr>
        <p:txBody>
          <a:bodyPr/>
          <a:lstStyle>
            <a:lvl1pPr marL="0" indent="0">
              <a:buNone/>
              <a:defRPr sz="2500"/>
            </a:lvl1pPr>
            <a:lvl2pPr marL="812947" indent="0">
              <a:buNone/>
              <a:defRPr sz="2100"/>
            </a:lvl2pPr>
            <a:lvl3pPr marL="1625895" indent="0">
              <a:buNone/>
              <a:defRPr sz="1800"/>
            </a:lvl3pPr>
            <a:lvl4pPr marL="2438842" indent="0">
              <a:buNone/>
              <a:defRPr sz="1600"/>
            </a:lvl4pPr>
            <a:lvl5pPr marL="3251789" indent="0">
              <a:buNone/>
              <a:defRPr sz="1600"/>
            </a:lvl5pPr>
            <a:lvl6pPr marL="4064737" indent="0">
              <a:buNone/>
              <a:defRPr sz="1600"/>
            </a:lvl6pPr>
            <a:lvl7pPr marL="4877684" indent="0">
              <a:buNone/>
              <a:defRPr sz="1600"/>
            </a:lvl7pPr>
            <a:lvl8pPr marL="5690631" indent="0">
              <a:buNone/>
              <a:defRPr sz="1600"/>
            </a:lvl8pPr>
            <a:lvl9pPr marL="6503579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787902" y="366248"/>
            <a:ext cx="3658314" cy="7803389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959" y="366248"/>
            <a:ext cx="10703957" cy="78033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363" y="5876889"/>
            <a:ext cx="13820299" cy="1816415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363" y="3876291"/>
            <a:ext cx="13820299" cy="2000596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294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89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84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78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73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768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9063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357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12959" y="2133972"/>
            <a:ext cx="7181136" cy="6035665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65080" y="2133972"/>
            <a:ext cx="7181136" cy="6035665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959" y="2047173"/>
            <a:ext cx="7183959" cy="853165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2947" indent="0">
              <a:buNone/>
              <a:defRPr sz="3600" b="1"/>
            </a:lvl2pPr>
            <a:lvl3pPr marL="1625895" indent="0">
              <a:buNone/>
              <a:defRPr sz="3200" b="1"/>
            </a:lvl3pPr>
            <a:lvl4pPr marL="2438842" indent="0">
              <a:buNone/>
              <a:defRPr sz="2800" b="1"/>
            </a:lvl4pPr>
            <a:lvl5pPr marL="3251789" indent="0">
              <a:buNone/>
              <a:defRPr sz="2800" b="1"/>
            </a:lvl5pPr>
            <a:lvl6pPr marL="4064737" indent="0">
              <a:buNone/>
              <a:defRPr sz="2800" b="1"/>
            </a:lvl6pPr>
            <a:lvl7pPr marL="4877684" indent="0">
              <a:buNone/>
              <a:defRPr sz="2800" b="1"/>
            </a:lvl7pPr>
            <a:lvl8pPr marL="5690631" indent="0">
              <a:buNone/>
              <a:defRPr sz="2800" b="1"/>
            </a:lvl8pPr>
            <a:lvl9pPr marL="6503579" indent="0">
              <a:buNone/>
              <a:defRPr sz="28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959" y="2900336"/>
            <a:ext cx="7183959" cy="5269299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9438" y="2047173"/>
            <a:ext cx="7186781" cy="853165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2947" indent="0">
              <a:buNone/>
              <a:defRPr sz="3600" b="1"/>
            </a:lvl2pPr>
            <a:lvl3pPr marL="1625895" indent="0">
              <a:buNone/>
              <a:defRPr sz="3200" b="1"/>
            </a:lvl3pPr>
            <a:lvl4pPr marL="2438842" indent="0">
              <a:buNone/>
              <a:defRPr sz="2800" b="1"/>
            </a:lvl4pPr>
            <a:lvl5pPr marL="3251789" indent="0">
              <a:buNone/>
              <a:defRPr sz="2800" b="1"/>
            </a:lvl5pPr>
            <a:lvl6pPr marL="4064737" indent="0">
              <a:buNone/>
              <a:defRPr sz="2800" b="1"/>
            </a:lvl6pPr>
            <a:lvl7pPr marL="4877684" indent="0">
              <a:buNone/>
              <a:defRPr sz="2800" b="1"/>
            </a:lvl7pPr>
            <a:lvl8pPr marL="5690631" indent="0">
              <a:buNone/>
              <a:defRPr sz="2800" b="1"/>
            </a:lvl8pPr>
            <a:lvl9pPr marL="6503579" indent="0">
              <a:buNone/>
              <a:defRPr sz="28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9438" y="2900336"/>
            <a:ext cx="7186781" cy="5269299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1 - PiloteDev-Tube\1 - étude de cas UML\1 - Correction EFF 2012 UML\Diagramme de classes\Construction des images\BarTraduc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7"/>
            <a:ext cx="16259175" cy="9145785"/>
          </a:xfrm>
          <a:prstGeom prst="rect">
            <a:avLst/>
          </a:prstGeom>
          <a:noFill/>
        </p:spPr>
      </p:pic>
      <p:pic>
        <p:nvPicPr>
          <p:cNvPr id="1026" name="Picture 2" descr="E:\Formations\Analyse et  Conception\Modélisation orientée objet\Cours - PowerPoint\Activités PowerPoint\BarTraductio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6" y="2349609"/>
            <a:ext cx="15273387" cy="20803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 rot="21174408">
            <a:off x="1700167" y="2929027"/>
            <a:ext cx="13358906" cy="785818"/>
          </a:xfrm>
        </p:spPr>
        <p:txBody>
          <a:bodyPr>
            <a:noAutofit/>
          </a:bodyPr>
          <a:lstStyle>
            <a:lvl1pPr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1 - PiloteDev-Tube\1 - étude de cas UML\1 - Correction EFF 2012 UML\Diagramme de classes\Construction des images\BarTraduc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7"/>
            <a:ext cx="16259175" cy="9145785"/>
          </a:xfrm>
          <a:prstGeom prst="rect">
            <a:avLst/>
          </a:prstGeom>
          <a:noFill/>
        </p:spPr>
      </p:pic>
      <p:pic>
        <p:nvPicPr>
          <p:cNvPr id="1026" name="Picture 2" descr="E:\Formations\Analyse et  Conception\Modélisation orientée objet\Cours - PowerPoint\Activités PowerPoint\BarTraductio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58216"/>
            <a:ext cx="16259175" cy="2080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71407" y="2929720"/>
            <a:ext cx="15716360" cy="785818"/>
          </a:xfrm>
        </p:spPr>
        <p:txBody>
          <a:bodyPr>
            <a:noAutofit/>
          </a:bodyPr>
          <a:lstStyle>
            <a:lvl1pPr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é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ormations\Analyse et  Conception\Modélisation orientée objet\Cours - PowerPoint\Activités PowerPoint\BarTraduc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500828"/>
            <a:ext cx="16259175" cy="1435380"/>
          </a:xfrm>
          <a:prstGeom prst="rect">
            <a:avLst/>
          </a:prstGeom>
          <a:noFill/>
        </p:spPr>
      </p:pic>
      <p:pic>
        <p:nvPicPr>
          <p:cNvPr id="2050" name="Picture 2" descr="E:\1 - PiloteDev-Tube\1 - étude de cas UML\1 - Correction EFF 2012 UML\Diagramme de classes\Construction des images\BarTraductio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259175" cy="9145785"/>
          </a:xfrm>
          <a:prstGeom prst="rect">
            <a:avLst/>
          </a:prstGeom>
          <a:noFill/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414283" y="715143"/>
            <a:ext cx="15573484" cy="785817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14201817" y="-125737"/>
            <a:ext cx="19731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Activité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12959" y="366248"/>
            <a:ext cx="14633258" cy="1524265"/>
          </a:xfrm>
          <a:prstGeom prst="rect">
            <a:avLst/>
          </a:prstGeom>
        </p:spPr>
        <p:txBody>
          <a:bodyPr vert="horz" lIns="162589" tIns="81295" rIns="162589" bIns="81295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959" y="2133972"/>
            <a:ext cx="14633258" cy="6035665"/>
          </a:xfrm>
          <a:prstGeom prst="rect">
            <a:avLst/>
          </a:prstGeom>
        </p:spPr>
        <p:txBody>
          <a:bodyPr vert="horz" lIns="162589" tIns="81295" rIns="162589" bIns="81295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2959" y="8476606"/>
            <a:ext cx="3793808" cy="486918"/>
          </a:xfrm>
          <a:prstGeom prst="rect">
            <a:avLst/>
          </a:prstGeom>
        </p:spPr>
        <p:txBody>
          <a:bodyPr vert="horz" lIns="162589" tIns="81295" rIns="162589" bIns="81295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555218" y="8476606"/>
            <a:ext cx="5148739" cy="486918"/>
          </a:xfrm>
          <a:prstGeom prst="rect">
            <a:avLst/>
          </a:prstGeom>
        </p:spPr>
        <p:txBody>
          <a:bodyPr vert="horz" lIns="162589" tIns="81295" rIns="162589" bIns="81295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652409" y="8476606"/>
            <a:ext cx="3793808" cy="486918"/>
          </a:xfrm>
          <a:prstGeom prst="rect">
            <a:avLst/>
          </a:prstGeom>
        </p:spPr>
        <p:txBody>
          <a:bodyPr vert="horz" lIns="162589" tIns="81295" rIns="162589" bIns="81295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63" r:id="rId8"/>
    <p:sldLayoutId id="2147483655" r:id="rId9"/>
    <p:sldLayoutId id="2147483664" r:id="rId10"/>
    <p:sldLayoutId id="2147483662" r:id="rId11"/>
    <p:sldLayoutId id="2147483660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ctr" defTabSz="1625895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710" indent="-609710" algn="l" defTabSz="1625895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1039" indent="-508092" algn="l" defTabSz="1625895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2368" indent="-406474" algn="l" defTabSz="162589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45316" indent="-406474" algn="l" defTabSz="1625895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263" indent="-406474" algn="l" defTabSz="1625895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71210" indent="-406474" algn="l" defTabSz="162589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4158" indent="-406474" algn="l" defTabSz="162589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7105" indent="-406474" algn="l" defTabSz="162589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10052" indent="-406474" algn="l" defTabSz="162589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947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895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842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789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737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7684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90631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3579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Modélisation Orienté objet avec UML</a:t>
            </a:r>
          </a:p>
        </p:txBody>
      </p:sp>
      <p:sp>
        <p:nvSpPr>
          <p:cNvPr id="3" name="Espace réservé du texte 1"/>
          <p:cNvSpPr txBox="1">
            <a:spLocks/>
          </p:cNvSpPr>
          <p:nvPr/>
        </p:nvSpPr>
        <p:spPr>
          <a:xfrm>
            <a:off x="542815" y="4715670"/>
            <a:ext cx="15716360" cy="785818"/>
          </a:xfrm>
          <a:prstGeom prst="rect">
            <a:avLst/>
          </a:prstGeom>
        </p:spPr>
        <p:txBody>
          <a:bodyPr vert="horz" lIns="162589" tIns="81295" rIns="162589" bIns="81295" rtlCol="0">
            <a:noAutofit/>
          </a:bodyPr>
          <a:lstStyle/>
          <a:p>
            <a:pPr marL="609710" marR="0" lvl="0" indent="-609710" algn="l" defTabSz="1625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4800" dirty="0">
                <a:solidFill>
                  <a:srgbClr val="FF0000"/>
                </a:solidFill>
              </a:rPr>
              <a:t>Version en cours de réalisation, il ne peut pas utilisée comme support de cours</a:t>
            </a:r>
            <a:endParaRPr kumimoji="0" lang="fr-FR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68560" y="8001818"/>
            <a:ext cx="7389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Formateur : ESSARRAJ Fouad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Modélisation orienté objet avec UML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0" y="2538413"/>
            <a:ext cx="121824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Activité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343373" y="3988019"/>
            <a:ext cx="66884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/>
              <a:t>Activité = Exercice + TP + TD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Partie 1 :  Rappel orienté objet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Activité 0 : Orienté objet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Partie 2 : Différence entre analyse et conception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Activité  -1 : Différence entre « Analyse » et « Conception »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28597" y="2215340"/>
            <a:ext cx="110382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client veut construire une maison pour sa famille constitué de</a:t>
            </a:r>
          </a:p>
          <a:p>
            <a:r>
              <a:rPr lang="fr-FR" dirty="0"/>
              <a:t> deux pères et deux frères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42911" y="3572662"/>
            <a:ext cx="1184612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Q1 – Donner la liste des tâches à réaliser pour construire cette maison</a:t>
            </a:r>
          </a:p>
          <a:p>
            <a:endParaRPr lang="fr-FR" dirty="0"/>
          </a:p>
          <a:p>
            <a:r>
              <a:rPr lang="fr-FR" dirty="0"/>
              <a:t>Q2 – Regrouper les tâches en sous ensemble suivant : </a:t>
            </a:r>
          </a:p>
          <a:p>
            <a:r>
              <a:rPr lang="fr-FR" dirty="0"/>
              <a:t>	- Analyse</a:t>
            </a:r>
          </a:p>
          <a:p>
            <a:r>
              <a:rPr lang="fr-FR" dirty="0"/>
              <a:t>	- Conception</a:t>
            </a:r>
          </a:p>
          <a:p>
            <a:r>
              <a:rPr lang="fr-FR" dirty="0"/>
              <a:t>	- Construction</a:t>
            </a:r>
          </a:p>
          <a:p>
            <a:r>
              <a:rPr lang="fr-FR" dirty="0"/>
              <a:t>Q3 – Quel sont les utilisateurs de cette maison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109</Words>
  <Application>Microsoft Office PowerPoint</Application>
  <PresentationFormat>Personnalisé</PresentationFormat>
  <Paragraphs>19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 Théorique 2012</dc:title>
  <dc:creator>PiloteDev</dc:creator>
  <cp:lastModifiedBy>ESSARRAJ.FOUAD</cp:lastModifiedBy>
  <cp:revision>332</cp:revision>
  <dcterms:created xsi:type="dcterms:W3CDTF">2014-06-10T13:11:36Z</dcterms:created>
  <dcterms:modified xsi:type="dcterms:W3CDTF">2018-12-18T14:16:14Z</dcterms:modified>
</cp:coreProperties>
</file>