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86" r:id="rId5"/>
    <p:sldId id="283" r:id="rId6"/>
    <p:sldId id="261" r:id="rId7"/>
    <p:sldId id="285"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89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77" autoAdjust="0"/>
  </p:normalViewPr>
  <p:slideViewPr>
    <p:cSldViewPr snapToObjects="1">
      <p:cViewPr varScale="1">
        <p:scale>
          <a:sx n="124" d="100"/>
          <a:sy n="124" d="100"/>
        </p:scale>
        <p:origin x="-1096"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0DC03-7791-5B49-B31C-CC804F985FF4}" type="datetimeFigureOut">
              <a:rPr kumimoji="1" lang="zh-CN" altLang="en-US" smtClean="0"/>
              <a:t>15/8/1</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6B18C-41FA-5C43-A079-C7BD22B2F914}" type="slidenum">
              <a:rPr kumimoji="1" lang="zh-CN" altLang="en-US" smtClean="0"/>
              <a:t>‹#›</a:t>
            </a:fld>
            <a:endParaRPr kumimoji="1" lang="zh-CN" altLang="en-US"/>
          </a:p>
        </p:txBody>
      </p:sp>
    </p:spTree>
    <p:extLst>
      <p:ext uri="{BB962C8B-B14F-4D97-AF65-F5344CB8AC3E}">
        <p14:creationId xmlns:p14="http://schemas.microsoft.com/office/powerpoint/2010/main" val="29737095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a:t>
            </a:fld>
            <a:endParaRPr kumimoji="1" lang="zh-CN" altLang="en-US"/>
          </a:p>
        </p:txBody>
      </p:sp>
    </p:spTree>
    <p:extLst>
      <p:ext uri="{BB962C8B-B14F-4D97-AF65-F5344CB8AC3E}">
        <p14:creationId xmlns:p14="http://schemas.microsoft.com/office/powerpoint/2010/main" val="830395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具体来说，</a:t>
            </a:r>
            <a:r>
              <a:rPr kumimoji="1" lang="en-US" altLang="zh-CN" dirty="0" err="1" smtClean="0"/>
              <a:t>AbleCloud</a:t>
            </a:r>
            <a:r>
              <a:rPr kumimoji="1" lang="zh-CN" altLang="en-US" dirty="0" smtClean="0"/>
              <a:t>在云端为厂商提供了“云端服务一体化开发引擎”、“</a:t>
            </a:r>
            <a:r>
              <a:rPr kumimoji="1" lang="en-US" altLang="zh-CN" dirty="0" err="1" smtClean="0"/>
              <a:t>IoT</a:t>
            </a:r>
            <a:r>
              <a:rPr kumimoji="1" lang="zh-CN" altLang="en-US" dirty="0" smtClean="0"/>
              <a:t>功能组件及方案超市”和“大数据挖掘引擎”三大块业务支撑。“云端服务一体化开发引擎”即可以支持厂商进行上层业务逻辑开发、部署和稳定安全的自动化运维，“</a:t>
            </a:r>
            <a:r>
              <a:rPr kumimoji="1" lang="en-US" altLang="zh-CN" dirty="0" err="1" smtClean="0"/>
              <a:t>IoT</a:t>
            </a:r>
            <a:r>
              <a:rPr kumimoji="1" lang="zh-CN" altLang="en-US" dirty="0" smtClean="0"/>
              <a:t>功能组件及方案超市”即提供了丰富的通用功能模块供厂商直接调用；“大数据挖掘引擎”即支持厂商对大数据进行挖掘计算和以报表的方式展示结果。同时，</a:t>
            </a:r>
            <a:r>
              <a:rPr kumimoji="1" lang="en-US" altLang="zh-CN" dirty="0" err="1" smtClean="0"/>
              <a:t>AbleCloud</a:t>
            </a:r>
            <a:r>
              <a:rPr kumimoji="1" lang="zh-CN" altLang="en-US" dirty="0" smtClean="0"/>
              <a:t>也提供了稳定、安全的底层连接固件和接口，供云端与设备、</a:t>
            </a:r>
            <a:r>
              <a:rPr kumimoji="1" lang="en-US" altLang="zh-CN" dirty="0" smtClean="0"/>
              <a:t>APP</a:t>
            </a:r>
            <a:r>
              <a:rPr kumimoji="1" lang="zh-CN" altLang="en-US" dirty="0" smtClean="0"/>
              <a:t>、第三方物联平台、厂商管理平台等四方进行联通，设备端联网固件可以支持使用</a:t>
            </a:r>
            <a:r>
              <a:rPr kumimoji="1" lang="en-US" altLang="zh-CN" dirty="0" err="1" smtClean="0"/>
              <a:t>WiFi</a:t>
            </a:r>
            <a:r>
              <a:rPr kumimoji="1" lang="zh-CN" altLang="en-US" dirty="0" smtClean="0"/>
              <a:t>、</a:t>
            </a:r>
            <a:r>
              <a:rPr kumimoji="1" lang="en-US" altLang="zh-CN" dirty="0" smtClean="0"/>
              <a:t>BLE</a:t>
            </a:r>
            <a:r>
              <a:rPr kumimoji="1" lang="zh-CN" altLang="en-US" dirty="0" smtClean="0"/>
              <a:t>、</a:t>
            </a:r>
            <a:r>
              <a:rPr kumimoji="1" lang="en-US" altLang="zh-CN" dirty="0" smtClean="0"/>
              <a:t>GSM</a:t>
            </a:r>
            <a:r>
              <a:rPr kumimoji="1" lang="zh-CN" altLang="en-US" dirty="0" smtClean="0"/>
              <a:t>等通信类型的设备和网关类设备与云端的连接和通信，</a:t>
            </a:r>
            <a:r>
              <a:rPr kumimoji="1" lang="en-US" altLang="zh-CN" dirty="0" smtClean="0"/>
              <a:t>APP SDK</a:t>
            </a:r>
            <a:r>
              <a:rPr kumimoji="1" lang="zh-CN" altLang="en-US" dirty="0" smtClean="0"/>
              <a:t>可以支持</a:t>
            </a:r>
            <a:r>
              <a:rPr kumimoji="1" lang="en-US" altLang="zh-CN" dirty="0" smtClean="0"/>
              <a:t>Android</a:t>
            </a:r>
            <a:r>
              <a:rPr kumimoji="1" lang="zh-CN" altLang="en-US" dirty="0" smtClean="0"/>
              <a:t>和</a:t>
            </a:r>
            <a:r>
              <a:rPr kumimoji="1" lang="en-US" altLang="zh-CN" dirty="0" err="1" smtClean="0"/>
              <a:t>iOS</a:t>
            </a:r>
            <a:r>
              <a:rPr kumimoji="1" lang="zh-CN" altLang="en-US" dirty="0" smtClean="0"/>
              <a:t>客户端与云端的连接和通信，第三方物联平台对接接口则支持与微信互联、京东微联、海尔</a:t>
            </a:r>
            <a:r>
              <a:rPr kumimoji="1" lang="en-US" altLang="zh-CN" dirty="0" smtClean="0"/>
              <a:t>U+</a:t>
            </a:r>
            <a:r>
              <a:rPr kumimoji="1" lang="zh-CN" altLang="en-US" dirty="0" smtClean="0"/>
              <a:t>、苏宁、国美等大型平台后台的对接，厂商后台管理接口支持与厂商自有管理系统的对接。</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10</a:t>
            </a:fld>
            <a:endParaRPr kumimoji="1" lang="zh-CN" altLang="en-US"/>
          </a:p>
        </p:txBody>
      </p:sp>
    </p:spTree>
    <p:extLst>
      <p:ext uri="{BB962C8B-B14F-4D97-AF65-F5344CB8AC3E}">
        <p14:creationId xmlns:p14="http://schemas.microsoft.com/office/powerpoint/2010/main" val="195584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关于云端服务一体化开发引擎，具体来说又包括四个组成部分，即虚拟化开发平台（</a:t>
            </a:r>
            <a:r>
              <a:rPr kumimoji="1" lang="en-US" altLang="zh-CN" dirty="0" smtClean="0"/>
              <a:t>UDS</a:t>
            </a:r>
            <a:r>
              <a:rPr kumimoji="1" lang="zh-CN" altLang="en-US" dirty="0" smtClean="0"/>
              <a:t>）、分布式数据库、自动化运维系统和安全保障体系。</a:t>
            </a:r>
            <a:endParaRPr kumimoji="1" lang="en-US" altLang="zh-CN" dirty="0" smtClean="0"/>
          </a:p>
          <a:p>
            <a:r>
              <a:rPr kumimoji="1" lang="en-US" altLang="zh-CN" dirty="0" smtClean="0"/>
              <a:t>   </a:t>
            </a:r>
            <a:r>
              <a:rPr kumimoji="1" lang="en-US" altLang="zh-CN" baseline="0" dirty="0" smtClean="0"/>
              <a:t> </a:t>
            </a:r>
            <a:r>
              <a:rPr kumimoji="1" lang="zh-CN" altLang="en-US" dirty="0" smtClean="0"/>
              <a:t>虚拟化开发平台，可以支持厂商轻松便捷地开发适合自身的云端业务逻辑，并支持业务在海内外的快速部署。厂商只需调用</a:t>
            </a:r>
            <a:r>
              <a:rPr kumimoji="1" lang="en-US" altLang="zh-CN" dirty="0" err="1" smtClean="0"/>
              <a:t>AbleCloud</a:t>
            </a:r>
            <a:r>
              <a:rPr kumimoji="1" lang="zh-CN" altLang="en-US" dirty="0" smtClean="0"/>
              <a:t>的底层服务开放接口，便可直接实现</a:t>
            </a:r>
            <a:r>
              <a:rPr kumimoji="1" lang="en-US" altLang="zh-CN" dirty="0" smtClean="0"/>
              <a:t>APP</a:t>
            </a:r>
            <a:r>
              <a:rPr kumimoji="1" lang="zh-CN" altLang="en-US" dirty="0" smtClean="0"/>
              <a:t>和设备快速连接至云端，以及多方之间信令和数据的稳定传输。</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11</a:t>
            </a:fld>
            <a:endParaRPr kumimoji="1" lang="zh-CN" altLang="en-US"/>
          </a:p>
        </p:txBody>
      </p:sp>
    </p:spTree>
    <p:extLst>
      <p:ext uri="{BB962C8B-B14F-4D97-AF65-F5344CB8AC3E}">
        <p14:creationId xmlns:p14="http://schemas.microsoft.com/office/powerpoint/2010/main" val="107348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的高性能分布式数据库系统，支持数据在云端的分布式存储，并对数据库的读写性能进行了深入优化。在此基础上，我们开放了简单易用的数据库接口供厂商在开发业务逻辑中进行使用。</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12</a:t>
            </a:fld>
            <a:endParaRPr kumimoji="1" lang="zh-CN" altLang="en-US"/>
          </a:p>
        </p:txBody>
      </p:sp>
    </p:spTree>
    <p:extLst>
      <p:ext uri="{BB962C8B-B14F-4D97-AF65-F5344CB8AC3E}">
        <p14:creationId xmlns:p14="http://schemas.microsoft.com/office/powerpoint/2010/main" val="415129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的自动化运维系统，可以进行</a:t>
            </a:r>
            <a:r>
              <a:rPr kumimoji="1" lang="en-US" altLang="zh-CN" dirty="0" smtClean="0"/>
              <a:t>7</a:t>
            </a:r>
            <a:r>
              <a:rPr kumimoji="1" lang="zh-CN" altLang="en-US" dirty="0" smtClean="0"/>
              <a:t>*</a:t>
            </a:r>
            <a:r>
              <a:rPr kumimoji="1" lang="zh-CN" altLang="zh-CN" dirty="0" smtClean="0"/>
              <a:t>2</a:t>
            </a:r>
            <a:r>
              <a:rPr kumimoji="1" lang="en-US" altLang="zh-CN" dirty="0" smtClean="0"/>
              <a:t>4</a:t>
            </a:r>
            <a:r>
              <a:rPr kumimoji="1" lang="zh-CN" altLang="en-US" dirty="0" smtClean="0"/>
              <a:t>自动化运维，支持对设备和</a:t>
            </a:r>
            <a:r>
              <a:rPr kumimoji="1" lang="en-US" altLang="zh-CN" dirty="0" smtClean="0"/>
              <a:t>APP</a:t>
            </a:r>
            <a:r>
              <a:rPr kumimoji="1" lang="zh-CN" altLang="en-US" dirty="0" smtClean="0"/>
              <a:t>的多地域接入进行快速响应，且目前已支持千万量级的并发访问。自动化运维系统的异常监测功能，可以对异常进行及时报警通知，并可自动启动容错预案。</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13</a:t>
            </a:fld>
            <a:endParaRPr kumimoji="1" lang="zh-CN" altLang="en-US"/>
          </a:p>
        </p:txBody>
      </p:sp>
    </p:spTree>
    <p:extLst>
      <p:ext uri="{BB962C8B-B14F-4D97-AF65-F5344CB8AC3E}">
        <p14:creationId xmlns:p14="http://schemas.microsoft.com/office/powerpoint/2010/main" val="403363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的安全保障体系，采用银行级安全加密措施，对设备和</a:t>
            </a:r>
            <a:r>
              <a:rPr kumimoji="1" lang="en-US" altLang="zh-CN" dirty="0" smtClean="0"/>
              <a:t>APP</a:t>
            </a:r>
            <a:r>
              <a:rPr kumimoji="1" lang="zh-CN" altLang="en-US" dirty="0" smtClean="0"/>
              <a:t>连接采用基于</a:t>
            </a:r>
            <a:r>
              <a:rPr kumimoji="1" lang="en-US" altLang="zh-CN" dirty="0" smtClean="0"/>
              <a:t>RSA</a:t>
            </a:r>
            <a:r>
              <a:rPr kumimoji="1" lang="zh-CN" altLang="en-US" dirty="0" smtClean="0"/>
              <a:t>的握手认证协议，信令和数据的传输加密使用动态密钥协商协议和</a:t>
            </a:r>
            <a:r>
              <a:rPr kumimoji="1" lang="en-US" altLang="zh-CN" dirty="0" smtClean="0"/>
              <a:t>AES</a:t>
            </a:r>
            <a:r>
              <a:rPr kumimoji="1" lang="zh-CN" altLang="en-US" dirty="0" smtClean="0"/>
              <a:t>－</a:t>
            </a:r>
            <a:r>
              <a:rPr kumimoji="1" lang="en-US" altLang="zh-CN" dirty="0" smtClean="0"/>
              <a:t>128</a:t>
            </a:r>
            <a:r>
              <a:rPr kumimoji="1" lang="zh-CN" altLang="en-US" dirty="0" smtClean="0"/>
              <a:t>加密。此外，也对云端进行了防护和加固，用户和设备的配置信息及日志数据等也进行了充分的灾备。</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14</a:t>
            </a:fld>
            <a:endParaRPr kumimoji="1" lang="zh-CN" altLang="en-US"/>
          </a:p>
        </p:txBody>
      </p:sp>
    </p:spTree>
    <p:extLst>
      <p:ext uri="{BB962C8B-B14F-4D97-AF65-F5344CB8AC3E}">
        <p14:creationId xmlns:p14="http://schemas.microsoft.com/office/powerpoint/2010/main" val="114932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的另一个核心业务支撑，就是</a:t>
            </a:r>
            <a:r>
              <a:rPr kumimoji="1" lang="en-US" altLang="zh-CN" dirty="0" err="1" smtClean="0"/>
              <a:t>IoT</a:t>
            </a:r>
            <a:r>
              <a:rPr kumimoji="1" lang="zh-CN" altLang="en-US" dirty="0" smtClean="0"/>
              <a:t>功能组件及方案超市。名为“超市”，就是我们提供的</a:t>
            </a:r>
            <a:r>
              <a:rPr kumimoji="1" lang="en-US" altLang="zh-CN" dirty="0" err="1" smtClean="0"/>
              <a:t>IoT</a:t>
            </a:r>
            <a:r>
              <a:rPr kumimoji="1" lang="zh-CN" altLang="en-US" dirty="0" smtClean="0"/>
              <a:t>功能组件和方案就像超市里的物品一样，随时需要都可以随时很方便地进行选用，目前我们已有的这些功能组件和方案都是免费提供的。</a:t>
            </a:r>
            <a:endParaRPr kumimoji="1" lang="en-US" altLang="zh-CN" dirty="0" smtClean="0"/>
          </a:p>
          <a:p>
            <a:r>
              <a:rPr kumimoji="1" lang="en-US" altLang="zh-CN" dirty="0" smtClean="0"/>
              <a:t>    </a:t>
            </a:r>
            <a:r>
              <a:rPr kumimoji="1" lang="zh-CN" altLang="en-US" dirty="0" smtClean="0"/>
              <a:t>功能组件库里，我们有提供：“快速联网”、“账号体系”、“设备绑定”、“设备分享”、“设备分组管理”、 “消息推送”、“本地交互”、“</a:t>
            </a:r>
            <a:r>
              <a:rPr kumimoji="1" lang="en-US" altLang="zh-CN" dirty="0" smtClean="0"/>
              <a:t>OTA</a:t>
            </a:r>
            <a:r>
              <a:rPr kumimoji="1" lang="zh-CN" altLang="en-US" dirty="0" smtClean="0"/>
              <a:t>固件升级”、“定时任务”等功能组件。其中，“快速联网”可以实现</a:t>
            </a:r>
            <a:r>
              <a:rPr kumimoji="1" lang="en-US" altLang="zh-CN" dirty="0" smtClean="0"/>
              <a:t>APP</a:t>
            </a:r>
            <a:r>
              <a:rPr kumimoji="1" lang="zh-CN" altLang="en-US" dirty="0" smtClean="0"/>
              <a:t>帮助</a:t>
            </a:r>
            <a:r>
              <a:rPr kumimoji="1" lang="en-US" altLang="zh-CN" dirty="0" err="1" smtClean="0"/>
              <a:t>WiFi</a:t>
            </a:r>
            <a:r>
              <a:rPr kumimoji="1" lang="zh-CN" altLang="en-US" dirty="0" smtClean="0"/>
              <a:t>类快速配置并连接至路由器，“帐号体系”中支持厂商自建帐号体系、厂商也可以选用用第三方帐号体系，“设备绑定”可以快速实现用户与设备的绑定，“设备分享”可以支持用户将设备分享给亲朋好友，“设备分组管理”功能支持用户对设备按需进行分组管理和控制，“消息推送”功能中我们使用友盟的技术可以将设备通知用户的消息及时推送到用户的</a:t>
            </a:r>
            <a:r>
              <a:rPr kumimoji="1" lang="en-US" altLang="zh-CN" dirty="0" smtClean="0"/>
              <a:t>APP</a:t>
            </a:r>
            <a:r>
              <a:rPr kumimoji="1" lang="zh-CN" altLang="en-US" dirty="0" smtClean="0"/>
              <a:t>上，“本地交互”支持</a:t>
            </a:r>
            <a:r>
              <a:rPr kumimoji="1" lang="en-US" altLang="zh-CN" dirty="0" smtClean="0"/>
              <a:t>APP</a:t>
            </a:r>
            <a:r>
              <a:rPr kumimoji="1" lang="zh-CN" altLang="en-US" dirty="0" smtClean="0"/>
              <a:t>可以在局域网环境下也可发现并控制设备，“</a:t>
            </a:r>
            <a:r>
              <a:rPr kumimoji="1" lang="en-US" altLang="zh-CN" dirty="0" smtClean="0"/>
              <a:t>OTA</a:t>
            </a:r>
            <a:r>
              <a:rPr kumimoji="1" lang="zh-CN" altLang="en-US" dirty="0" smtClean="0"/>
              <a:t>固件升级”功能支持厂商对设备软件功能进行快速迭代，“定时任务”功能支持云端定时自动控制硬件运行。这些通用功能组件，可以帮助厂商极大地避免在这些功能上的研发投入，</a:t>
            </a:r>
            <a:r>
              <a:rPr kumimoji="1" lang="zh-CN" altLang="en-US" dirty="0" smtClean="0"/>
              <a:t>可以</a:t>
            </a:r>
            <a:r>
              <a:rPr kumimoji="1" lang="zh-CN" altLang="en-US" dirty="0" smtClean="0"/>
              <a:t>让厂商</a:t>
            </a:r>
            <a:r>
              <a:rPr kumimoji="1" lang="zh-CN" altLang="en-US" dirty="0" smtClean="0"/>
              <a:t>转而将</a:t>
            </a:r>
            <a:r>
              <a:rPr kumimoji="1" lang="zh-CN" altLang="en-US" dirty="0" smtClean="0"/>
              <a:t>精力放在更为核心的优势业务上。</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15</a:t>
            </a:fld>
            <a:endParaRPr kumimoji="1" lang="zh-CN" altLang="en-US"/>
          </a:p>
        </p:txBody>
      </p:sp>
    </p:spTree>
    <p:extLst>
      <p:ext uri="{BB962C8B-B14F-4D97-AF65-F5344CB8AC3E}">
        <p14:creationId xmlns:p14="http://schemas.microsoft.com/office/powerpoint/2010/main" val="1496598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a:t>
            </a:r>
            <a:r>
              <a:rPr kumimoji="1" lang="zh-CN" altLang="en-US" dirty="0" smtClean="0"/>
              <a:t>的方案库里，我们已有微信互联平台、京东微联平台、海尔</a:t>
            </a:r>
            <a:r>
              <a:rPr kumimoji="1" lang="en-US" altLang="zh-CN" dirty="0" smtClean="0"/>
              <a:t>U+</a:t>
            </a:r>
            <a:r>
              <a:rPr kumimoji="1" lang="zh-CN" altLang="en-US" dirty="0" smtClean="0"/>
              <a:t>平台等平台的全套对接方案。厂商若要对接这些平台时，只需使用我们的方案，便可轻松完成接入。同时，还可通过</a:t>
            </a:r>
            <a:r>
              <a:rPr kumimoji="1" lang="en-US" altLang="zh-CN" dirty="0" err="1" smtClean="0"/>
              <a:t>AbleCloud</a:t>
            </a:r>
            <a:r>
              <a:rPr kumimoji="1" lang="zh-CN" altLang="en-US" dirty="0" smtClean="0"/>
              <a:t>实现对对接不同平台设备的统一管理。</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16</a:t>
            </a:fld>
            <a:endParaRPr kumimoji="1" lang="zh-CN" altLang="en-US"/>
          </a:p>
        </p:txBody>
      </p:sp>
    </p:spTree>
    <p:extLst>
      <p:ext uri="{BB962C8B-B14F-4D97-AF65-F5344CB8AC3E}">
        <p14:creationId xmlns:p14="http://schemas.microsoft.com/office/powerpoint/2010/main" val="284665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的第三大核心业务支撑，就是大数据挖掘引擎，这也是我们新近推</a:t>
            </a:r>
            <a:r>
              <a:rPr kumimoji="1" lang="zh-CN" altLang="en-US" dirty="0" smtClean="0"/>
              <a:t>出的</a:t>
            </a:r>
            <a:r>
              <a:rPr kumimoji="1" lang="zh-CN" altLang="en-US" dirty="0" smtClean="0"/>
              <a:t>重点</a:t>
            </a:r>
            <a:r>
              <a:rPr kumimoji="1" lang="zh-CN" altLang="en-US" dirty="0" smtClean="0"/>
              <a:t>业务</a:t>
            </a:r>
            <a:r>
              <a:rPr kumimoji="1" lang="zh-CN" altLang="en-US" dirty="0" smtClean="0"/>
              <a:t>。大数据挖掘引擎可以支持数据的实时处理、数据挖掘算法的运行和挖掘结果以报表方式呈现。数据挖掘算法运行平台上，既会执行</a:t>
            </a:r>
            <a:r>
              <a:rPr kumimoji="1" lang="en-US" altLang="zh-CN" dirty="0" err="1" smtClean="0"/>
              <a:t>AbleCloud</a:t>
            </a:r>
            <a:r>
              <a:rPr kumimoji="1" lang="zh-CN" altLang="en-US" dirty="0" smtClean="0"/>
              <a:t>自研的通用挖掘算法，也支持厂商定制的算法的运行。厂商存放在平台上的设备运行数据、用户行为数据、渠道销售数据等数据，可以立即被大数据挖掘引擎进行处理分析；同时，厂商自有的外部数据，也支持通过开放接口传入大数据挖掘引擎内进行处理分析。分析结果将有效地指导厂商产品功能地改进和营销策略的实施；实施后的效果也可以通过大数据挖掘引擎对前后数据进行对比和验证。</a:t>
            </a:r>
            <a:r>
              <a:rPr kumimoji="1" lang="en-US" altLang="zh-CN" dirty="0" err="1" smtClean="0"/>
              <a:t>AbleCloud</a:t>
            </a:r>
            <a:r>
              <a:rPr kumimoji="1" lang="zh-CN" altLang="en-US" dirty="0" smtClean="0"/>
              <a:t>辅助厂商做好运营工作。</a:t>
            </a:r>
            <a:endParaRPr kumimoji="1" lang="en-US" altLang="zh-CN" dirty="0" smtClean="0"/>
          </a:p>
          <a:p>
            <a:r>
              <a:rPr kumimoji="1" lang="en-US" altLang="zh-CN" dirty="0" smtClean="0"/>
              <a:t>    </a:t>
            </a:r>
            <a:r>
              <a:rPr kumimoji="1" lang="zh-CN" altLang="en-US" dirty="0" smtClean="0"/>
              <a:t>以上便是</a:t>
            </a:r>
            <a:r>
              <a:rPr kumimoji="1" lang="en-US" altLang="zh-CN" dirty="0" err="1" smtClean="0"/>
              <a:t>Ablecloud</a:t>
            </a:r>
            <a:r>
              <a:rPr kumimoji="1" lang="zh-CN" altLang="en-US" dirty="0" smtClean="0"/>
              <a:t>目前已经有做的一些事情。</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17</a:t>
            </a:fld>
            <a:endParaRPr kumimoji="1" lang="zh-CN" altLang="en-US"/>
          </a:p>
        </p:txBody>
      </p:sp>
    </p:spTree>
    <p:extLst>
      <p:ext uri="{BB962C8B-B14F-4D97-AF65-F5344CB8AC3E}">
        <p14:creationId xmlns:p14="http://schemas.microsoft.com/office/powerpoint/2010/main" val="567482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对于前述事情，</a:t>
            </a:r>
            <a:r>
              <a:rPr kumimoji="1" lang="zh-CN" altLang="en-US" dirty="0" smtClean="0"/>
              <a:t>有些厂商可以不同程度地实现，国内外也</a:t>
            </a:r>
            <a:r>
              <a:rPr kumimoji="1" lang="zh-CN" altLang="en-US" dirty="0" smtClean="0"/>
              <a:t>不同程度在涉及</a:t>
            </a:r>
            <a:r>
              <a:rPr kumimoji="1" lang="zh-CN" altLang="en-US" dirty="0" smtClean="0"/>
              <a:t>的</a:t>
            </a:r>
            <a:r>
              <a:rPr kumimoji="1" lang="zh-CN" altLang="en-US" dirty="0" smtClean="0"/>
              <a:t>平台，那为什么要选</a:t>
            </a:r>
            <a:r>
              <a:rPr kumimoji="1" lang="en-US" altLang="zh-CN" dirty="0" err="1" smtClean="0"/>
              <a:t>AbleCloud</a:t>
            </a:r>
            <a:r>
              <a:rPr kumimoji="1" lang="zh-CN" altLang="en-US" dirty="0" smtClean="0"/>
              <a:t>？因为</a:t>
            </a:r>
            <a:r>
              <a:rPr kumimoji="1" lang="en-US" altLang="zh-CN" dirty="0" err="1" smtClean="0"/>
              <a:t>AbleCloud</a:t>
            </a:r>
            <a:r>
              <a:rPr kumimoji="1" lang="zh-CN" altLang="en-US" dirty="0" smtClean="0"/>
              <a:t>有</a:t>
            </a:r>
            <a:r>
              <a:rPr kumimoji="1" lang="zh-CN" altLang="en-US" dirty="0" smtClean="0"/>
              <a:t>着</a:t>
            </a:r>
            <a:r>
              <a:rPr kumimoji="1" lang="zh-CN" altLang="en-US" dirty="0" smtClean="0"/>
              <a:t>独特的优势</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18</a:t>
            </a:fld>
            <a:endParaRPr kumimoji="1" lang="zh-CN" altLang="en-US"/>
          </a:p>
        </p:txBody>
      </p:sp>
    </p:spTree>
    <p:extLst>
      <p:ext uri="{BB962C8B-B14F-4D97-AF65-F5344CB8AC3E}">
        <p14:creationId xmlns:p14="http://schemas.microsoft.com/office/powerpoint/2010/main" val="2413737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的第一个优势是“高效”，厂商基于</a:t>
            </a:r>
            <a:r>
              <a:rPr kumimoji="1" lang="en-US" altLang="zh-CN" dirty="0" err="1" smtClean="0"/>
              <a:t>AbleCloud</a:t>
            </a:r>
            <a:r>
              <a:rPr kumimoji="1" lang="zh-CN" altLang="en-US" dirty="0" smtClean="0"/>
              <a:t>可以快速地、</a:t>
            </a:r>
            <a:r>
              <a:rPr kumimoji="1" lang="zh-CN" altLang="en-US" dirty="0" smtClean="0"/>
              <a:t>低成本</a:t>
            </a:r>
            <a:r>
              <a:rPr kumimoji="1" lang="zh-CN" altLang="en-US" dirty="0" smtClean="0"/>
              <a:t>地</a:t>
            </a:r>
            <a:r>
              <a:rPr kumimoji="1" lang="zh-CN" altLang="en-US" dirty="0" smtClean="0"/>
              <a:t>开发出高</a:t>
            </a:r>
            <a:r>
              <a:rPr kumimoji="1" lang="zh-CN" altLang="en-US" dirty="0" smtClean="0"/>
              <a:t>质量的</a:t>
            </a:r>
            <a:r>
              <a:rPr kumimoji="1" lang="zh-CN" altLang="en-US" dirty="0" smtClean="0"/>
              <a:t>业务</a:t>
            </a:r>
            <a:r>
              <a:rPr kumimoji="1" lang="zh-CN" altLang="en-US" dirty="0" smtClean="0"/>
              <a:t>。</a:t>
            </a:r>
            <a:endParaRPr kumimoji="1" lang="en-US" altLang="zh-CN" dirty="0" smtClean="0"/>
          </a:p>
          <a:p>
            <a:r>
              <a:rPr kumimoji="1" lang="en-US" altLang="zh-CN" dirty="0" smtClean="0"/>
              <a:t>    </a:t>
            </a:r>
            <a:r>
              <a:rPr kumimoji="1" lang="zh-CN" altLang="en-US" dirty="0" smtClean="0"/>
              <a:t>厂商使用</a:t>
            </a:r>
            <a:r>
              <a:rPr kumimoji="1" lang="en-US" altLang="zh-CN" dirty="0" err="1" smtClean="0"/>
              <a:t>AbleCloud</a:t>
            </a:r>
            <a:r>
              <a:rPr kumimoji="1" lang="zh-CN" altLang="en-US" dirty="0" smtClean="0"/>
              <a:t>，可以拓展服务功能。不仅硬件玩法变得多样化，同时也无需再去自行研发这些通用功能。即便在对接第三方平台或服务时，也可以很大程度上减少对接过程中的学习成本；同时也可以实现在</a:t>
            </a:r>
            <a:r>
              <a:rPr kumimoji="1" lang="en-US" altLang="zh-CN" dirty="0" err="1" smtClean="0"/>
              <a:t>AbleCloud</a:t>
            </a:r>
            <a:r>
              <a:rPr kumimoji="1" lang="zh-CN" altLang="en-US" dirty="0" smtClean="0"/>
              <a:t>上对不同对接在不同平台的设备进行统一管理。如果厂商有跨境业务部署的需要，</a:t>
            </a:r>
            <a:r>
              <a:rPr kumimoji="1" lang="en-US" altLang="zh-CN" dirty="0" err="1" smtClean="0"/>
              <a:t>AbleCloud</a:t>
            </a:r>
            <a:r>
              <a:rPr kumimoji="1" lang="zh-CN" altLang="en-US" dirty="0" smtClean="0"/>
              <a:t>也都做好了专业的支持，厂商无需再对进行全面的调研和研发。</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19</a:t>
            </a:fld>
            <a:endParaRPr kumimoji="1" lang="zh-CN" altLang="en-US"/>
          </a:p>
        </p:txBody>
      </p:sp>
    </p:spTree>
    <p:extLst>
      <p:ext uri="{BB962C8B-B14F-4D97-AF65-F5344CB8AC3E}">
        <p14:creationId xmlns:p14="http://schemas.microsoft.com/office/powerpoint/2010/main" val="216452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在介绍</a:t>
            </a:r>
            <a:r>
              <a:rPr kumimoji="1" lang="en-US" altLang="zh-CN" dirty="0" err="1" smtClean="0"/>
              <a:t>AbleCloud</a:t>
            </a:r>
            <a:r>
              <a:rPr kumimoji="1" lang="zh-CN" altLang="en-US" dirty="0" smtClean="0"/>
              <a:t>前，可以先介绍下我们对智能硬件及物联网市场整体环境的一些认识。</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a:t>
            </a:fld>
            <a:endParaRPr kumimoji="1" lang="zh-CN" altLang="en-US"/>
          </a:p>
        </p:txBody>
      </p:sp>
    </p:spTree>
    <p:extLst>
      <p:ext uri="{BB962C8B-B14F-4D97-AF65-F5344CB8AC3E}">
        <p14:creationId xmlns:p14="http://schemas.microsoft.com/office/powerpoint/2010/main" val="3127115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厂商使用</a:t>
            </a:r>
            <a:r>
              <a:rPr kumimoji="1" lang="en-US" altLang="zh-CN" dirty="0" err="1" smtClean="0"/>
              <a:t>AbleCloud</a:t>
            </a:r>
            <a:r>
              <a:rPr kumimoji="1" lang="zh-CN" altLang="en-US" dirty="0" smtClean="0"/>
              <a:t>，还可以减少成本投入，包括可以节约人力、时间、金钱等成本。人力成本方面，自行搭建强大的后台至少需要十多个专业的后台研发人员，使用</a:t>
            </a:r>
            <a:r>
              <a:rPr kumimoji="1" lang="en-US" altLang="zh-CN" dirty="0" err="1" smtClean="0"/>
              <a:t>AbleCloud</a:t>
            </a:r>
            <a:r>
              <a:rPr kumimoji="1" lang="zh-CN" altLang="en-US" dirty="0" smtClean="0"/>
              <a:t>后只需要</a:t>
            </a:r>
            <a:r>
              <a:rPr kumimoji="1" lang="en-US" altLang="zh-CN" dirty="0" smtClean="0"/>
              <a:t>1</a:t>
            </a:r>
            <a:r>
              <a:rPr kumimoji="1" lang="zh-CN" altLang="en-US" dirty="0" smtClean="0"/>
              <a:t>－</a:t>
            </a:r>
            <a:r>
              <a:rPr kumimoji="1" lang="en-US" altLang="zh-CN" dirty="0" smtClean="0"/>
              <a:t>2</a:t>
            </a:r>
            <a:r>
              <a:rPr kumimoji="1" lang="zh-CN" altLang="en-US" dirty="0" smtClean="0"/>
              <a:t>名普通开发人员即可达到同样、甚至更好的效果。时间成本方面，在团队给力的情况下自行搭建至少也需要一个多月的时间，现在连学习使用带研发部署最快</a:t>
            </a:r>
            <a:r>
              <a:rPr kumimoji="1" lang="en-US" altLang="zh-CN" dirty="0" smtClean="0"/>
              <a:t>2</a:t>
            </a:r>
            <a:r>
              <a:rPr kumimoji="1" lang="zh-CN" altLang="en-US" dirty="0" smtClean="0"/>
              <a:t>周就能搞定。金钱成本方面，不光省了自己买设备、租设备的钱，因为所需人员减少，还节省了大量的人员开支。这些成本加在一起，真的是笔不小的投入，对于创业公司和传统厂商来说，这些投入的减少一方面可以降低了成本，更重要的是在有限费用的支持下可以更好、更持久地将业务进行下去。</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20</a:t>
            </a:fld>
            <a:endParaRPr kumimoji="1" lang="zh-CN" altLang="en-US"/>
          </a:p>
        </p:txBody>
      </p:sp>
    </p:spTree>
    <p:extLst>
      <p:ext uri="{BB962C8B-B14F-4D97-AF65-F5344CB8AC3E}">
        <p14:creationId xmlns:p14="http://schemas.microsoft.com/office/powerpoint/2010/main" val="275603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厂商使用</a:t>
            </a:r>
            <a:r>
              <a:rPr kumimoji="1" lang="en-US" altLang="zh-CN" dirty="0" err="1" smtClean="0"/>
              <a:t>AbleCloud</a:t>
            </a:r>
            <a:r>
              <a:rPr kumimoji="1" lang="zh-CN" altLang="en-US" dirty="0" smtClean="0"/>
              <a:t>，虽然基础部分的工作变少了、投入的成本降低了，但所获得的质量和性能上会得到非常大的提升。我们作为服务提供商，会全力保障服务的稳定性和安全性。我们有</a:t>
            </a:r>
            <a:r>
              <a:rPr kumimoji="1" lang="en-US" altLang="zh-CN" dirty="0" smtClean="0"/>
              <a:t>7</a:t>
            </a:r>
            <a:r>
              <a:rPr kumimoji="1" lang="zh-CN" altLang="en-US" dirty="0" smtClean="0"/>
              <a:t>*</a:t>
            </a:r>
            <a:r>
              <a:rPr kumimoji="1" lang="en-US" altLang="zh-CN" dirty="0" smtClean="0"/>
              <a:t>24</a:t>
            </a:r>
            <a:r>
              <a:rPr kumimoji="1" lang="zh-CN" altLang="en-US" dirty="0" smtClean="0"/>
              <a:t>的自动化运维系统，可以支持自动监控、自动容错、资源配置自动伸缩、身份认证、传输加密等，支持设备千万量级并发接入和高性能分布式存储。</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21</a:t>
            </a:fld>
            <a:endParaRPr kumimoji="1" lang="zh-CN" altLang="en-US"/>
          </a:p>
        </p:txBody>
      </p:sp>
    </p:spTree>
    <p:extLst>
      <p:ext uri="{BB962C8B-B14F-4D97-AF65-F5344CB8AC3E}">
        <p14:creationId xmlns:p14="http://schemas.microsoft.com/office/powerpoint/2010/main" val="119362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的第二个优势是“全面”，各类场景、各类模式、各类服务我们都会尽可能地去考虑完全并努力去满足厂商的需要。</a:t>
            </a:r>
            <a:endParaRPr kumimoji="1" lang="en-US" altLang="zh-CN" dirty="0" smtClean="0"/>
          </a:p>
          <a:p>
            <a:r>
              <a:rPr kumimoji="1" lang="en-US" altLang="zh-CN" dirty="0" smtClean="0"/>
              <a:t>    </a:t>
            </a:r>
            <a:r>
              <a:rPr kumimoji="1" lang="zh-CN" altLang="en-US" dirty="0" smtClean="0"/>
              <a:t>我们做的是面向智能硬件的云服务。在硬件方面，我们既支持</a:t>
            </a:r>
            <a:r>
              <a:rPr kumimoji="1" lang="en-US" altLang="zh-CN" dirty="0" err="1" smtClean="0"/>
              <a:t>WiFi</a:t>
            </a:r>
            <a:r>
              <a:rPr kumimoji="1" lang="zh-CN" altLang="en-US" dirty="0" smtClean="0"/>
              <a:t>、</a:t>
            </a:r>
            <a:r>
              <a:rPr kumimoji="1" lang="en-US" altLang="zh-CN" dirty="0" smtClean="0"/>
              <a:t>BLE</a:t>
            </a:r>
            <a:r>
              <a:rPr kumimoji="1" lang="zh-CN" altLang="en-US" dirty="0" smtClean="0"/>
              <a:t>、</a:t>
            </a:r>
            <a:r>
              <a:rPr kumimoji="1" lang="en-US" altLang="zh-CN" dirty="0" err="1" smtClean="0"/>
              <a:t>Zigbee</a:t>
            </a:r>
            <a:r>
              <a:rPr kumimoji="1" lang="zh-CN" altLang="en-US" dirty="0" smtClean="0"/>
              <a:t>、</a:t>
            </a:r>
            <a:r>
              <a:rPr kumimoji="1" lang="en-US" altLang="zh-CN" dirty="0" smtClean="0"/>
              <a:t>Cell</a:t>
            </a:r>
            <a:r>
              <a:rPr kumimoji="1" lang="zh-CN" altLang="en-US" dirty="0" smtClean="0"/>
              <a:t>等通信协议，也支持</a:t>
            </a:r>
            <a:r>
              <a:rPr kumimoji="1" lang="en-US" altLang="zh-CN" dirty="0" smtClean="0"/>
              <a:t>Linux</a:t>
            </a:r>
            <a:r>
              <a:rPr kumimoji="1" lang="zh-CN" altLang="en-US" dirty="0" smtClean="0"/>
              <a:t>、</a:t>
            </a:r>
            <a:r>
              <a:rPr kumimoji="1" lang="en-US" altLang="zh-CN" dirty="0" smtClean="0"/>
              <a:t>Android</a:t>
            </a:r>
            <a:r>
              <a:rPr kumimoji="1" lang="zh-CN" altLang="en-US" dirty="0" smtClean="0"/>
              <a:t>、</a:t>
            </a:r>
            <a:r>
              <a:rPr kumimoji="1" lang="en-US" altLang="zh-CN" dirty="0" smtClean="0"/>
              <a:t>RTOS</a:t>
            </a:r>
            <a:r>
              <a:rPr kumimoji="1" lang="zh-CN" altLang="en-US" dirty="0" smtClean="0"/>
              <a:t>等操作系统。在云端方面，我们有覆盖优化连接、传输、存储、计算等各个环节。在支持方面，我们既提供通用化的服务，也有支持厂商自研服务的运行，更贴合厂商需要，也让厂商使用更加灵活。在业务类型方面，无论是消费级、企业级、工业级的业务，我们都能提供很好的支持。</a:t>
            </a:r>
            <a:endParaRPr kumimoji="1" lang="en-US" altLang="zh-CN" dirty="0" smtClean="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22</a:t>
            </a:fld>
            <a:endParaRPr kumimoji="1" lang="zh-CN" altLang="en-US"/>
          </a:p>
        </p:txBody>
      </p:sp>
    </p:spTree>
    <p:extLst>
      <p:ext uri="{BB962C8B-B14F-4D97-AF65-F5344CB8AC3E}">
        <p14:creationId xmlns:p14="http://schemas.microsoft.com/office/powerpoint/2010/main" val="122156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    </a:t>
            </a:r>
            <a:r>
              <a:rPr kumimoji="1" lang="en-US" altLang="zh-CN" dirty="0" err="1" smtClean="0"/>
              <a:t>AbleCloud</a:t>
            </a:r>
            <a:r>
              <a:rPr kumimoji="1" lang="zh-CN" altLang="en-US" dirty="0" smtClean="0"/>
              <a:t>的第三个优势是“专业”，我们的研发实力是行业中的佼佼者。</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    </a:t>
            </a:r>
            <a:r>
              <a:rPr kumimoji="1" lang="zh-CN" altLang="en-US" dirty="0" smtClean="0"/>
              <a:t>我们</a:t>
            </a:r>
            <a:r>
              <a:rPr kumimoji="1" lang="zh-CN" altLang="en-US" dirty="0" smtClean="0"/>
              <a:t>团队</a:t>
            </a:r>
            <a:r>
              <a:rPr kumimoji="1" lang="zh-CN" altLang="en-US" dirty="0" smtClean="0"/>
              <a:t>的</a:t>
            </a:r>
            <a:r>
              <a:rPr kumimoji="1" lang="en-US" altLang="zh-CN" dirty="0" smtClean="0"/>
              <a:t>20</a:t>
            </a:r>
            <a:r>
              <a:rPr kumimoji="1" lang="zh-CN" altLang="en-US" dirty="0" smtClean="0"/>
              <a:t>多位研发成员均来自百度、小米、阿里、腾讯、微软、大唐的核心架构师和工程师，之前曾负责过各家大型公司的平台建设，拥有很深厚的技术背景和很丰富的产品及研发经验。我们致力于为智能硬件厂商打造一个超强动力引擎，来帮助厂商急速前行。</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23</a:t>
            </a:fld>
            <a:endParaRPr kumimoji="1" lang="zh-CN" altLang="en-US"/>
          </a:p>
        </p:txBody>
      </p:sp>
    </p:spTree>
    <p:extLst>
      <p:ext uri="{BB962C8B-B14F-4D97-AF65-F5344CB8AC3E}">
        <p14:creationId xmlns:p14="http://schemas.microsoft.com/office/powerpoint/2010/main" val="74870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从成立至今，</a:t>
            </a:r>
            <a:r>
              <a:rPr kumimoji="1" lang="en-US" altLang="zh-CN" dirty="0" err="1" smtClean="0"/>
              <a:t>AbleCloud</a:t>
            </a:r>
            <a:r>
              <a:rPr kumimoji="1" lang="zh-CN" altLang="en-US" dirty="0" smtClean="0"/>
              <a:t>也建设起了较为完善的生态圈。我们联合多家知名芯片模组厂商、第三方物联平台、创业孵化器等，共同为厂商提供需要的资源和服务，尽可能全面地满足厂商的需要，真正做到帮助厂商加速发展的作用。</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24</a:t>
            </a:fld>
            <a:endParaRPr kumimoji="1" lang="zh-CN" altLang="en-US"/>
          </a:p>
        </p:txBody>
      </p:sp>
    </p:spTree>
    <p:extLst>
      <p:ext uri="{BB962C8B-B14F-4D97-AF65-F5344CB8AC3E}">
        <p14:creationId xmlns:p14="http://schemas.microsoft.com/office/powerpoint/2010/main" val="121229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的实力，也获得了几十家顶级优质客户的见证和认可，像</a:t>
            </a:r>
            <a:r>
              <a:rPr kumimoji="1" lang="en-US" altLang="zh-CN" dirty="0" smtClean="0"/>
              <a:t>PICOOC</a:t>
            </a:r>
            <a:r>
              <a:rPr kumimoji="1" lang="zh-CN" altLang="en-US" dirty="0" smtClean="0"/>
              <a:t>、小智、</a:t>
            </a:r>
            <a:r>
              <a:rPr kumimoji="1" lang="en-US" altLang="zh-CN" dirty="0" err="1" smtClean="0"/>
              <a:t>iKair</a:t>
            </a:r>
            <a:r>
              <a:rPr kumimoji="1" lang="zh-CN" altLang="en-US" dirty="0" smtClean="0"/>
              <a:t>、杜亚、亚都、净美仕、松鼠等等。我们目前支持着他们数以十万计的设备的稳定、安全运行，目前他们可以将时间、精力、成本等从繁杂的基础设施研发维护中转移出来，全力投入到自己核心优势业务的改进和开发上，更快捷地去进行新功能和新品迭代创新和试验。</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25</a:t>
            </a:fld>
            <a:endParaRPr kumimoji="1" lang="zh-CN" altLang="en-US"/>
          </a:p>
        </p:txBody>
      </p:sp>
    </p:spTree>
    <p:extLst>
      <p:ext uri="{BB962C8B-B14F-4D97-AF65-F5344CB8AC3E}">
        <p14:creationId xmlns:p14="http://schemas.microsoft.com/office/powerpoint/2010/main" val="2974051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对于</a:t>
            </a:r>
            <a:r>
              <a:rPr kumimoji="1" lang="en-US" altLang="zh-CN" dirty="0" err="1" smtClean="0"/>
              <a:t>AbleCloud</a:t>
            </a:r>
            <a:r>
              <a:rPr kumimoji="1" lang="zh-CN" altLang="en-US" dirty="0" smtClean="0"/>
              <a:t>来说，我们更加注重“匠心”精神，将我们所擅长的事情做得更加专业。</a:t>
            </a:r>
            <a:r>
              <a:rPr kumimoji="1" lang="en-US" altLang="zh-CN" dirty="0" err="1" smtClean="0"/>
              <a:t>AbleCloud</a:t>
            </a:r>
            <a:r>
              <a:rPr kumimoji="1" lang="zh-CN" altLang="en-US" dirty="0" smtClean="0"/>
              <a:t>的目标和愿景就是：打造最专业的智能设备云端引擎，面向智能联网设备提供最优质的云服务，加速行业创新、促进多方协作</a:t>
            </a:r>
            <a:r>
              <a:rPr kumimoji="1" lang="zh-CN" altLang="en-US" smtClean="0"/>
              <a:t>，</a:t>
            </a:r>
            <a:r>
              <a:rPr kumimoji="1" lang="zh-CN" altLang="en-US" smtClean="0"/>
              <a:t>推动物联网领域整体</a:t>
            </a:r>
            <a:r>
              <a:rPr kumimoji="1" lang="zh-CN" altLang="en-US" smtClean="0"/>
              <a:t>进步</a:t>
            </a:r>
            <a:r>
              <a:rPr kumimoji="1" lang="zh-CN" altLang="en-US" smtClean="0"/>
              <a:t>。</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26</a:t>
            </a:fld>
            <a:endParaRPr kumimoji="1" lang="zh-CN" altLang="en-US"/>
          </a:p>
        </p:txBody>
      </p:sp>
    </p:spTree>
    <p:extLst>
      <p:ext uri="{BB962C8B-B14F-4D97-AF65-F5344CB8AC3E}">
        <p14:creationId xmlns:p14="http://schemas.microsoft.com/office/powerpoint/2010/main" val="118568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智能硬件自</a:t>
            </a:r>
            <a:r>
              <a:rPr kumimoji="1" lang="en-US" altLang="zh-CN" dirty="0" smtClean="0"/>
              <a:t>2013</a:t>
            </a:r>
            <a:r>
              <a:rPr kumimoji="1" lang="zh-CN" altLang="en-US" dirty="0" smtClean="0"/>
              <a:t>年引爆以来，行业内竞争激烈。各式各样的智能硬件在努力去覆盖人类生活、生产的各个领域，它俨然已成为电子行业的下一个风口。当前，创业公司新起、传统企业转型、物联平台林立、硬件单品纷杂，但市面上的智能硬件却大多功能同质化严重、质量也良莠不齐。一个好的智能硬件产品，若要脱颖而出，我们以为起码需要做到</a:t>
            </a:r>
            <a:r>
              <a:rPr kumimoji="1" lang="zh-CN" altLang="en-US" dirty="0" smtClean="0">
                <a:sym typeface="Wingdings"/>
              </a:rPr>
              <a:t>：（</a:t>
            </a:r>
            <a:r>
              <a:rPr kumimoji="1" lang="en-US" altLang="zh-CN" dirty="0" smtClean="0">
                <a:sym typeface="Wingdings"/>
              </a:rPr>
              <a:t>1</a:t>
            </a:r>
            <a:r>
              <a:rPr kumimoji="1" lang="zh-CN" altLang="en-US" dirty="0" smtClean="0">
                <a:sym typeface="Wingdings"/>
              </a:rPr>
              <a:t>）贴合用户需求；（</a:t>
            </a:r>
            <a:r>
              <a:rPr kumimoji="1" lang="en-US" altLang="zh-CN" dirty="0" smtClean="0">
                <a:sym typeface="Wingdings"/>
              </a:rPr>
              <a:t>2</a:t>
            </a:r>
            <a:r>
              <a:rPr kumimoji="1" lang="zh-CN" altLang="en-US" dirty="0" smtClean="0">
                <a:sym typeface="Wingdings"/>
              </a:rPr>
              <a:t>）完善用户体验；（</a:t>
            </a:r>
            <a:r>
              <a:rPr kumimoji="1" lang="en-US" altLang="zh-CN" dirty="0" smtClean="0">
                <a:sym typeface="Wingdings"/>
              </a:rPr>
              <a:t>3</a:t>
            </a:r>
            <a:r>
              <a:rPr kumimoji="1" lang="zh-CN" altLang="en-US" dirty="0" smtClean="0">
                <a:sym typeface="Wingdings"/>
              </a:rPr>
              <a:t>）创新产品功能。而这些要求不仅仅要求智能硬件在首次推出时就满足，更需要智能硬件在到用户手中后依然可以进行不断完善和升级。</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3</a:t>
            </a:fld>
            <a:endParaRPr kumimoji="1" lang="zh-CN" altLang="en-US"/>
          </a:p>
        </p:txBody>
      </p:sp>
    </p:spTree>
    <p:extLst>
      <p:ext uri="{BB962C8B-B14F-4D97-AF65-F5344CB8AC3E}">
        <p14:creationId xmlns:p14="http://schemas.microsoft.com/office/powerpoint/2010/main" val="212028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传统硬件的产品链条概括起来往往包括市场调研、产品定义与设计、功能研发、批量生产、推广销售等五个环节，传统设备设计生产出来卖给用户后，除了售后维修，基本再和厂家没有联系了。但智能硬件的产品链条中还多了一个很重要的环节，就是“运营”的环节。智能硬件卖到用户手中，才仅仅是“万里长征”的第一步，后续还需要长期的运营过程，包括新功能的推出、体验的优化、用户圈子的维系与拓展、增值服务的推出等一系列的运营行为；从日常运营过程中得到的经验和反馈，又会反过来指导优化调研方向、产品设计方向、研发实施、生产流程及营销方式等环节，从而将产品链条形成了一个完整闭环。厂商运营的过程，对用户来说，就是一个持续获得服务的过程。而厂商运营的价值，就在于可以不断地通过向用户提供服务来挖掘更多的价值。运营行为可以大概包括以下三个类别</a:t>
            </a:r>
            <a:r>
              <a:rPr kumimoji="1" lang="zh-CN" altLang="en-US" dirty="0" smtClean="0">
                <a:sym typeface="Wingdings"/>
              </a:rPr>
              <a:t>：（</a:t>
            </a:r>
            <a:r>
              <a:rPr kumimoji="1" lang="en-US" altLang="zh-CN" dirty="0" smtClean="0">
                <a:sym typeface="Wingdings"/>
              </a:rPr>
              <a:t>1</a:t>
            </a:r>
            <a:r>
              <a:rPr kumimoji="1" lang="zh-CN" altLang="en-US" dirty="0" smtClean="0">
                <a:sym typeface="Wingdings"/>
              </a:rPr>
              <a:t>）优化各个产品链条环节，以不断发展用户数量及使用黏性；（</a:t>
            </a:r>
            <a:r>
              <a:rPr kumimoji="1" lang="en-US" altLang="zh-CN" dirty="0" smtClean="0">
                <a:sym typeface="Wingdings"/>
              </a:rPr>
              <a:t>2</a:t>
            </a:r>
            <a:r>
              <a:rPr kumimoji="1" lang="zh-CN" altLang="en-US" dirty="0" smtClean="0">
                <a:sym typeface="Wingdings"/>
              </a:rPr>
              <a:t>）推出增值服务，以获得持续且丰富的收入；（</a:t>
            </a:r>
            <a:r>
              <a:rPr kumimoji="1" lang="en-US" altLang="zh-CN" dirty="0" smtClean="0">
                <a:sym typeface="Wingdings"/>
              </a:rPr>
              <a:t>3</a:t>
            </a:r>
            <a:r>
              <a:rPr kumimoji="1" lang="zh-CN" altLang="en-US" dirty="0" smtClean="0">
                <a:sym typeface="Wingdings"/>
              </a:rPr>
              <a:t>）快速产品迭代，</a:t>
            </a:r>
            <a:r>
              <a:rPr kumimoji="1" lang="zh-CN" altLang="en-US" dirty="0" smtClean="0">
                <a:sym typeface="Wingdings"/>
              </a:rPr>
              <a:t>以</a:t>
            </a:r>
            <a:r>
              <a:rPr kumimoji="1" lang="zh-CN" altLang="en-US" dirty="0" smtClean="0">
                <a:sym typeface="Wingdings"/>
              </a:rPr>
              <a:t>“</a:t>
            </a:r>
            <a:r>
              <a:rPr kumimoji="1" lang="zh-CN" altLang="en-US" dirty="0" smtClean="0">
                <a:sym typeface="Wingdings"/>
              </a:rPr>
              <a:t>小步快跑</a:t>
            </a:r>
            <a:r>
              <a:rPr kumimoji="1" lang="zh-CN" altLang="en-US" dirty="0" smtClean="0">
                <a:sym typeface="Wingdings"/>
              </a:rPr>
              <a:t>”</a:t>
            </a:r>
            <a:r>
              <a:rPr kumimoji="1" lang="zh-CN" altLang="en-US" dirty="0" smtClean="0">
                <a:sym typeface="Wingdings"/>
              </a:rPr>
              <a:t>的方式进行体验和增值服务</a:t>
            </a:r>
            <a:r>
              <a:rPr kumimoji="1" lang="zh-CN" altLang="en-US" dirty="0" smtClean="0">
                <a:sym typeface="Wingdings"/>
              </a:rPr>
              <a:t>的升级及效果验证。</a:t>
            </a:r>
            <a:endParaRPr kumimoji="1" lang="en-US" altLang="zh-CN" dirty="0" smtClean="0">
              <a:sym typeface="Wingdings"/>
            </a:endParaRPr>
          </a:p>
          <a:p>
            <a:r>
              <a:rPr kumimoji="1" lang="en-US" altLang="zh-CN" dirty="0" smtClean="0">
                <a:sym typeface="Wingdings"/>
              </a:rPr>
              <a:t>    </a:t>
            </a:r>
            <a:r>
              <a:rPr kumimoji="1" lang="zh-CN" altLang="en-US" dirty="0" smtClean="0">
                <a:sym typeface="Wingdings"/>
              </a:rPr>
              <a:t>运营的前景虽好，但高效的运营需要一套稳健的基础设施的支持，包括：（</a:t>
            </a:r>
            <a:r>
              <a:rPr kumimoji="1" lang="en-US" altLang="zh-CN" dirty="0" smtClean="0">
                <a:sym typeface="Wingdings"/>
              </a:rPr>
              <a:t>1</a:t>
            </a:r>
            <a:r>
              <a:rPr kumimoji="1" lang="zh-CN" altLang="en-US" dirty="0" smtClean="0">
                <a:sym typeface="Wingdings"/>
              </a:rPr>
              <a:t>）一个可靠、稳定、安全的服务运行环境</a:t>
            </a:r>
            <a:r>
              <a:rPr kumimoji="1" lang="en-US" altLang="zh-CN" dirty="0" smtClean="0">
                <a:sym typeface="Wingdings"/>
              </a:rPr>
              <a:t>——</a:t>
            </a:r>
            <a:r>
              <a:rPr kumimoji="1" lang="zh-CN" altLang="en-US" dirty="0" smtClean="0">
                <a:sym typeface="Wingdings"/>
              </a:rPr>
              <a:t>如果服务不稳定，用户口碑难以建立、用户流失严重，用户都很少，那后续对用户价值的挖掘就更难以推行；（</a:t>
            </a:r>
            <a:r>
              <a:rPr kumimoji="1" lang="en-US" altLang="zh-CN" dirty="0" smtClean="0">
                <a:sym typeface="Wingdings"/>
              </a:rPr>
              <a:t>2</a:t>
            </a:r>
            <a:r>
              <a:rPr kumimoji="1" lang="zh-CN" altLang="en-US" dirty="0" smtClean="0">
                <a:sym typeface="Wingdings"/>
              </a:rPr>
              <a:t>）大数据挖掘支持</a:t>
            </a:r>
            <a:r>
              <a:rPr kumimoji="1" lang="en-US" altLang="zh-CN" dirty="0" smtClean="0">
                <a:sym typeface="Wingdings"/>
              </a:rPr>
              <a:t>——</a:t>
            </a:r>
            <a:r>
              <a:rPr kumimoji="1" lang="zh-CN" altLang="en-US" dirty="0" smtClean="0">
                <a:sym typeface="Wingdings"/>
              </a:rPr>
              <a:t>现在智能硬件厂商基本都会提利用大数据如何如何，但大数据如何来获得、如何来存储、进而如何进行挖掘计算，其实不是所有的厂商都能想清楚怎么去做；（</a:t>
            </a:r>
            <a:r>
              <a:rPr kumimoji="1" lang="en-US" altLang="zh-CN" dirty="0" smtClean="0">
                <a:sym typeface="Wingdings"/>
              </a:rPr>
              <a:t>3</a:t>
            </a:r>
            <a:r>
              <a:rPr kumimoji="1" lang="zh-CN" altLang="en-US" dirty="0" smtClean="0">
                <a:sym typeface="Wingdings"/>
              </a:rPr>
              <a:t>）敏捷开发平台</a:t>
            </a:r>
            <a:r>
              <a:rPr kumimoji="1" lang="en-US" altLang="zh-CN" dirty="0" smtClean="0">
                <a:sym typeface="Wingdings"/>
              </a:rPr>
              <a:t>——</a:t>
            </a:r>
            <a:r>
              <a:rPr kumimoji="1" lang="zh-CN" altLang="en-US" dirty="0" smtClean="0">
                <a:sym typeface="Wingdings"/>
              </a:rPr>
              <a:t>就是可以支持功能进行快速开发，并且让功能服务可以快速部署和升级。即便现在的后台系统可以支持当前数量级设备的正常运行，但是当不断地运营中设备出货量及用户数量再度增加、功能再升级、实施大数据分析的时候，势必需要对基础实施进行持续升级，而现在的后台架构又是否能保证支持后续发展升级呢？</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4</a:t>
            </a:fld>
            <a:endParaRPr kumimoji="1" lang="zh-CN" altLang="en-US"/>
          </a:p>
        </p:txBody>
      </p:sp>
    </p:spTree>
    <p:extLst>
      <p:ext uri="{BB962C8B-B14F-4D97-AF65-F5344CB8AC3E}">
        <p14:creationId xmlns:p14="http://schemas.microsoft.com/office/powerpoint/2010/main" val="233650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baseline="0" dirty="0" smtClean="0"/>
              <a:t> </a:t>
            </a:r>
            <a:r>
              <a:rPr kumimoji="1" lang="zh-CN" altLang="en-US" dirty="0" smtClean="0"/>
              <a:t>往往基础设施的搭建是非常耗时耗力的，比如：繁杂的基础功能中间件研发，</a:t>
            </a:r>
            <a:r>
              <a:rPr kumimoji="1" lang="en-US" altLang="zh-CN" dirty="0" smtClean="0"/>
              <a:t>7</a:t>
            </a:r>
            <a:r>
              <a:rPr kumimoji="1" lang="zh-CN" altLang="en-US" dirty="0" smtClean="0"/>
              <a:t>＊</a:t>
            </a:r>
            <a:r>
              <a:rPr kumimoji="1" lang="en-US" altLang="zh-CN" dirty="0" smtClean="0"/>
              <a:t>24</a:t>
            </a:r>
            <a:r>
              <a:rPr kumimoji="1" lang="zh-CN" altLang="en-US" dirty="0" smtClean="0"/>
              <a:t>无间断运维</a:t>
            </a:r>
            <a:r>
              <a:rPr kumimoji="1" lang="zh-CN" altLang="en-US" dirty="0" smtClean="0"/>
              <a:t>管理，满足高稳定性和高安全性的要求，支持千百万量级设备的实施在线和通信，建设高性能的海量设备运行数据及用户行为数据的存储系统，搭建支持快速响应的大数据处理和分析平台，对接腾讯、阿里、百度、京东等平台，支持快速同步部署的开发调试系统，架构升级及容量扩展，设备</a:t>
            </a:r>
            <a:r>
              <a:rPr kumimoji="1" lang="en-US" altLang="zh-CN" dirty="0" smtClean="0"/>
              <a:t>OTA</a:t>
            </a:r>
            <a:r>
              <a:rPr kumimoji="1" lang="zh-CN" altLang="en-US" dirty="0" smtClean="0"/>
              <a:t>系统升级，全球多地部署</a:t>
            </a:r>
            <a:r>
              <a:rPr kumimoji="1" lang="en-US" altLang="zh-CN" dirty="0" smtClean="0"/>
              <a:t>……</a:t>
            </a:r>
            <a:r>
              <a:rPr kumimoji="1" lang="zh-CN" altLang="en-US" dirty="0" smtClean="0"/>
              <a:t>自行搭建一套基本可用的后台系统至少需要一个多月的研发时间和几十万的资金投入；如果还要支持上述的功能和性能，则需要更</a:t>
            </a:r>
            <a:r>
              <a:rPr kumimoji="1" lang="zh-CN" altLang="en-US" dirty="0" smtClean="0"/>
              <a:t>多倍的资源</a:t>
            </a:r>
            <a:r>
              <a:rPr kumimoji="1" lang="zh-CN" altLang="en-US" dirty="0" smtClean="0"/>
              <a:t>支持</a:t>
            </a:r>
            <a:r>
              <a:rPr kumimoji="1" lang="zh-CN" altLang="en-US" dirty="0" smtClean="0"/>
              <a:t>。</a:t>
            </a:r>
            <a:r>
              <a:rPr kumimoji="1" lang="zh-CN" altLang="en-US" dirty="0" smtClean="0"/>
              <a:t>如此的研发和维护成本，无论对于创业公司还是传统企业，影响都是巨大的。但这还不是最要紧的，强健的基础设施服务最需要的是一支强大的技术团队。</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5</a:t>
            </a:fld>
            <a:endParaRPr kumimoji="1" lang="zh-CN" altLang="en-US"/>
          </a:p>
        </p:txBody>
      </p:sp>
    </p:spTree>
    <p:extLst>
      <p:ext uri="{BB962C8B-B14F-4D97-AF65-F5344CB8AC3E}">
        <p14:creationId xmlns:p14="http://schemas.microsoft.com/office/powerpoint/2010/main" val="276490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一个强大的团队，需要有技术实力强、经验丰富的人员，但目前市场上相关人才的缺口是非常大的，所以招到合适的人对于公司来说是非常难的一件事。如果没有专业的人，那么公司的能力短板将无法填补，进而自身的已有优势也将难以发挥。最终的结果就是，理想的方案难以输出、已定的设计难以落地、研发的成本难以控制、产品及服务的质量难以</a:t>
            </a:r>
            <a:r>
              <a:rPr kumimoji="1" lang="zh-CN" altLang="en-US" dirty="0" smtClean="0"/>
              <a:t>保障</a:t>
            </a:r>
            <a:r>
              <a:rPr kumimoji="1" lang="zh-CN" altLang="en-US" dirty="0" smtClean="0"/>
              <a:t>，</a:t>
            </a:r>
            <a:r>
              <a:rPr kumimoji="1" lang="zh-CN" altLang="en-US" dirty="0" smtClean="0"/>
              <a:t>最后的结果很可能会将产品一步步导向失败</a:t>
            </a:r>
            <a:r>
              <a:rPr kumimoji="1" lang="zh-CN" altLang="en-US" dirty="0" smtClean="0"/>
              <a:t>。</a:t>
            </a:r>
            <a:endParaRPr kumimoji="1" lang="en-US" altLang="zh-CN" dirty="0" smtClean="0"/>
          </a:p>
          <a:p>
            <a:r>
              <a:rPr kumimoji="1" lang="en-US" altLang="zh-CN" dirty="0" smtClean="0"/>
              <a:t>    </a:t>
            </a:r>
            <a:r>
              <a:rPr kumimoji="1" lang="zh-CN" altLang="en-US" dirty="0" smtClean="0"/>
              <a:t>缺人</a:t>
            </a:r>
            <a:r>
              <a:rPr kumimoji="1" lang="zh-CN" altLang="en-US" dirty="0" smtClean="0"/>
              <a:t>做事</a:t>
            </a:r>
            <a:r>
              <a:rPr kumimoji="1" lang="zh-CN" altLang="en-US" dirty="0" smtClean="0"/>
              <a:t>的</a:t>
            </a:r>
            <a:r>
              <a:rPr kumimoji="1" lang="zh-CN" altLang="en-US" dirty="0" smtClean="0"/>
              <a:t>境况</a:t>
            </a:r>
            <a:r>
              <a:rPr kumimoji="1" lang="zh-CN" altLang="en-US" dirty="0" smtClean="0"/>
              <a:t>，</a:t>
            </a:r>
            <a:r>
              <a:rPr kumimoji="1" lang="zh-CN" altLang="en-US" dirty="0" smtClean="0"/>
              <a:t>虽然自己招聘很难解决，</a:t>
            </a:r>
            <a:r>
              <a:rPr kumimoji="1" lang="zh-CN" altLang="en-US" dirty="0" smtClean="0"/>
              <a:t>但可以与</a:t>
            </a:r>
            <a:r>
              <a:rPr kumimoji="1" lang="zh-CN" altLang="en-US" dirty="0" smtClean="0"/>
              <a:t>外界</a:t>
            </a:r>
            <a:r>
              <a:rPr kumimoji="1" lang="zh-CN" altLang="en-US" dirty="0" smtClean="0"/>
              <a:t>合作</a:t>
            </a:r>
            <a:r>
              <a:rPr kumimoji="1" lang="zh-CN" altLang="en-US" dirty="0" smtClean="0"/>
              <a:t>，优势互补、合作共赢。在万物互联、快速变化的时代里，更讲求分工协作，由专业的人来做专业的事情。</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6</a:t>
            </a:fld>
            <a:endParaRPr kumimoji="1" lang="zh-CN" altLang="en-US"/>
          </a:p>
        </p:txBody>
      </p:sp>
    </p:spTree>
    <p:extLst>
      <p:ext uri="{BB962C8B-B14F-4D97-AF65-F5344CB8AC3E}">
        <p14:creationId xmlns:p14="http://schemas.microsoft.com/office/powerpoint/2010/main" val="99893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，物联网云服务专家。我们成立的初衷，就是专为解决客户的基础设施搭建难、维护烦的发展瓶颈，进而支持厂商进行快速地研发、持久地运营。</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7</a:t>
            </a:fld>
            <a:endParaRPr kumimoji="1" lang="zh-CN" altLang="en-US"/>
          </a:p>
        </p:txBody>
      </p:sp>
    </p:spTree>
    <p:extLst>
      <p:ext uri="{BB962C8B-B14F-4D97-AF65-F5344CB8AC3E}">
        <p14:creationId xmlns:p14="http://schemas.microsoft.com/office/powerpoint/2010/main" val="1486006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zh-CN" altLang="en-US" dirty="0" smtClean="0"/>
              <a:t>那</a:t>
            </a:r>
            <a:r>
              <a:rPr kumimoji="1" lang="en-US" altLang="zh-CN" dirty="0" err="1" smtClean="0"/>
              <a:t>AbleCloud</a:t>
            </a:r>
            <a:r>
              <a:rPr kumimoji="1" lang="zh-CN" altLang="en-US" dirty="0" smtClean="0"/>
              <a:t>到底有做些什么的呢？</a:t>
            </a:r>
            <a:endParaRPr kumimoji="1" lang="en-US" altLang="zh-CN" dirty="0" smtClean="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8</a:t>
            </a:fld>
            <a:endParaRPr kumimoji="1" lang="zh-CN" altLang="en-US"/>
          </a:p>
        </p:txBody>
      </p:sp>
    </p:spTree>
    <p:extLst>
      <p:ext uri="{BB962C8B-B14F-4D97-AF65-F5344CB8AC3E}">
        <p14:creationId xmlns:p14="http://schemas.microsoft.com/office/powerpoint/2010/main" val="74755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a:t>
            </a:r>
            <a:r>
              <a:rPr kumimoji="1" lang="en-US" altLang="zh-CN" dirty="0" err="1" smtClean="0"/>
              <a:t>AbleCloud</a:t>
            </a:r>
            <a:r>
              <a:rPr kumimoji="1" lang="zh-CN" altLang="en-US" dirty="0" smtClean="0"/>
              <a:t>，做的是专业的智能硬件</a:t>
            </a:r>
            <a:r>
              <a:rPr kumimoji="1" lang="en-US" altLang="zh-CN" dirty="0" err="1" smtClean="0"/>
              <a:t>PaaS</a:t>
            </a:r>
            <a:r>
              <a:rPr kumimoji="1" lang="zh-CN" altLang="en-US" dirty="0" smtClean="0"/>
              <a:t>平台，即在阿里云、</a:t>
            </a:r>
            <a:r>
              <a:rPr kumimoji="1" lang="en-US" altLang="zh-CN" dirty="0" smtClean="0"/>
              <a:t>AWS</a:t>
            </a:r>
            <a:r>
              <a:rPr kumimoji="1" lang="zh-CN" altLang="en-US" dirty="0" smtClean="0"/>
              <a:t>等</a:t>
            </a:r>
            <a:r>
              <a:rPr kumimoji="1" lang="en-US" altLang="zh-CN" dirty="0" err="1" smtClean="0"/>
              <a:t>IaaS</a:t>
            </a:r>
            <a:r>
              <a:rPr kumimoji="1" lang="zh-CN" altLang="en-US" dirty="0" smtClean="0"/>
              <a:t>服务的基础上，我们进行了高性能数据库的建设、实时计算引擎的开发和自动化运维技术等</a:t>
            </a:r>
            <a:r>
              <a:rPr kumimoji="1" lang="en-US" altLang="zh-CN" dirty="0" err="1" smtClean="0"/>
              <a:t>PaaS</a:t>
            </a:r>
            <a:r>
              <a:rPr kumimoji="1" lang="zh-CN" altLang="en-US" dirty="0" smtClean="0"/>
              <a:t>服务</a:t>
            </a:r>
            <a:r>
              <a:rPr kumimoji="1" lang="zh-CN" altLang="en-US" dirty="0" smtClean="0"/>
              <a:t>的支持</a:t>
            </a:r>
            <a:r>
              <a:rPr kumimoji="1" lang="zh-CN" altLang="en-US" dirty="0" smtClean="0"/>
              <a:t>。</a:t>
            </a:r>
            <a:r>
              <a:rPr kumimoji="1" lang="zh-CN" altLang="en-US" dirty="0" smtClean="0"/>
              <a:t>厂</a:t>
            </a:r>
            <a:r>
              <a:rPr kumimoji="1" lang="zh-CN" altLang="en-US" dirty="0" smtClean="0"/>
              <a:t>商在我们的平台上，仅需要进行上层适合自身业务逻辑的开发，下层的网络、存储、计算、运维、</a:t>
            </a:r>
            <a:r>
              <a:rPr kumimoji="1" lang="zh-CN" altLang="en-US" dirty="0" smtClean="0"/>
              <a:t>扩容等</a:t>
            </a:r>
            <a:r>
              <a:rPr kumimoji="1" lang="zh-CN" altLang="en-US" dirty="0" smtClean="0"/>
              <a:t>工作</a:t>
            </a:r>
            <a:r>
              <a:rPr kumimoji="1" lang="zh-CN" altLang="en-US" dirty="0" smtClean="0"/>
              <a:t>我们会负责</a:t>
            </a:r>
            <a:r>
              <a:rPr kumimoji="1" lang="zh-CN" altLang="en-US" dirty="0" smtClean="0"/>
              <a:t>。我们会做好</a:t>
            </a:r>
            <a:r>
              <a:rPr kumimoji="1" lang="en-US" altLang="zh-CN" dirty="0" err="1" smtClean="0"/>
              <a:t>PaaS</a:t>
            </a:r>
            <a:r>
              <a:rPr kumimoji="1" lang="zh-CN" altLang="en-US" dirty="0" smtClean="0"/>
              <a:t>服务的稳定性和扩展性，并与生态伙伴共同开发通用</a:t>
            </a:r>
            <a:r>
              <a:rPr kumimoji="1" lang="en-US" altLang="zh-CN" dirty="0" err="1" smtClean="0"/>
              <a:t>SaaS</a:t>
            </a:r>
            <a:r>
              <a:rPr kumimoji="1" lang="zh-CN" altLang="en-US" dirty="0" smtClean="0"/>
              <a:t>功能服务，让客户真正可以做到低投入实现、快迭代服务。</a:t>
            </a:r>
            <a:endParaRPr kumimoji="1" lang="zh-CN" altLang="en-US" dirty="0"/>
          </a:p>
        </p:txBody>
      </p:sp>
      <p:sp>
        <p:nvSpPr>
          <p:cNvPr id="4" name="幻灯片编号占位符 3"/>
          <p:cNvSpPr>
            <a:spLocks noGrp="1"/>
          </p:cNvSpPr>
          <p:nvPr>
            <p:ph type="sldNum" sz="quarter" idx="10"/>
          </p:nvPr>
        </p:nvSpPr>
        <p:spPr/>
        <p:txBody>
          <a:bodyPr/>
          <a:lstStyle/>
          <a:p>
            <a:fld id="{21F6B18C-41FA-5C43-A079-C7BD22B2F914}" type="slidenum">
              <a:rPr kumimoji="1" lang="zh-CN" altLang="en-US" smtClean="0"/>
              <a:t>9</a:t>
            </a:fld>
            <a:endParaRPr kumimoji="1" lang="zh-CN" altLang="en-US"/>
          </a:p>
        </p:txBody>
      </p:sp>
    </p:spTree>
    <p:extLst>
      <p:ext uri="{BB962C8B-B14F-4D97-AF65-F5344CB8AC3E}">
        <p14:creationId xmlns:p14="http://schemas.microsoft.com/office/powerpoint/2010/main" val="262151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15/8/1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15/8/1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15/8/1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15/8/1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15/8/1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15/8/1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15/8/1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15/8/1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15/8/1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15/8/1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15/8/1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15/8/1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microsoft.com/office/2007/relationships/hdphoto" Target="../media/hdphoto1.wdp"/><Relationship Id="rId6" Type="http://schemas.openxmlformats.org/officeDocument/2006/relationships/image" Target="../media/image17.png"/><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jpg"/><Relationship Id="rId9"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logo-蓝.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918" y="1851670"/>
            <a:ext cx="5076362" cy="77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247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平台架构</a:t>
            </a:r>
            <a:endParaRPr kumimoji="1" lang="zh-CN" altLang="en-US" dirty="0">
              <a:solidFill>
                <a:srgbClr val="F8F8F8"/>
              </a:solidFill>
              <a:latin typeface="微软雅黑"/>
              <a:ea typeface="微软雅黑"/>
              <a:cs typeface="微软雅黑"/>
            </a:endParaRPr>
          </a:p>
        </p:txBody>
      </p:sp>
      <p:sp>
        <p:nvSpPr>
          <p:cNvPr id="3" name="矩形 2"/>
          <p:cNvSpPr/>
          <p:nvPr/>
        </p:nvSpPr>
        <p:spPr>
          <a:xfrm>
            <a:off x="1907704" y="4011910"/>
            <a:ext cx="2232248" cy="36004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设备端联网固件</a:t>
            </a:r>
            <a:endParaRPr kumimoji="1" lang="zh-CN" altLang="en-US" sz="1400" dirty="0">
              <a:latin typeface="微软雅黑"/>
              <a:ea typeface="微软雅黑"/>
              <a:cs typeface="微软雅黑"/>
            </a:endParaRPr>
          </a:p>
        </p:txBody>
      </p:sp>
      <p:sp>
        <p:nvSpPr>
          <p:cNvPr id="11" name="矩形 10"/>
          <p:cNvSpPr/>
          <p:nvPr/>
        </p:nvSpPr>
        <p:spPr>
          <a:xfrm>
            <a:off x="1907704" y="4371950"/>
            <a:ext cx="2232248" cy="504056"/>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latin typeface="微软雅黑"/>
                <a:ea typeface="微软雅黑"/>
                <a:cs typeface="微软雅黑"/>
              </a:rPr>
              <a:t>WiFi</a:t>
            </a:r>
            <a:r>
              <a:rPr kumimoji="1" lang="zh-CN" altLang="zh-CN" sz="1400" dirty="0">
                <a:latin typeface="微软雅黑"/>
                <a:ea typeface="微软雅黑"/>
                <a:cs typeface="微软雅黑"/>
              </a:rPr>
              <a:t>、</a:t>
            </a:r>
            <a:r>
              <a:rPr kumimoji="1" lang="en-US" altLang="zh-CN" sz="1400" dirty="0" smtClean="0">
                <a:latin typeface="微软雅黑"/>
                <a:ea typeface="微软雅黑"/>
                <a:cs typeface="微软雅黑"/>
              </a:rPr>
              <a:t>BLE</a:t>
            </a:r>
            <a:r>
              <a:rPr kumimoji="1" lang="zh-CN" altLang="zh-CN" sz="1400" dirty="0" smtClean="0">
                <a:latin typeface="微软雅黑"/>
                <a:ea typeface="微软雅黑"/>
                <a:cs typeface="微软雅黑"/>
              </a:rPr>
              <a:t>、</a:t>
            </a:r>
            <a:r>
              <a:rPr kumimoji="1" lang="en-US" altLang="zh-CN" sz="1400" dirty="0" smtClean="0">
                <a:latin typeface="微软雅黑"/>
                <a:ea typeface="微软雅黑"/>
                <a:cs typeface="微软雅黑"/>
              </a:rPr>
              <a:t>GSM</a:t>
            </a:r>
            <a:r>
              <a:rPr kumimoji="1" lang="zh-CN" altLang="zh-CN" sz="1400" dirty="0">
                <a:latin typeface="微软雅黑"/>
                <a:ea typeface="微软雅黑"/>
                <a:cs typeface="微软雅黑"/>
              </a:rPr>
              <a:t>、</a:t>
            </a:r>
            <a:r>
              <a:rPr kumimoji="1" lang="zh-CN" altLang="en-US" sz="1400" dirty="0" smtClean="0">
                <a:latin typeface="微软雅黑"/>
                <a:ea typeface="微软雅黑"/>
                <a:cs typeface="微软雅黑"/>
              </a:rPr>
              <a:t>网关</a:t>
            </a:r>
            <a:endParaRPr kumimoji="1" lang="en-US" altLang="zh-CN" sz="1400" dirty="0" smtClean="0">
              <a:latin typeface="微软雅黑"/>
              <a:ea typeface="微软雅黑"/>
              <a:cs typeface="微软雅黑"/>
            </a:endParaRPr>
          </a:p>
        </p:txBody>
      </p:sp>
      <p:sp>
        <p:nvSpPr>
          <p:cNvPr id="14" name="矩形 13"/>
          <p:cNvSpPr/>
          <p:nvPr/>
        </p:nvSpPr>
        <p:spPr>
          <a:xfrm>
            <a:off x="899592" y="2355726"/>
            <a:ext cx="7344816" cy="1368152"/>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400" dirty="0" err="1" smtClean="0">
                <a:latin typeface="微软雅黑"/>
                <a:ea typeface="微软雅黑"/>
                <a:cs typeface="微软雅黑"/>
              </a:rPr>
              <a:t>AbleCloud</a:t>
            </a:r>
            <a:endParaRPr kumimoji="1" lang="zh-CN" altLang="en-US" sz="1400" dirty="0">
              <a:latin typeface="微软雅黑"/>
              <a:ea typeface="微软雅黑"/>
              <a:cs typeface="微软雅黑"/>
            </a:endParaRPr>
          </a:p>
        </p:txBody>
      </p:sp>
      <p:sp>
        <p:nvSpPr>
          <p:cNvPr id="16" name="矩形 15"/>
          <p:cNvSpPr/>
          <p:nvPr/>
        </p:nvSpPr>
        <p:spPr>
          <a:xfrm>
            <a:off x="1979712" y="2499742"/>
            <a:ext cx="6120680" cy="1008112"/>
          </a:xfrm>
          <a:prstGeom prst="rect">
            <a:avLst/>
          </a:prstGeom>
          <a:solidFill>
            <a:schemeClr val="bg1"/>
          </a:solidFill>
          <a:ln>
            <a:solidFill>
              <a:srgbClr val="358988"/>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zh-CN" altLang="en-US" sz="1400" dirty="0">
              <a:latin typeface="微软雅黑"/>
              <a:ea typeface="微软雅黑"/>
              <a:cs typeface="微软雅黑"/>
            </a:endParaRPr>
          </a:p>
        </p:txBody>
      </p:sp>
      <p:sp>
        <p:nvSpPr>
          <p:cNvPr id="18" name="矩形 17"/>
          <p:cNvSpPr/>
          <p:nvPr/>
        </p:nvSpPr>
        <p:spPr>
          <a:xfrm>
            <a:off x="2267744" y="2715766"/>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云端服务一体化</a:t>
            </a:r>
            <a:endParaRPr kumimoji="1" lang="en-US" altLang="zh-CN" sz="1400" dirty="0" smtClean="0">
              <a:latin typeface="微软雅黑"/>
              <a:ea typeface="微软雅黑"/>
              <a:cs typeface="微软雅黑"/>
            </a:endParaRPr>
          </a:p>
          <a:p>
            <a:pPr algn="ctr"/>
            <a:r>
              <a:rPr kumimoji="1" lang="zh-CN" altLang="en-US" sz="1400" dirty="0" smtClean="0">
                <a:latin typeface="微软雅黑"/>
                <a:ea typeface="微软雅黑"/>
                <a:cs typeface="微软雅黑"/>
              </a:rPr>
              <a:t>开发引擎</a:t>
            </a:r>
            <a:endParaRPr kumimoji="1" lang="zh-CN" altLang="en-US" sz="1400" dirty="0">
              <a:latin typeface="微软雅黑"/>
              <a:ea typeface="微软雅黑"/>
              <a:cs typeface="微软雅黑"/>
            </a:endParaRPr>
          </a:p>
        </p:txBody>
      </p:sp>
      <p:sp>
        <p:nvSpPr>
          <p:cNvPr id="19" name="矩形 18"/>
          <p:cNvSpPr/>
          <p:nvPr/>
        </p:nvSpPr>
        <p:spPr>
          <a:xfrm>
            <a:off x="4220344" y="2715766"/>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latin typeface="微软雅黑"/>
                <a:ea typeface="微软雅黑"/>
                <a:cs typeface="微软雅黑"/>
              </a:rPr>
              <a:t>IoT</a:t>
            </a:r>
            <a:r>
              <a:rPr kumimoji="1" lang="zh-CN" altLang="en-US" sz="1400" dirty="0" smtClean="0">
                <a:latin typeface="微软雅黑"/>
                <a:ea typeface="微软雅黑"/>
                <a:cs typeface="微软雅黑"/>
              </a:rPr>
              <a:t>功能组件及</a:t>
            </a:r>
            <a:endParaRPr kumimoji="1" lang="en-US" altLang="zh-CN" sz="1400" dirty="0" smtClean="0">
              <a:latin typeface="微软雅黑"/>
              <a:ea typeface="微软雅黑"/>
              <a:cs typeface="微软雅黑"/>
            </a:endParaRPr>
          </a:p>
          <a:p>
            <a:pPr algn="ctr"/>
            <a:r>
              <a:rPr kumimoji="1" lang="zh-CN" altLang="en-US" sz="1400" dirty="0" smtClean="0">
                <a:latin typeface="微软雅黑"/>
                <a:ea typeface="微软雅黑"/>
                <a:cs typeface="微软雅黑"/>
              </a:rPr>
              <a:t>方案超市</a:t>
            </a:r>
            <a:endParaRPr kumimoji="1" lang="en-US" altLang="zh-CN" sz="1400" dirty="0" smtClean="0">
              <a:latin typeface="微软雅黑"/>
              <a:ea typeface="微软雅黑"/>
              <a:cs typeface="微软雅黑"/>
            </a:endParaRPr>
          </a:p>
        </p:txBody>
      </p:sp>
      <p:sp>
        <p:nvSpPr>
          <p:cNvPr id="20" name="矩形 19"/>
          <p:cNvSpPr/>
          <p:nvPr/>
        </p:nvSpPr>
        <p:spPr>
          <a:xfrm>
            <a:off x="6124364" y="2715766"/>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大数据挖掘引擎</a:t>
            </a:r>
            <a:endParaRPr kumimoji="1" lang="en-US" altLang="zh-CN" sz="1400" dirty="0" smtClean="0">
              <a:latin typeface="微软雅黑"/>
              <a:ea typeface="微软雅黑"/>
              <a:cs typeface="微软雅黑"/>
            </a:endParaRPr>
          </a:p>
        </p:txBody>
      </p:sp>
      <p:sp>
        <p:nvSpPr>
          <p:cNvPr id="21" name="矩形 20"/>
          <p:cNvSpPr/>
          <p:nvPr/>
        </p:nvSpPr>
        <p:spPr>
          <a:xfrm>
            <a:off x="4788024" y="4011910"/>
            <a:ext cx="2232248" cy="36004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微软雅黑"/>
                <a:ea typeface="微软雅黑"/>
                <a:cs typeface="微软雅黑"/>
              </a:rPr>
              <a:t>APP</a:t>
            </a:r>
            <a:r>
              <a:rPr kumimoji="1" lang="en-US" altLang="en-US" sz="1400" dirty="0">
                <a:latin typeface="微软雅黑"/>
                <a:ea typeface="微软雅黑"/>
                <a:cs typeface="微软雅黑"/>
              </a:rPr>
              <a:t> </a:t>
            </a:r>
            <a:r>
              <a:rPr kumimoji="1" lang="en-US" altLang="en-US" sz="1400" dirty="0" smtClean="0">
                <a:latin typeface="微软雅黑"/>
                <a:ea typeface="微软雅黑"/>
                <a:cs typeface="微软雅黑"/>
              </a:rPr>
              <a:t>SDK</a:t>
            </a:r>
            <a:endParaRPr kumimoji="1" lang="zh-CN" altLang="en-US" sz="1400" dirty="0">
              <a:latin typeface="微软雅黑"/>
              <a:ea typeface="微软雅黑"/>
              <a:cs typeface="微软雅黑"/>
            </a:endParaRPr>
          </a:p>
        </p:txBody>
      </p:sp>
      <p:sp>
        <p:nvSpPr>
          <p:cNvPr id="22" name="矩形 21"/>
          <p:cNvSpPr/>
          <p:nvPr/>
        </p:nvSpPr>
        <p:spPr>
          <a:xfrm>
            <a:off x="4788024" y="4371950"/>
            <a:ext cx="2232248" cy="476436"/>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微软雅黑"/>
                <a:ea typeface="微软雅黑"/>
                <a:cs typeface="微软雅黑"/>
              </a:rPr>
              <a:t>Android</a:t>
            </a:r>
            <a:r>
              <a:rPr kumimoji="1" lang="zh-CN" altLang="en-US" sz="1400" dirty="0" smtClean="0">
                <a:latin typeface="微软雅黑"/>
                <a:ea typeface="微软雅黑"/>
                <a:cs typeface="微软雅黑"/>
              </a:rPr>
              <a:t>、</a:t>
            </a:r>
            <a:r>
              <a:rPr kumimoji="1" lang="en-US" altLang="zh-CN" sz="1400" dirty="0" err="1" smtClean="0">
                <a:latin typeface="微软雅黑"/>
                <a:ea typeface="微软雅黑"/>
                <a:cs typeface="微软雅黑"/>
              </a:rPr>
              <a:t>iOS</a:t>
            </a:r>
            <a:endParaRPr kumimoji="1" lang="en-US" altLang="zh-CN" sz="1400" dirty="0" smtClean="0">
              <a:latin typeface="微软雅黑"/>
              <a:ea typeface="微软雅黑"/>
              <a:cs typeface="微软雅黑"/>
            </a:endParaRPr>
          </a:p>
        </p:txBody>
      </p:sp>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t="56758" r="59361" b="8926"/>
          <a:stretch/>
        </p:blipFill>
        <p:spPr>
          <a:xfrm>
            <a:off x="395536" y="3947028"/>
            <a:ext cx="1488201" cy="1000986"/>
          </a:xfrm>
          <a:prstGeom prst="rect">
            <a:avLst/>
          </a:prstGeom>
        </p:spPr>
      </p:pic>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57477" t="57022" r="-155" b="8662"/>
          <a:stretch/>
        </p:blipFill>
        <p:spPr>
          <a:xfrm>
            <a:off x="7041578" y="3947028"/>
            <a:ext cx="1562870" cy="1000986"/>
          </a:xfrm>
          <a:prstGeom prst="rect">
            <a:avLst/>
          </a:prstGeom>
        </p:spPr>
      </p:pic>
      <p:sp>
        <p:nvSpPr>
          <p:cNvPr id="28" name="矩形 27"/>
          <p:cNvSpPr/>
          <p:nvPr/>
        </p:nvSpPr>
        <p:spPr>
          <a:xfrm>
            <a:off x="899592" y="1706524"/>
            <a:ext cx="4248472" cy="36004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微软雅黑"/>
                <a:ea typeface="微软雅黑"/>
                <a:cs typeface="微软雅黑"/>
              </a:rPr>
              <a:t>第三方物联平台对接接</a:t>
            </a:r>
            <a:r>
              <a:rPr kumimoji="1" lang="zh-CN" altLang="en-US" sz="1400" dirty="0" smtClean="0">
                <a:latin typeface="微软雅黑"/>
                <a:ea typeface="微软雅黑"/>
                <a:cs typeface="微软雅黑"/>
              </a:rPr>
              <a:t>口</a:t>
            </a:r>
            <a:endParaRPr kumimoji="1" lang="zh-CN" altLang="en-US" sz="1400" dirty="0">
              <a:latin typeface="微软雅黑"/>
              <a:ea typeface="微软雅黑"/>
              <a:cs typeface="微软雅黑"/>
            </a:endParaRPr>
          </a:p>
        </p:txBody>
      </p:sp>
      <p:sp>
        <p:nvSpPr>
          <p:cNvPr id="29" name="矩形 28"/>
          <p:cNvSpPr/>
          <p:nvPr/>
        </p:nvSpPr>
        <p:spPr>
          <a:xfrm>
            <a:off x="6012160" y="1706524"/>
            <a:ext cx="2232248" cy="36004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厂商管理后台接口</a:t>
            </a:r>
            <a:endParaRPr kumimoji="1" lang="zh-CN" altLang="en-US" sz="1400" dirty="0">
              <a:latin typeface="微软雅黑"/>
              <a:ea typeface="微软雅黑"/>
              <a:cs typeface="微软雅黑"/>
            </a:endParaRPr>
          </a:p>
        </p:txBody>
      </p:sp>
      <p:sp>
        <p:nvSpPr>
          <p:cNvPr id="30" name="矩形 29"/>
          <p:cNvSpPr/>
          <p:nvPr/>
        </p:nvSpPr>
        <p:spPr>
          <a:xfrm>
            <a:off x="899592" y="1203598"/>
            <a:ext cx="4248472" cy="504056"/>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微信互联、京东微联、海尔</a:t>
            </a:r>
            <a:r>
              <a:rPr kumimoji="1" lang="en-US" altLang="zh-CN" sz="1400" dirty="0" smtClean="0">
                <a:latin typeface="微软雅黑"/>
                <a:ea typeface="微软雅黑"/>
                <a:cs typeface="微软雅黑"/>
              </a:rPr>
              <a:t>U</a:t>
            </a:r>
            <a:r>
              <a:rPr kumimoji="1" lang="zh-CN" altLang="en-US" sz="1400" dirty="0" smtClean="0">
                <a:latin typeface="微软雅黑"/>
                <a:ea typeface="微软雅黑"/>
                <a:cs typeface="微软雅黑"/>
              </a:rPr>
              <a:t>＋、苏宁、国美</a:t>
            </a:r>
            <a:endParaRPr kumimoji="1" lang="en-US" altLang="zh-CN" sz="1400" dirty="0" smtClean="0">
              <a:latin typeface="微软雅黑"/>
              <a:ea typeface="微软雅黑"/>
              <a:cs typeface="微软雅黑"/>
            </a:endParaRPr>
          </a:p>
        </p:txBody>
      </p:sp>
      <p:sp>
        <p:nvSpPr>
          <p:cNvPr id="31" name="矩形 30"/>
          <p:cNvSpPr/>
          <p:nvPr/>
        </p:nvSpPr>
        <p:spPr>
          <a:xfrm>
            <a:off x="6012160" y="1231218"/>
            <a:ext cx="2232248" cy="476436"/>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厂商管理系统</a:t>
            </a:r>
            <a:endParaRPr kumimoji="1" lang="en-US" altLang="zh-CN" sz="1400" dirty="0" smtClean="0">
              <a:latin typeface="微软雅黑"/>
              <a:ea typeface="微软雅黑"/>
              <a:cs typeface="微软雅黑"/>
            </a:endParaRPr>
          </a:p>
        </p:txBody>
      </p:sp>
      <p:sp>
        <p:nvSpPr>
          <p:cNvPr id="32" name="上下箭头 31"/>
          <p:cNvSpPr/>
          <p:nvPr/>
        </p:nvSpPr>
        <p:spPr>
          <a:xfrm>
            <a:off x="2915816" y="2041944"/>
            <a:ext cx="288032" cy="360040"/>
          </a:xfrm>
          <a:prstGeom prst="upDownArrow">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3" name="上下箭头 32"/>
          <p:cNvSpPr/>
          <p:nvPr/>
        </p:nvSpPr>
        <p:spPr>
          <a:xfrm>
            <a:off x="7041578" y="2038850"/>
            <a:ext cx="288032" cy="360040"/>
          </a:xfrm>
          <a:prstGeom prst="upDownArrow">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上下箭头 22"/>
          <p:cNvSpPr/>
          <p:nvPr/>
        </p:nvSpPr>
        <p:spPr>
          <a:xfrm>
            <a:off x="2915816" y="3651870"/>
            <a:ext cx="288032" cy="360040"/>
          </a:xfrm>
          <a:prstGeom prst="upDownArrow">
            <a:avLst/>
          </a:prstGeom>
          <a:solidFill>
            <a:srgbClr val="358988"/>
          </a:solidFill>
          <a:ln>
            <a:solidFill>
              <a:srgbClr val="358988"/>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上下箭头 23"/>
          <p:cNvSpPr/>
          <p:nvPr/>
        </p:nvSpPr>
        <p:spPr>
          <a:xfrm>
            <a:off x="5829182" y="3651870"/>
            <a:ext cx="288032" cy="360040"/>
          </a:xfrm>
          <a:prstGeom prst="upDownArrow">
            <a:avLst/>
          </a:prstGeom>
          <a:solidFill>
            <a:srgbClr val="358988"/>
          </a:solidFill>
          <a:ln>
            <a:solidFill>
              <a:srgbClr val="358988"/>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901193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云端服务一体化开发引擎</a:t>
            </a:r>
            <a:endParaRPr kumimoji="1" lang="zh-CN" altLang="en-US" dirty="0">
              <a:solidFill>
                <a:srgbClr val="F8F8F8"/>
              </a:solidFill>
              <a:latin typeface="微软雅黑"/>
              <a:ea typeface="微软雅黑"/>
              <a:cs typeface="微软雅黑"/>
            </a:endParaRPr>
          </a:p>
        </p:txBody>
      </p:sp>
      <p:sp>
        <p:nvSpPr>
          <p:cNvPr id="5" name="文本框 4"/>
          <p:cNvSpPr txBox="1"/>
          <p:nvPr/>
        </p:nvSpPr>
        <p:spPr>
          <a:xfrm>
            <a:off x="467544" y="2480141"/>
            <a:ext cx="8105264" cy="2146742"/>
          </a:xfrm>
          <a:prstGeom prst="rect">
            <a:avLst/>
          </a:prstGeom>
          <a:noFill/>
        </p:spPr>
        <p:txBody>
          <a:bodyPr wrap="square" rtlCol="0">
            <a:spAutoFit/>
          </a:bodyPr>
          <a:lstStyle/>
          <a:p>
            <a:pPr>
              <a:lnSpc>
                <a:spcPct val="150000"/>
              </a:lnSpc>
            </a:pPr>
            <a:r>
              <a:rPr kumimoji="1" lang="zh-CN" altLang="en-US" dirty="0" smtClean="0">
                <a:solidFill>
                  <a:srgbClr val="F8F8F8"/>
                </a:solidFill>
                <a:latin typeface="微软雅黑"/>
                <a:ea typeface="微软雅黑"/>
                <a:cs typeface="微软雅黑"/>
              </a:rPr>
              <a:t>支持：</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厂商便捷地开发适合自身的云端业务逻辑</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海内外快速部署</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设备和</a:t>
            </a:r>
            <a:r>
              <a:rPr kumimoji="1" lang="en-US" altLang="zh-CN" dirty="0" smtClean="0">
                <a:solidFill>
                  <a:srgbClr val="F8F8F8"/>
                </a:solidFill>
                <a:latin typeface="微软雅黑"/>
                <a:ea typeface="微软雅黑"/>
                <a:cs typeface="微软雅黑"/>
              </a:rPr>
              <a:t>APP</a:t>
            </a:r>
            <a:r>
              <a:rPr kumimoji="1" lang="zh-CN" altLang="en-US" dirty="0" smtClean="0">
                <a:solidFill>
                  <a:srgbClr val="F8F8F8"/>
                </a:solidFill>
                <a:latin typeface="微软雅黑"/>
                <a:ea typeface="微软雅黑"/>
                <a:cs typeface="微软雅黑"/>
              </a:rPr>
              <a:t>快速连接至云端</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多方之间信令和数据的稳定传输</a:t>
            </a:r>
            <a:endParaRPr kumimoji="1" lang="en-US" altLang="zh-CN" dirty="0" smtClean="0">
              <a:solidFill>
                <a:srgbClr val="F8F8F8"/>
              </a:solidFill>
              <a:latin typeface="微软雅黑"/>
              <a:ea typeface="微软雅黑"/>
              <a:cs typeface="微软雅黑"/>
            </a:endParaRPr>
          </a:p>
        </p:txBody>
      </p:sp>
      <p:sp>
        <p:nvSpPr>
          <p:cNvPr id="10" name="矩形 9"/>
          <p:cNvSpPr/>
          <p:nvPr/>
        </p:nvSpPr>
        <p:spPr>
          <a:xfrm>
            <a:off x="467544" y="148383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虚拟化开发平台（</a:t>
            </a:r>
            <a:r>
              <a:rPr kumimoji="1" lang="en-US" altLang="zh-CN" sz="1400" dirty="0" smtClean="0">
                <a:latin typeface="微软雅黑"/>
                <a:ea typeface="微软雅黑"/>
                <a:cs typeface="微软雅黑"/>
              </a:rPr>
              <a:t>UDS</a:t>
            </a:r>
            <a:r>
              <a:rPr kumimoji="1" lang="zh-CN" altLang="en-US" sz="1400" dirty="0" smtClean="0">
                <a:latin typeface="微软雅黑"/>
                <a:ea typeface="微软雅黑"/>
                <a:cs typeface="微软雅黑"/>
              </a:rPr>
              <a:t>）</a:t>
            </a:r>
            <a:endParaRPr kumimoji="1" lang="en-US" altLang="zh-CN" sz="1400" dirty="0" smtClean="0">
              <a:latin typeface="微软雅黑"/>
              <a:ea typeface="微软雅黑"/>
              <a:cs typeface="微软雅黑"/>
            </a:endParaRPr>
          </a:p>
        </p:txBody>
      </p:sp>
      <p:sp>
        <p:nvSpPr>
          <p:cNvPr id="12" name="矩形 11"/>
          <p:cNvSpPr/>
          <p:nvPr/>
        </p:nvSpPr>
        <p:spPr>
          <a:xfrm>
            <a:off x="262778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分布式数据库</a:t>
            </a:r>
            <a:endParaRPr kumimoji="1" lang="en-US" altLang="zh-CN" sz="1400" dirty="0" smtClean="0">
              <a:latin typeface="微软雅黑"/>
              <a:ea typeface="微软雅黑"/>
              <a:cs typeface="微软雅黑"/>
            </a:endParaRPr>
          </a:p>
        </p:txBody>
      </p:sp>
      <p:sp>
        <p:nvSpPr>
          <p:cNvPr id="13" name="矩形 12"/>
          <p:cNvSpPr/>
          <p:nvPr/>
        </p:nvSpPr>
        <p:spPr>
          <a:xfrm>
            <a:off x="478802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自动化运维系统</a:t>
            </a:r>
            <a:endParaRPr kumimoji="1" lang="en-US" altLang="zh-CN" sz="1400" dirty="0" smtClean="0">
              <a:latin typeface="微软雅黑"/>
              <a:ea typeface="微软雅黑"/>
              <a:cs typeface="微软雅黑"/>
            </a:endParaRPr>
          </a:p>
        </p:txBody>
      </p:sp>
      <p:sp>
        <p:nvSpPr>
          <p:cNvPr id="14" name="矩形 13"/>
          <p:cNvSpPr/>
          <p:nvPr/>
        </p:nvSpPr>
        <p:spPr>
          <a:xfrm>
            <a:off x="691466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安全保障体系</a:t>
            </a:r>
            <a:endParaRPr kumimoji="1" lang="en-US" altLang="zh-CN" sz="1400" dirty="0" smtClean="0">
              <a:latin typeface="微软雅黑"/>
              <a:ea typeface="微软雅黑"/>
              <a:cs typeface="微软雅黑"/>
            </a:endParaRPr>
          </a:p>
        </p:txBody>
      </p:sp>
    </p:spTree>
    <p:extLst>
      <p:ext uri="{BB962C8B-B14F-4D97-AF65-F5344CB8AC3E}">
        <p14:creationId xmlns:p14="http://schemas.microsoft.com/office/powerpoint/2010/main" val="41777793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云端服务一体化开发引擎</a:t>
            </a:r>
            <a:endParaRPr kumimoji="1" lang="zh-CN" altLang="en-US" dirty="0">
              <a:solidFill>
                <a:srgbClr val="F8F8F8"/>
              </a:solidFill>
              <a:latin typeface="微软雅黑"/>
              <a:ea typeface="微软雅黑"/>
              <a:cs typeface="微软雅黑"/>
            </a:endParaRPr>
          </a:p>
        </p:txBody>
      </p:sp>
      <p:sp>
        <p:nvSpPr>
          <p:cNvPr id="5" name="文本框 4"/>
          <p:cNvSpPr txBox="1"/>
          <p:nvPr/>
        </p:nvSpPr>
        <p:spPr>
          <a:xfrm>
            <a:off x="467544" y="2480141"/>
            <a:ext cx="8105264" cy="1731243"/>
          </a:xfrm>
          <a:prstGeom prst="rect">
            <a:avLst/>
          </a:prstGeom>
          <a:noFill/>
        </p:spPr>
        <p:txBody>
          <a:bodyPr wrap="square" rtlCol="0">
            <a:spAutoFit/>
          </a:bodyPr>
          <a:lstStyle/>
          <a:p>
            <a:pPr>
              <a:lnSpc>
                <a:spcPct val="150000"/>
              </a:lnSpc>
            </a:pPr>
            <a:r>
              <a:rPr kumimoji="1" lang="zh-CN" altLang="en-US" dirty="0" smtClean="0">
                <a:solidFill>
                  <a:srgbClr val="F8F8F8"/>
                </a:solidFill>
                <a:latin typeface="微软雅黑"/>
                <a:ea typeface="微软雅黑"/>
                <a:cs typeface="微软雅黑"/>
              </a:rPr>
              <a:t>支持：</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数据云端分布式存储</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数据读写性能优化</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数据库接口简单易用</a:t>
            </a:r>
            <a:endParaRPr kumimoji="1" lang="en-US" altLang="zh-CN" dirty="0">
              <a:solidFill>
                <a:srgbClr val="F8F8F8"/>
              </a:solidFill>
              <a:latin typeface="微软雅黑"/>
              <a:ea typeface="微软雅黑"/>
              <a:cs typeface="微软雅黑"/>
            </a:endParaRPr>
          </a:p>
        </p:txBody>
      </p:sp>
      <p:sp>
        <p:nvSpPr>
          <p:cNvPr id="10" name="矩形 9"/>
          <p:cNvSpPr/>
          <p:nvPr/>
        </p:nvSpPr>
        <p:spPr>
          <a:xfrm>
            <a:off x="46754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虚拟化开发平台</a:t>
            </a:r>
            <a:endParaRPr kumimoji="1" lang="en-US" altLang="zh-CN" sz="1400" dirty="0" smtClean="0">
              <a:latin typeface="微软雅黑"/>
              <a:ea typeface="微软雅黑"/>
              <a:cs typeface="微软雅黑"/>
            </a:endParaRPr>
          </a:p>
          <a:p>
            <a:pPr algn="ctr"/>
            <a:r>
              <a:rPr kumimoji="1" lang="zh-CN" altLang="en-US" sz="1400" dirty="0" smtClean="0">
                <a:latin typeface="微软雅黑"/>
                <a:ea typeface="微软雅黑"/>
                <a:cs typeface="微软雅黑"/>
              </a:rPr>
              <a:t>（</a:t>
            </a:r>
            <a:r>
              <a:rPr kumimoji="1" lang="en-US" altLang="zh-CN" sz="1400" dirty="0" smtClean="0">
                <a:latin typeface="微软雅黑"/>
                <a:ea typeface="微软雅黑"/>
                <a:cs typeface="微软雅黑"/>
              </a:rPr>
              <a:t>UDS</a:t>
            </a:r>
            <a:r>
              <a:rPr kumimoji="1" lang="zh-CN" altLang="en-US" sz="1400" dirty="0" smtClean="0">
                <a:latin typeface="微软雅黑"/>
                <a:ea typeface="微软雅黑"/>
                <a:cs typeface="微软雅黑"/>
              </a:rPr>
              <a:t>）</a:t>
            </a:r>
            <a:endParaRPr kumimoji="1" lang="en-US" altLang="zh-CN" sz="1400" dirty="0" smtClean="0">
              <a:latin typeface="微软雅黑"/>
              <a:ea typeface="微软雅黑"/>
              <a:cs typeface="微软雅黑"/>
            </a:endParaRPr>
          </a:p>
        </p:txBody>
      </p:sp>
      <p:sp>
        <p:nvSpPr>
          <p:cNvPr id="12" name="矩形 11"/>
          <p:cNvSpPr/>
          <p:nvPr/>
        </p:nvSpPr>
        <p:spPr>
          <a:xfrm>
            <a:off x="2627784" y="148383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分布式数据库</a:t>
            </a:r>
            <a:endParaRPr kumimoji="1" lang="en-US" altLang="zh-CN" sz="1400" dirty="0" smtClean="0">
              <a:latin typeface="微软雅黑"/>
              <a:ea typeface="微软雅黑"/>
              <a:cs typeface="微软雅黑"/>
            </a:endParaRPr>
          </a:p>
        </p:txBody>
      </p:sp>
      <p:sp>
        <p:nvSpPr>
          <p:cNvPr id="13" name="矩形 12"/>
          <p:cNvSpPr/>
          <p:nvPr/>
        </p:nvSpPr>
        <p:spPr>
          <a:xfrm>
            <a:off x="478802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自动化运维系统</a:t>
            </a:r>
            <a:endParaRPr kumimoji="1" lang="en-US" altLang="zh-CN" sz="1400" dirty="0" smtClean="0">
              <a:latin typeface="微软雅黑"/>
              <a:ea typeface="微软雅黑"/>
              <a:cs typeface="微软雅黑"/>
            </a:endParaRPr>
          </a:p>
        </p:txBody>
      </p:sp>
      <p:sp>
        <p:nvSpPr>
          <p:cNvPr id="14" name="矩形 13"/>
          <p:cNvSpPr/>
          <p:nvPr/>
        </p:nvSpPr>
        <p:spPr>
          <a:xfrm>
            <a:off x="691466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安全保障体系</a:t>
            </a:r>
            <a:endParaRPr kumimoji="1" lang="en-US" altLang="zh-CN" sz="1400" dirty="0" smtClean="0">
              <a:latin typeface="微软雅黑"/>
              <a:ea typeface="微软雅黑"/>
              <a:cs typeface="微软雅黑"/>
            </a:endParaRPr>
          </a:p>
        </p:txBody>
      </p:sp>
    </p:spTree>
    <p:extLst>
      <p:ext uri="{BB962C8B-B14F-4D97-AF65-F5344CB8AC3E}">
        <p14:creationId xmlns:p14="http://schemas.microsoft.com/office/powerpoint/2010/main" val="17538778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云端服务一体化开发引擎</a:t>
            </a:r>
            <a:endParaRPr kumimoji="1" lang="zh-CN" altLang="en-US" dirty="0">
              <a:solidFill>
                <a:srgbClr val="F8F8F8"/>
              </a:solidFill>
              <a:latin typeface="微软雅黑"/>
              <a:ea typeface="微软雅黑"/>
              <a:cs typeface="微软雅黑"/>
            </a:endParaRPr>
          </a:p>
        </p:txBody>
      </p:sp>
      <p:sp>
        <p:nvSpPr>
          <p:cNvPr id="5" name="文本框 4"/>
          <p:cNvSpPr txBox="1"/>
          <p:nvPr/>
        </p:nvSpPr>
        <p:spPr>
          <a:xfrm>
            <a:off x="467544" y="2480141"/>
            <a:ext cx="8105264" cy="2146742"/>
          </a:xfrm>
          <a:prstGeom prst="rect">
            <a:avLst/>
          </a:prstGeom>
          <a:noFill/>
        </p:spPr>
        <p:txBody>
          <a:bodyPr wrap="square" rtlCol="0">
            <a:spAutoFit/>
          </a:bodyPr>
          <a:lstStyle/>
          <a:p>
            <a:pPr>
              <a:lnSpc>
                <a:spcPct val="150000"/>
              </a:lnSpc>
            </a:pPr>
            <a:r>
              <a:rPr kumimoji="1" lang="zh-CN" altLang="en-US" dirty="0" smtClean="0">
                <a:solidFill>
                  <a:srgbClr val="F8F8F8"/>
                </a:solidFill>
                <a:latin typeface="微软雅黑"/>
                <a:ea typeface="微软雅黑"/>
                <a:cs typeface="微软雅黑"/>
              </a:rPr>
              <a:t>支持：</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en-US" altLang="zh-CN" dirty="0" smtClean="0">
                <a:solidFill>
                  <a:srgbClr val="F8F8F8"/>
                </a:solidFill>
                <a:latin typeface="微软雅黑"/>
                <a:ea typeface="微软雅黑"/>
                <a:cs typeface="微软雅黑"/>
              </a:rPr>
              <a:t>7</a:t>
            </a:r>
            <a:r>
              <a:rPr kumimoji="1" lang="zh-CN" altLang="en-US" dirty="0" smtClean="0">
                <a:solidFill>
                  <a:srgbClr val="F8F8F8"/>
                </a:solidFill>
                <a:latin typeface="微软雅黑"/>
                <a:ea typeface="微软雅黑"/>
                <a:cs typeface="微软雅黑"/>
              </a:rPr>
              <a:t>*</a:t>
            </a:r>
            <a:r>
              <a:rPr kumimoji="1" lang="zh-CN" altLang="zh-CN" dirty="0" smtClean="0">
                <a:solidFill>
                  <a:srgbClr val="F8F8F8"/>
                </a:solidFill>
                <a:latin typeface="微软雅黑"/>
                <a:ea typeface="微软雅黑"/>
                <a:cs typeface="微软雅黑"/>
              </a:rPr>
              <a:t>2</a:t>
            </a:r>
            <a:r>
              <a:rPr kumimoji="1" lang="en-US" altLang="zh-CN" dirty="0" smtClean="0">
                <a:solidFill>
                  <a:srgbClr val="F8F8F8"/>
                </a:solidFill>
                <a:latin typeface="微软雅黑"/>
                <a:ea typeface="微软雅黑"/>
                <a:cs typeface="微软雅黑"/>
              </a:rPr>
              <a:t>4</a:t>
            </a:r>
            <a:r>
              <a:rPr kumimoji="1" lang="zh-CN" altLang="en-US" dirty="0" smtClean="0">
                <a:solidFill>
                  <a:srgbClr val="F8F8F8"/>
                </a:solidFill>
                <a:latin typeface="微软雅黑"/>
                <a:ea typeface="微软雅黑"/>
                <a:cs typeface="微软雅黑"/>
              </a:rPr>
              <a:t>自动化运维</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设备和</a:t>
            </a:r>
            <a:r>
              <a:rPr kumimoji="1" lang="en-US" altLang="zh-CN" dirty="0" smtClean="0">
                <a:solidFill>
                  <a:srgbClr val="F8F8F8"/>
                </a:solidFill>
                <a:latin typeface="微软雅黑"/>
                <a:ea typeface="微软雅黑"/>
                <a:cs typeface="微软雅黑"/>
              </a:rPr>
              <a:t>APP</a:t>
            </a:r>
            <a:r>
              <a:rPr kumimoji="1" lang="zh-CN" altLang="en-US" dirty="0" smtClean="0">
                <a:solidFill>
                  <a:srgbClr val="F8F8F8"/>
                </a:solidFill>
                <a:latin typeface="微软雅黑"/>
                <a:ea typeface="微软雅黑"/>
                <a:cs typeface="微软雅黑"/>
              </a:rPr>
              <a:t>多地域接入快速响应</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千万量级并发访问</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异常监测，异常报警，自动容错</a:t>
            </a:r>
            <a:endParaRPr kumimoji="1" lang="en-US" altLang="zh-CN" dirty="0" smtClean="0">
              <a:solidFill>
                <a:srgbClr val="F8F8F8"/>
              </a:solidFill>
              <a:latin typeface="微软雅黑"/>
              <a:ea typeface="微软雅黑"/>
              <a:cs typeface="微软雅黑"/>
            </a:endParaRPr>
          </a:p>
        </p:txBody>
      </p:sp>
      <p:sp>
        <p:nvSpPr>
          <p:cNvPr id="10" name="矩形 9"/>
          <p:cNvSpPr/>
          <p:nvPr/>
        </p:nvSpPr>
        <p:spPr>
          <a:xfrm>
            <a:off x="46754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虚拟化开发平台</a:t>
            </a:r>
            <a:endParaRPr kumimoji="1" lang="en-US" altLang="zh-CN" sz="1400" dirty="0" smtClean="0">
              <a:latin typeface="微软雅黑"/>
              <a:ea typeface="微软雅黑"/>
              <a:cs typeface="微软雅黑"/>
            </a:endParaRPr>
          </a:p>
          <a:p>
            <a:pPr algn="ctr"/>
            <a:r>
              <a:rPr kumimoji="1" lang="zh-CN" altLang="en-US" sz="1400" dirty="0" smtClean="0">
                <a:latin typeface="微软雅黑"/>
                <a:ea typeface="微软雅黑"/>
                <a:cs typeface="微软雅黑"/>
              </a:rPr>
              <a:t>（</a:t>
            </a:r>
            <a:r>
              <a:rPr kumimoji="1" lang="en-US" altLang="zh-CN" sz="1400" dirty="0" smtClean="0">
                <a:latin typeface="微软雅黑"/>
                <a:ea typeface="微软雅黑"/>
                <a:cs typeface="微软雅黑"/>
              </a:rPr>
              <a:t>UDS</a:t>
            </a:r>
            <a:r>
              <a:rPr kumimoji="1" lang="zh-CN" altLang="en-US" sz="1400" dirty="0" smtClean="0">
                <a:latin typeface="微软雅黑"/>
                <a:ea typeface="微软雅黑"/>
                <a:cs typeface="微软雅黑"/>
              </a:rPr>
              <a:t>）</a:t>
            </a:r>
            <a:endParaRPr kumimoji="1" lang="en-US" altLang="zh-CN" sz="1400" dirty="0" smtClean="0">
              <a:latin typeface="微软雅黑"/>
              <a:ea typeface="微软雅黑"/>
              <a:cs typeface="微软雅黑"/>
            </a:endParaRPr>
          </a:p>
        </p:txBody>
      </p:sp>
      <p:sp>
        <p:nvSpPr>
          <p:cNvPr id="12" name="矩形 11"/>
          <p:cNvSpPr/>
          <p:nvPr/>
        </p:nvSpPr>
        <p:spPr>
          <a:xfrm>
            <a:off x="262778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分布式数据库</a:t>
            </a:r>
            <a:endParaRPr kumimoji="1" lang="en-US" altLang="zh-CN" sz="1400" dirty="0" smtClean="0">
              <a:latin typeface="微软雅黑"/>
              <a:ea typeface="微软雅黑"/>
              <a:cs typeface="微软雅黑"/>
            </a:endParaRPr>
          </a:p>
        </p:txBody>
      </p:sp>
      <p:sp>
        <p:nvSpPr>
          <p:cNvPr id="13" name="矩形 12"/>
          <p:cNvSpPr/>
          <p:nvPr/>
        </p:nvSpPr>
        <p:spPr>
          <a:xfrm>
            <a:off x="4788024" y="148383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自动化运维系统</a:t>
            </a:r>
            <a:endParaRPr kumimoji="1" lang="en-US" altLang="zh-CN" sz="1400" dirty="0" smtClean="0">
              <a:latin typeface="微软雅黑"/>
              <a:ea typeface="微软雅黑"/>
              <a:cs typeface="微软雅黑"/>
            </a:endParaRPr>
          </a:p>
        </p:txBody>
      </p:sp>
      <p:sp>
        <p:nvSpPr>
          <p:cNvPr id="14" name="矩形 13"/>
          <p:cNvSpPr/>
          <p:nvPr/>
        </p:nvSpPr>
        <p:spPr>
          <a:xfrm>
            <a:off x="691466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安全保障体系</a:t>
            </a:r>
            <a:endParaRPr kumimoji="1" lang="en-US" altLang="zh-CN" sz="1400" dirty="0" smtClean="0">
              <a:latin typeface="微软雅黑"/>
              <a:ea typeface="微软雅黑"/>
              <a:cs typeface="微软雅黑"/>
            </a:endParaRPr>
          </a:p>
        </p:txBody>
      </p:sp>
    </p:spTree>
    <p:extLst>
      <p:ext uri="{BB962C8B-B14F-4D97-AF65-F5344CB8AC3E}">
        <p14:creationId xmlns:p14="http://schemas.microsoft.com/office/powerpoint/2010/main" val="9844098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云端服务一体化开发引擎</a:t>
            </a:r>
            <a:endParaRPr kumimoji="1" lang="zh-CN" altLang="en-US" dirty="0">
              <a:solidFill>
                <a:srgbClr val="F8F8F8"/>
              </a:solidFill>
              <a:latin typeface="微软雅黑"/>
              <a:ea typeface="微软雅黑"/>
              <a:cs typeface="微软雅黑"/>
            </a:endParaRPr>
          </a:p>
        </p:txBody>
      </p:sp>
      <p:sp>
        <p:nvSpPr>
          <p:cNvPr id="5" name="文本框 4"/>
          <p:cNvSpPr txBox="1"/>
          <p:nvPr/>
        </p:nvSpPr>
        <p:spPr>
          <a:xfrm>
            <a:off x="467544" y="2480141"/>
            <a:ext cx="8105264" cy="2146742"/>
          </a:xfrm>
          <a:prstGeom prst="rect">
            <a:avLst/>
          </a:prstGeom>
          <a:noFill/>
        </p:spPr>
        <p:txBody>
          <a:bodyPr wrap="square" rtlCol="0">
            <a:spAutoFit/>
          </a:bodyPr>
          <a:lstStyle/>
          <a:p>
            <a:pPr>
              <a:lnSpc>
                <a:spcPct val="150000"/>
              </a:lnSpc>
            </a:pPr>
            <a:r>
              <a:rPr kumimoji="1" lang="zh-CN" altLang="en-US" dirty="0" smtClean="0">
                <a:solidFill>
                  <a:srgbClr val="F8F8F8"/>
                </a:solidFill>
                <a:latin typeface="微软雅黑"/>
                <a:ea typeface="微软雅黑"/>
                <a:cs typeface="微软雅黑"/>
              </a:rPr>
              <a:t>支持：</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设备及</a:t>
            </a:r>
            <a:r>
              <a:rPr kumimoji="1" lang="en-US" altLang="zh-CN" dirty="0" smtClean="0">
                <a:solidFill>
                  <a:srgbClr val="F8F8F8"/>
                </a:solidFill>
                <a:latin typeface="微软雅黑"/>
                <a:ea typeface="微软雅黑"/>
                <a:cs typeface="微软雅黑"/>
              </a:rPr>
              <a:t>APP</a:t>
            </a:r>
            <a:r>
              <a:rPr kumimoji="1" lang="zh-CN" altLang="en-US" dirty="0" smtClean="0">
                <a:solidFill>
                  <a:srgbClr val="F8F8F8"/>
                </a:solidFill>
                <a:latin typeface="微软雅黑"/>
                <a:ea typeface="微软雅黑"/>
                <a:cs typeface="微软雅黑"/>
              </a:rPr>
              <a:t>连接验证</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信令及数据传输加密</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云端防护与云端加固</a:t>
            </a:r>
            <a:endParaRPr kumimoji="1" lang="en-US" altLang="zh-CN" dirty="0" smtClean="0">
              <a:solidFill>
                <a:srgbClr val="F8F8F8"/>
              </a:solidFill>
              <a:latin typeface="微软雅黑"/>
              <a:ea typeface="微软雅黑"/>
              <a:cs typeface="微软雅黑"/>
            </a:endParaRPr>
          </a:p>
          <a:p>
            <a:pPr marL="285750" indent="-285750">
              <a:lnSpc>
                <a:spcPct val="150000"/>
              </a:lnSpc>
              <a:buFont typeface="Symbol" charset="2"/>
              <a:buChar char="-"/>
            </a:pPr>
            <a:r>
              <a:rPr kumimoji="1" lang="zh-CN" altLang="en-US" dirty="0" smtClean="0">
                <a:solidFill>
                  <a:srgbClr val="F8F8F8"/>
                </a:solidFill>
                <a:latin typeface="微软雅黑"/>
                <a:ea typeface="微软雅黑"/>
                <a:cs typeface="微软雅黑"/>
              </a:rPr>
              <a:t>配置与数据灾备</a:t>
            </a:r>
            <a:endParaRPr kumimoji="1" lang="en-US" altLang="zh-CN" dirty="0" smtClean="0">
              <a:solidFill>
                <a:srgbClr val="F8F8F8"/>
              </a:solidFill>
              <a:latin typeface="微软雅黑"/>
              <a:ea typeface="微软雅黑"/>
              <a:cs typeface="微软雅黑"/>
            </a:endParaRPr>
          </a:p>
        </p:txBody>
      </p:sp>
      <p:sp>
        <p:nvSpPr>
          <p:cNvPr id="10" name="矩形 9"/>
          <p:cNvSpPr/>
          <p:nvPr/>
        </p:nvSpPr>
        <p:spPr>
          <a:xfrm>
            <a:off x="46754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虚拟化开发平台</a:t>
            </a:r>
            <a:endParaRPr kumimoji="1" lang="en-US" altLang="zh-CN" sz="1400" dirty="0" smtClean="0">
              <a:latin typeface="微软雅黑"/>
              <a:ea typeface="微软雅黑"/>
              <a:cs typeface="微软雅黑"/>
            </a:endParaRPr>
          </a:p>
          <a:p>
            <a:pPr algn="ctr"/>
            <a:r>
              <a:rPr kumimoji="1" lang="zh-CN" altLang="en-US" sz="1400" dirty="0" smtClean="0">
                <a:latin typeface="微软雅黑"/>
                <a:ea typeface="微软雅黑"/>
                <a:cs typeface="微软雅黑"/>
              </a:rPr>
              <a:t>（</a:t>
            </a:r>
            <a:r>
              <a:rPr kumimoji="1" lang="en-US" altLang="zh-CN" sz="1400" dirty="0" smtClean="0">
                <a:latin typeface="微软雅黑"/>
                <a:ea typeface="微软雅黑"/>
                <a:cs typeface="微软雅黑"/>
              </a:rPr>
              <a:t>UDS</a:t>
            </a:r>
            <a:r>
              <a:rPr kumimoji="1" lang="zh-CN" altLang="en-US" sz="1400" dirty="0" smtClean="0">
                <a:latin typeface="微软雅黑"/>
                <a:ea typeface="微软雅黑"/>
                <a:cs typeface="微软雅黑"/>
              </a:rPr>
              <a:t>）</a:t>
            </a:r>
            <a:endParaRPr kumimoji="1" lang="en-US" altLang="zh-CN" sz="1400" dirty="0" smtClean="0">
              <a:latin typeface="微软雅黑"/>
              <a:ea typeface="微软雅黑"/>
              <a:cs typeface="微软雅黑"/>
            </a:endParaRPr>
          </a:p>
        </p:txBody>
      </p:sp>
      <p:sp>
        <p:nvSpPr>
          <p:cNvPr id="12" name="矩形 11"/>
          <p:cNvSpPr/>
          <p:nvPr/>
        </p:nvSpPr>
        <p:spPr>
          <a:xfrm>
            <a:off x="262778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分布式数据库</a:t>
            </a:r>
            <a:endParaRPr kumimoji="1" lang="en-US" altLang="zh-CN" sz="1400" dirty="0" smtClean="0">
              <a:latin typeface="微软雅黑"/>
              <a:ea typeface="微软雅黑"/>
              <a:cs typeface="微软雅黑"/>
            </a:endParaRPr>
          </a:p>
        </p:txBody>
      </p:sp>
      <p:sp>
        <p:nvSpPr>
          <p:cNvPr id="13" name="矩形 12"/>
          <p:cNvSpPr/>
          <p:nvPr/>
        </p:nvSpPr>
        <p:spPr>
          <a:xfrm>
            <a:off x="478802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自动化运维系统</a:t>
            </a:r>
            <a:endParaRPr kumimoji="1" lang="en-US" altLang="zh-CN" sz="1400" dirty="0" smtClean="0">
              <a:latin typeface="微软雅黑"/>
              <a:ea typeface="微软雅黑"/>
              <a:cs typeface="微软雅黑"/>
            </a:endParaRPr>
          </a:p>
        </p:txBody>
      </p:sp>
      <p:sp>
        <p:nvSpPr>
          <p:cNvPr id="14" name="矩形 13"/>
          <p:cNvSpPr/>
          <p:nvPr/>
        </p:nvSpPr>
        <p:spPr>
          <a:xfrm>
            <a:off x="6914664" y="148383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安全保障体系</a:t>
            </a:r>
            <a:endParaRPr kumimoji="1" lang="en-US" altLang="zh-CN" sz="1400" dirty="0" smtClean="0">
              <a:latin typeface="微软雅黑"/>
              <a:ea typeface="微软雅黑"/>
              <a:cs typeface="微软雅黑"/>
            </a:endParaRPr>
          </a:p>
        </p:txBody>
      </p:sp>
    </p:spTree>
    <p:extLst>
      <p:ext uri="{BB962C8B-B14F-4D97-AF65-F5344CB8AC3E}">
        <p14:creationId xmlns:p14="http://schemas.microsoft.com/office/powerpoint/2010/main" val="15550808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err="1" smtClean="0">
                <a:solidFill>
                  <a:srgbClr val="F8F8F8"/>
                </a:solidFill>
                <a:latin typeface="微软雅黑"/>
                <a:ea typeface="微软雅黑"/>
                <a:cs typeface="微软雅黑"/>
              </a:rPr>
              <a:t>IoT</a:t>
            </a:r>
            <a:r>
              <a:rPr kumimoji="1" lang="zh-CN" altLang="en-US" dirty="0" smtClean="0">
                <a:solidFill>
                  <a:srgbClr val="F8F8F8"/>
                </a:solidFill>
                <a:latin typeface="微软雅黑"/>
                <a:ea typeface="微软雅黑"/>
                <a:cs typeface="微软雅黑"/>
              </a:rPr>
              <a:t>功能组件及方案超市</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2339752" y="1525381"/>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功能组件库</a:t>
            </a:r>
            <a:endParaRPr kumimoji="1" lang="en-US" altLang="zh-CN" sz="1400" dirty="0" smtClean="0">
              <a:latin typeface="微软雅黑"/>
              <a:ea typeface="微软雅黑"/>
              <a:cs typeface="微软雅黑"/>
            </a:endParaRPr>
          </a:p>
        </p:txBody>
      </p:sp>
      <p:sp>
        <p:nvSpPr>
          <p:cNvPr id="12" name="矩形 11"/>
          <p:cNvSpPr/>
          <p:nvPr/>
        </p:nvSpPr>
        <p:spPr>
          <a:xfrm>
            <a:off x="5076056" y="153314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方案库</a:t>
            </a:r>
            <a:endParaRPr kumimoji="1" lang="en-US" altLang="zh-CN" sz="1400" dirty="0" smtClean="0">
              <a:latin typeface="微软雅黑"/>
              <a:ea typeface="微软雅黑"/>
              <a:cs typeface="微软雅黑"/>
            </a:endParaRPr>
          </a:p>
        </p:txBody>
      </p:sp>
      <p:pic>
        <p:nvPicPr>
          <p:cNvPr id="9" name="Picture 3" descr="C:\Users\Administrator\Desktop\wifi图标-拷贝.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24" y="2451189"/>
            <a:ext cx="744596" cy="54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Administrator\Desktop\绑定-拷贝.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899" y="2507722"/>
            <a:ext cx="760017" cy="5433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dministrator\Desktop\消息-拷贝.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411" y="3894974"/>
            <a:ext cx="530357" cy="5399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Administrator\Desktop\设备管理-拷贝.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2371" y="3894973"/>
            <a:ext cx="537578" cy="54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Administrator\Desktop\ota-拷贝.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1844" y="3894973"/>
            <a:ext cx="544954" cy="5400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C:\Users\Administrator\Desktop\领导好-拷贝.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1153" y="2451189"/>
            <a:ext cx="528796" cy="539999"/>
          </a:xfrm>
          <a:prstGeom prst="rect">
            <a:avLst/>
          </a:prstGeom>
          <a:noFill/>
          <a:extLst>
            <a:ext uri="{909E8E84-426E-40dd-AFC4-6F175D3DCCD1}">
              <a14:hiddenFill xmlns:a14="http://schemas.microsoft.com/office/drawing/2010/main">
                <a:solidFill>
                  <a:srgbClr val="FFFFFF"/>
                </a:solidFill>
              </a14:hiddenFill>
            </a:ext>
          </a:extLst>
        </p:spPr>
      </p:pic>
      <p:pic>
        <p:nvPicPr>
          <p:cNvPr id="34" name="图片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17389" y="2507721"/>
            <a:ext cx="582036" cy="540000"/>
          </a:xfrm>
          <a:prstGeom prst="rect">
            <a:avLst/>
          </a:prstGeom>
        </p:spPr>
      </p:pic>
      <p:pic>
        <p:nvPicPr>
          <p:cNvPr id="37" name="图片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3423" y="2511347"/>
            <a:ext cx="422793" cy="539735"/>
          </a:xfrm>
          <a:prstGeom prst="rect">
            <a:avLst/>
          </a:prstGeom>
        </p:spPr>
      </p:pic>
      <p:sp>
        <p:nvSpPr>
          <p:cNvPr id="38" name="文本框 37"/>
          <p:cNvSpPr txBox="1"/>
          <p:nvPr/>
        </p:nvSpPr>
        <p:spPr>
          <a:xfrm>
            <a:off x="583684" y="3075806"/>
            <a:ext cx="1107996"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快速联网</a:t>
            </a:r>
            <a:endParaRPr kumimoji="1" lang="en-US" altLang="zh-CN" dirty="0" smtClean="0">
              <a:solidFill>
                <a:srgbClr val="F8F8F8"/>
              </a:solidFill>
              <a:latin typeface="微软雅黑"/>
              <a:ea typeface="微软雅黑"/>
              <a:cs typeface="微软雅黑"/>
            </a:endParaRPr>
          </a:p>
        </p:txBody>
      </p:sp>
      <p:sp>
        <p:nvSpPr>
          <p:cNvPr id="39" name="文本框 38"/>
          <p:cNvSpPr txBox="1"/>
          <p:nvPr/>
        </p:nvSpPr>
        <p:spPr>
          <a:xfrm>
            <a:off x="2239864" y="3138522"/>
            <a:ext cx="1107996"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帐号体系</a:t>
            </a:r>
            <a:endParaRPr kumimoji="1" lang="zh-CN" altLang="en-US" dirty="0">
              <a:solidFill>
                <a:srgbClr val="F8F8F8"/>
              </a:solidFill>
              <a:latin typeface="微软雅黑"/>
              <a:ea typeface="微软雅黑"/>
              <a:cs typeface="微软雅黑"/>
            </a:endParaRPr>
          </a:p>
        </p:txBody>
      </p:sp>
      <p:sp>
        <p:nvSpPr>
          <p:cNvPr id="40" name="文本框 39"/>
          <p:cNvSpPr txBox="1"/>
          <p:nvPr/>
        </p:nvSpPr>
        <p:spPr>
          <a:xfrm>
            <a:off x="4023813" y="3135656"/>
            <a:ext cx="1107996"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设备绑定</a:t>
            </a:r>
            <a:endParaRPr kumimoji="1" lang="zh-CN" altLang="en-US" dirty="0">
              <a:solidFill>
                <a:srgbClr val="F8F8F8"/>
              </a:solidFill>
              <a:latin typeface="微软雅黑"/>
              <a:ea typeface="微软雅黑"/>
              <a:cs typeface="微软雅黑"/>
            </a:endParaRPr>
          </a:p>
        </p:txBody>
      </p:sp>
      <p:sp>
        <p:nvSpPr>
          <p:cNvPr id="41" name="文本框 40"/>
          <p:cNvSpPr txBox="1"/>
          <p:nvPr/>
        </p:nvSpPr>
        <p:spPr>
          <a:xfrm>
            <a:off x="5796136" y="3135656"/>
            <a:ext cx="1107996"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设备分享</a:t>
            </a:r>
            <a:endParaRPr kumimoji="1" lang="zh-CN" altLang="en-US" dirty="0">
              <a:solidFill>
                <a:srgbClr val="F8F8F8"/>
              </a:solidFill>
              <a:latin typeface="微软雅黑"/>
              <a:ea typeface="微软雅黑"/>
              <a:cs typeface="微软雅黑"/>
            </a:endParaRPr>
          </a:p>
        </p:txBody>
      </p:sp>
      <p:sp>
        <p:nvSpPr>
          <p:cNvPr id="42" name="文本框 41"/>
          <p:cNvSpPr txBox="1"/>
          <p:nvPr/>
        </p:nvSpPr>
        <p:spPr>
          <a:xfrm>
            <a:off x="583681" y="4515966"/>
            <a:ext cx="1107996"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消息推送</a:t>
            </a:r>
            <a:endParaRPr kumimoji="1" lang="zh-CN" altLang="en-US" dirty="0">
              <a:solidFill>
                <a:srgbClr val="F8F8F8"/>
              </a:solidFill>
              <a:latin typeface="微软雅黑"/>
              <a:ea typeface="微软雅黑"/>
              <a:cs typeface="微软雅黑"/>
            </a:endParaRPr>
          </a:p>
        </p:txBody>
      </p:sp>
      <p:sp>
        <p:nvSpPr>
          <p:cNvPr id="43" name="文本框 42"/>
          <p:cNvSpPr txBox="1"/>
          <p:nvPr/>
        </p:nvSpPr>
        <p:spPr>
          <a:xfrm>
            <a:off x="2239868" y="4525774"/>
            <a:ext cx="1107996"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本地交互</a:t>
            </a:r>
            <a:endParaRPr kumimoji="1" lang="zh-CN" altLang="en-US" dirty="0">
              <a:solidFill>
                <a:srgbClr val="F8F8F8"/>
              </a:solidFill>
              <a:latin typeface="微软雅黑"/>
              <a:ea typeface="微软雅黑"/>
              <a:cs typeface="微软雅黑"/>
            </a:endParaRPr>
          </a:p>
        </p:txBody>
      </p:sp>
      <p:sp>
        <p:nvSpPr>
          <p:cNvPr id="44" name="文本框 43"/>
          <p:cNvSpPr txBox="1"/>
          <p:nvPr/>
        </p:nvSpPr>
        <p:spPr>
          <a:xfrm>
            <a:off x="3797159" y="4525774"/>
            <a:ext cx="1560982" cy="369332"/>
          </a:xfrm>
          <a:prstGeom prst="rect">
            <a:avLst/>
          </a:prstGeom>
          <a:noFill/>
        </p:spPr>
        <p:txBody>
          <a:bodyPr wrap="none" rtlCol="0">
            <a:spAutoFit/>
          </a:bodyPr>
          <a:lstStyle/>
          <a:p>
            <a:pPr algn="ctr"/>
            <a:r>
              <a:rPr kumimoji="1" lang="en-US" altLang="zh-CN" dirty="0" smtClean="0">
                <a:solidFill>
                  <a:srgbClr val="F8F8F8"/>
                </a:solidFill>
                <a:latin typeface="微软雅黑"/>
                <a:ea typeface="微软雅黑"/>
                <a:cs typeface="微软雅黑"/>
              </a:rPr>
              <a:t>OTA</a:t>
            </a:r>
            <a:r>
              <a:rPr kumimoji="1" lang="zh-CN" altLang="en-US" dirty="0" smtClean="0">
                <a:solidFill>
                  <a:srgbClr val="F8F8F8"/>
                </a:solidFill>
                <a:latin typeface="微软雅黑"/>
                <a:ea typeface="微软雅黑"/>
                <a:cs typeface="微软雅黑"/>
              </a:rPr>
              <a:t>固件升级</a:t>
            </a:r>
            <a:endParaRPr kumimoji="1" lang="zh-CN" altLang="en-US" dirty="0">
              <a:solidFill>
                <a:srgbClr val="F8F8F8"/>
              </a:solidFill>
              <a:latin typeface="微软雅黑"/>
              <a:ea typeface="微软雅黑"/>
              <a:cs typeface="微软雅黑"/>
            </a:endParaRPr>
          </a:p>
        </p:txBody>
      </p:sp>
      <p:sp>
        <p:nvSpPr>
          <p:cNvPr id="45" name="文本框 44"/>
          <p:cNvSpPr txBox="1"/>
          <p:nvPr/>
        </p:nvSpPr>
        <p:spPr>
          <a:xfrm>
            <a:off x="7250812" y="3138522"/>
            <a:ext cx="1569660"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设备分组管理</a:t>
            </a:r>
            <a:endParaRPr kumimoji="1" lang="zh-CN" altLang="en-US" dirty="0">
              <a:solidFill>
                <a:srgbClr val="F8F8F8"/>
              </a:solidFill>
              <a:latin typeface="微软雅黑"/>
              <a:ea typeface="微软雅黑"/>
              <a:cs typeface="微软雅黑"/>
            </a:endParaRPr>
          </a:p>
        </p:txBody>
      </p:sp>
      <p:sp>
        <p:nvSpPr>
          <p:cNvPr id="21" name="文本框 20"/>
          <p:cNvSpPr txBox="1"/>
          <p:nvPr/>
        </p:nvSpPr>
        <p:spPr>
          <a:xfrm>
            <a:off x="5798908" y="4517903"/>
            <a:ext cx="1107996"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定时任务</a:t>
            </a:r>
            <a:endParaRPr kumimoji="1" lang="zh-CN" altLang="en-US" dirty="0">
              <a:solidFill>
                <a:srgbClr val="F8F8F8"/>
              </a:solidFill>
              <a:latin typeface="微软雅黑"/>
              <a:ea typeface="微软雅黑"/>
              <a:cs typeface="微软雅黑"/>
            </a:endParaRPr>
          </a:p>
        </p:txBody>
      </p:sp>
      <p:sp>
        <p:nvSpPr>
          <p:cNvPr id="22" name="文本框 21"/>
          <p:cNvSpPr txBox="1"/>
          <p:nvPr/>
        </p:nvSpPr>
        <p:spPr>
          <a:xfrm>
            <a:off x="7693605" y="4083918"/>
            <a:ext cx="685404" cy="461665"/>
          </a:xfrm>
          <a:prstGeom prst="rect">
            <a:avLst/>
          </a:prstGeom>
          <a:noFill/>
        </p:spPr>
        <p:txBody>
          <a:bodyPr wrap="none" rtlCol="0">
            <a:spAutoFit/>
          </a:bodyPr>
          <a:lstStyle/>
          <a:p>
            <a:pPr algn="ctr"/>
            <a:r>
              <a:rPr kumimoji="1" lang="en-US" altLang="zh-CN" sz="2400" dirty="0" smtClean="0">
                <a:solidFill>
                  <a:srgbClr val="358988"/>
                </a:solidFill>
                <a:latin typeface="微软雅黑"/>
                <a:ea typeface="微软雅黑"/>
                <a:cs typeface="微软雅黑"/>
              </a:rPr>
              <a:t>……</a:t>
            </a:r>
            <a:endParaRPr kumimoji="1" lang="zh-CN" altLang="en-US" sz="2400" dirty="0">
              <a:solidFill>
                <a:srgbClr val="358988"/>
              </a:solidFill>
              <a:latin typeface="微软雅黑"/>
              <a:ea typeface="微软雅黑"/>
              <a:cs typeface="微软雅黑"/>
            </a:endParaRPr>
          </a:p>
        </p:txBody>
      </p:sp>
      <p:pic>
        <p:nvPicPr>
          <p:cNvPr id="3" name="图片 2"/>
          <p:cNvPicPr>
            <a:picLocks noChangeAspect="1"/>
          </p:cNvPicPr>
          <p:nvPr/>
        </p:nvPicPr>
        <p:blipFill>
          <a:blip r:embed="rId11"/>
          <a:stretch>
            <a:fillRect/>
          </a:stretch>
        </p:blipFill>
        <p:spPr>
          <a:xfrm>
            <a:off x="6084168" y="3894973"/>
            <a:ext cx="540000" cy="540000"/>
          </a:xfrm>
          <a:prstGeom prst="rect">
            <a:avLst/>
          </a:prstGeom>
        </p:spPr>
      </p:pic>
    </p:spTree>
    <p:extLst>
      <p:ext uri="{BB962C8B-B14F-4D97-AF65-F5344CB8AC3E}">
        <p14:creationId xmlns:p14="http://schemas.microsoft.com/office/powerpoint/2010/main" val="33883078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err="1" smtClean="0">
                <a:solidFill>
                  <a:srgbClr val="F8F8F8"/>
                </a:solidFill>
                <a:latin typeface="微软雅黑"/>
                <a:ea typeface="微软雅黑"/>
                <a:cs typeface="微软雅黑"/>
              </a:rPr>
              <a:t>IoT</a:t>
            </a:r>
            <a:r>
              <a:rPr kumimoji="1" lang="zh-CN" altLang="en-US" dirty="0" smtClean="0">
                <a:solidFill>
                  <a:srgbClr val="F8F8F8"/>
                </a:solidFill>
                <a:latin typeface="微软雅黑"/>
                <a:ea typeface="微软雅黑"/>
                <a:cs typeface="微软雅黑"/>
              </a:rPr>
              <a:t>功能组件及方案超市</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2339752" y="1525381"/>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功能组件库</a:t>
            </a:r>
            <a:endParaRPr kumimoji="1" lang="en-US" altLang="zh-CN" sz="1400" dirty="0" smtClean="0">
              <a:latin typeface="微软雅黑"/>
              <a:ea typeface="微软雅黑"/>
              <a:cs typeface="微软雅黑"/>
            </a:endParaRPr>
          </a:p>
        </p:txBody>
      </p:sp>
      <p:sp>
        <p:nvSpPr>
          <p:cNvPr id="12" name="矩形 11"/>
          <p:cNvSpPr/>
          <p:nvPr/>
        </p:nvSpPr>
        <p:spPr>
          <a:xfrm>
            <a:off x="5076056" y="153314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方案库</a:t>
            </a:r>
            <a:endParaRPr kumimoji="1" lang="en-US" altLang="zh-CN" sz="1400" dirty="0" smtClean="0">
              <a:latin typeface="微软雅黑"/>
              <a:ea typeface="微软雅黑"/>
              <a:cs typeface="微软雅黑"/>
            </a:endParaRPr>
          </a:p>
        </p:txBody>
      </p:sp>
      <p:sp>
        <p:nvSpPr>
          <p:cNvPr id="21" name="文本框 20"/>
          <p:cNvSpPr txBox="1"/>
          <p:nvPr/>
        </p:nvSpPr>
        <p:spPr>
          <a:xfrm>
            <a:off x="566842" y="3628414"/>
            <a:ext cx="2492990"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微信互联平台接入方案</a:t>
            </a:r>
            <a:endParaRPr kumimoji="1" lang="en-US" altLang="zh-CN" dirty="0" smtClean="0">
              <a:solidFill>
                <a:srgbClr val="F8F8F8"/>
              </a:solidFill>
              <a:latin typeface="微软雅黑"/>
              <a:ea typeface="微软雅黑"/>
              <a:cs typeface="微软雅黑"/>
            </a:endParaRPr>
          </a:p>
        </p:txBody>
      </p:sp>
      <p:sp>
        <p:nvSpPr>
          <p:cNvPr id="24" name="文本框 23"/>
          <p:cNvSpPr txBox="1"/>
          <p:nvPr/>
        </p:nvSpPr>
        <p:spPr>
          <a:xfrm>
            <a:off x="3347866" y="3628414"/>
            <a:ext cx="2492990"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京东微联平台接入方案</a:t>
            </a:r>
            <a:endParaRPr kumimoji="1" lang="en-US" altLang="zh-CN" dirty="0" smtClean="0">
              <a:solidFill>
                <a:srgbClr val="F8F8F8"/>
              </a:solidFill>
              <a:latin typeface="微软雅黑"/>
              <a:ea typeface="微软雅黑"/>
              <a:cs typeface="微软雅黑"/>
            </a:endParaRPr>
          </a:p>
        </p:txBody>
      </p:sp>
      <p:sp>
        <p:nvSpPr>
          <p:cNvPr id="27" name="文本框 26"/>
          <p:cNvSpPr txBox="1"/>
          <p:nvPr/>
        </p:nvSpPr>
        <p:spPr>
          <a:xfrm>
            <a:off x="6176076" y="3628414"/>
            <a:ext cx="2434493"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海尔</a:t>
            </a:r>
            <a:r>
              <a:rPr kumimoji="1" lang="en-US" altLang="zh-CN" dirty="0" smtClean="0">
                <a:solidFill>
                  <a:srgbClr val="F8F8F8"/>
                </a:solidFill>
                <a:latin typeface="微软雅黑"/>
                <a:ea typeface="微软雅黑"/>
                <a:cs typeface="微软雅黑"/>
              </a:rPr>
              <a:t>U</a:t>
            </a:r>
            <a:r>
              <a:rPr kumimoji="1" lang="zh-CN" altLang="en-US" dirty="0" smtClean="0">
                <a:solidFill>
                  <a:srgbClr val="F8F8F8"/>
                </a:solidFill>
                <a:latin typeface="微软雅黑"/>
                <a:ea typeface="微软雅黑"/>
                <a:cs typeface="微软雅黑"/>
              </a:rPr>
              <a:t>＋平台接入方案</a:t>
            </a:r>
            <a:endParaRPr kumimoji="1" lang="en-US" altLang="zh-CN" dirty="0" smtClean="0">
              <a:solidFill>
                <a:srgbClr val="F8F8F8"/>
              </a:solidFill>
              <a:latin typeface="微软雅黑"/>
              <a:ea typeface="微软雅黑"/>
              <a:cs typeface="微软雅黑"/>
            </a:endParaRPr>
          </a:p>
        </p:txBody>
      </p:sp>
      <p:pic>
        <p:nvPicPr>
          <p:cNvPr id="5" name="图片 4" descr="京东＋.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2996714"/>
            <a:ext cx="1422254" cy="540000"/>
          </a:xfrm>
          <a:prstGeom prst="rect">
            <a:avLst/>
          </a:prstGeom>
        </p:spPr>
      </p:pic>
      <p:pic>
        <p:nvPicPr>
          <p:cNvPr id="6" name="图片 5" descr="海尔u＋.png"/>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092280" y="3006769"/>
            <a:ext cx="528571" cy="540000"/>
          </a:xfrm>
          <a:prstGeom prst="rect">
            <a:avLst/>
          </a:prstGeom>
        </p:spPr>
      </p:pic>
      <p:pic>
        <p:nvPicPr>
          <p:cNvPr id="3" name="图片 2"/>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1043608" y="2779691"/>
            <a:ext cx="1368152" cy="938616"/>
          </a:xfrm>
          <a:prstGeom prst="rect">
            <a:avLst/>
          </a:prstGeom>
        </p:spPr>
      </p:pic>
    </p:spTree>
    <p:extLst>
      <p:ext uri="{BB962C8B-B14F-4D97-AF65-F5344CB8AC3E}">
        <p14:creationId xmlns:p14="http://schemas.microsoft.com/office/powerpoint/2010/main" val="35809240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大数据挖掘引擎</a:t>
            </a:r>
            <a:endParaRPr kumimoji="1" lang="zh-CN" altLang="en-US" dirty="0">
              <a:solidFill>
                <a:srgbClr val="F8F8F8"/>
              </a:solidFill>
              <a:latin typeface="微软雅黑"/>
              <a:ea typeface="微软雅黑"/>
              <a:cs typeface="微软雅黑"/>
            </a:endParaRPr>
          </a:p>
        </p:txBody>
      </p:sp>
      <p:sp>
        <p:nvSpPr>
          <p:cNvPr id="13" name="矩形 12"/>
          <p:cNvSpPr/>
          <p:nvPr/>
        </p:nvSpPr>
        <p:spPr>
          <a:xfrm>
            <a:off x="3563888" y="1504985"/>
            <a:ext cx="2160240" cy="3227005"/>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latin typeface="微软雅黑"/>
              <a:ea typeface="微软雅黑"/>
              <a:cs typeface="微软雅黑"/>
            </a:endParaRPr>
          </a:p>
        </p:txBody>
      </p:sp>
      <p:sp>
        <p:nvSpPr>
          <p:cNvPr id="14" name="文本框 13"/>
          <p:cNvSpPr txBox="1"/>
          <p:nvPr/>
        </p:nvSpPr>
        <p:spPr>
          <a:xfrm>
            <a:off x="3750189" y="1626354"/>
            <a:ext cx="1800493"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大数据挖掘引擎</a:t>
            </a:r>
            <a:endParaRPr kumimoji="1" lang="en-US" altLang="zh-CN" dirty="0" smtClean="0">
              <a:solidFill>
                <a:srgbClr val="F8F8F8"/>
              </a:solidFill>
              <a:latin typeface="微软雅黑"/>
              <a:ea typeface="微软雅黑"/>
              <a:cs typeface="微软雅黑"/>
            </a:endParaRPr>
          </a:p>
        </p:txBody>
      </p:sp>
      <p:sp>
        <p:nvSpPr>
          <p:cNvPr id="15" name="矩形 14"/>
          <p:cNvSpPr/>
          <p:nvPr/>
        </p:nvSpPr>
        <p:spPr>
          <a:xfrm>
            <a:off x="3750189" y="2126347"/>
            <a:ext cx="1800494" cy="2461627"/>
          </a:xfrm>
          <a:prstGeom prst="rect">
            <a:avLst/>
          </a:prstGeom>
          <a:solidFill>
            <a:schemeClr val="bg1"/>
          </a:solidFill>
          <a:ln>
            <a:solidFill>
              <a:srgbClr val="358988"/>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zh-CN" altLang="en-US" sz="1400" dirty="0">
              <a:latin typeface="微软雅黑"/>
              <a:ea typeface="微软雅黑"/>
              <a:cs typeface="微软雅黑"/>
            </a:endParaRPr>
          </a:p>
        </p:txBody>
      </p:sp>
      <p:sp>
        <p:nvSpPr>
          <p:cNvPr id="16" name="矩形 15"/>
          <p:cNvSpPr/>
          <p:nvPr/>
        </p:nvSpPr>
        <p:spPr>
          <a:xfrm>
            <a:off x="3923928" y="2283718"/>
            <a:ext cx="1461205" cy="432048"/>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报表展示系统</a:t>
            </a:r>
            <a:endParaRPr kumimoji="1" lang="en-US" altLang="zh-CN" sz="1400" dirty="0" smtClean="0">
              <a:latin typeface="微软雅黑"/>
              <a:ea typeface="微软雅黑"/>
              <a:cs typeface="微软雅黑"/>
            </a:endParaRPr>
          </a:p>
        </p:txBody>
      </p:sp>
      <p:sp>
        <p:nvSpPr>
          <p:cNvPr id="17" name="矩形 16"/>
          <p:cNvSpPr/>
          <p:nvPr/>
        </p:nvSpPr>
        <p:spPr>
          <a:xfrm>
            <a:off x="3923928" y="2859782"/>
            <a:ext cx="1461205" cy="7200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数据挖掘算法</a:t>
            </a:r>
            <a:endParaRPr kumimoji="1" lang="en-US" altLang="zh-CN" sz="1400" dirty="0" smtClean="0">
              <a:latin typeface="微软雅黑"/>
              <a:ea typeface="微软雅黑"/>
              <a:cs typeface="微软雅黑"/>
            </a:endParaRPr>
          </a:p>
          <a:p>
            <a:pPr algn="ctr"/>
            <a:r>
              <a:rPr kumimoji="1" lang="zh-CN" altLang="en-US" sz="1400" dirty="0" smtClean="0">
                <a:latin typeface="微软雅黑"/>
                <a:ea typeface="微软雅黑"/>
                <a:cs typeface="微软雅黑"/>
              </a:rPr>
              <a:t>运行平台</a:t>
            </a:r>
            <a:endParaRPr kumimoji="1" lang="en-US" altLang="zh-CN" sz="1400" dirty="0" smtClean="0">
              <a:latin typeface="微软雅黑"/>
              <a:ea typeface="微软雅黑"/>
              <a:cs typeface="微软雅黑"/>
            </a:endParaRPr>
          </a:p>
        </p:txBody>
      </p:sp>
      <p:sp>
        <p:nvSpPr>
          <p:cNvPr id="18" name="矩形 17"/>
          <p:cNvSpPr/>
          <p:nvPr/>
        </p:nvSpPr>
        <p:spPr>
          <a:xfrm>
            <a:off x="3923928" y="3723878"/>
            <a:ext cx="1461205" cy="7200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微软雅黑"/>
                <a:ea typeface="微软雅黑"/>
                <a:cs typeface="微软雅黑"/>
              </a:rPr>
              <a:t>T</a:t>
            </a:r>
            <a:r>
              <a:rPr kumimoji="1" lang="zh-CN" altLang="en-US" sz="1400" dirty="0" smtClean="0">
                <a:latin typeface="微软雅黑"/>
                <a:ea typeface="微软雅黑"/>
                <a:cs typeface="微软雅黑"/>
              </a:rPr>
              <a:t>级别流式数据</a:t>
            </a:r>
            <a:endParaRPr kumimoji="1" lang="en-US" altLang="zh-CN" sz="1400" dirty="0" smtClean="0">
              <a:latin typeface="微软雅黑"/>
              <a:ea typeface="微软雅黑"/>
              <a:cs typeface="微软雅黑"/>
            </a:endParaRPr>
          </a:p>
          <a:p>
            <a:pPr algn="ctr"/>
            <a:r>
              <a:rPr kumimoji="1" lang="zh-CN" altLang="en-US" sz="1400" dirty="0" smtClean="0">
                <a:latin typeface="微软雅黑"/>
                <a:ea typeface="微软雅黑"/>
                <a:cs typeface="微软雅黑"/>
              </a:rPr>
              <a:t>实时处理系统</a:t>
            </a:r>
            <a:endParaRPr kumimoji="1" lang="en-US" altLang="zh-CN" sz="1400" dirty="0" smtClean="0">
              <a:latin typeface="微软雅黑"/>
              <a:ea typeface="微软雅黑"/>
              <a:cs typeface="微软雅黑"/>
            </a:endParaRPr>
          </a:p>
        </p:txBody>
      </p:sp>
      <p:sp>
        <p:nvSpPr>
          <p:cNvPr id="19" name="矩形 18"/>
          <p:cNvSpPr/>
          <p:nvPr/>
        </p:nvSpPr>
        <p:spPr>
          <a:xfrm>
            <a:off x="611560" y="1491630"/>
            <a:ext cx="2103834" cy="2218893"/>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latin typeface="微软雅黑"/>
              <a:ea typeface="微软雅黑"/>
              <a:cs typeface="微软雅黑"/>
            </a:endParaRPr>
          </a:p>
        </p:txBody>
      </p:sp>
      <p:sp>
        <p:nvSpPr>
          <p:cNvPr id="20" name="矩形 19"/>
          <p:cNvSpPr/>
          <p:nvPr/>
        </p:nvSpPr>
        <p:spPr>
          <a:xfrm>
            <a:off x="827584" y="2126347"/>
            <a:ext cx="1647800" cy="369332"/>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设备运行数据</a:t>
            </a:r>
            <a:endParaRPr kumimoji="1" lang="en-US" altLang="zh-CN" sz="1400" dirty="0" smtClean="0">
              <a:latin typeface="微软雅黑"/>
              <a:ea typeface="微软雅黑"/>
              <a:cs typeface="微软雅黑"/>
            </a:endParaRPr>
          </a:p>
        </p:txBody>
      </p:sp>
      <p:sp>
        <p:nvSpPr>
          <p:cNvPr id="23" name="矩形 22"/>
          <p:cNvSpPr/>
          <p:nvPr/>
        </p:nvSpPr>
        <p:spPr>
          <a:xfrm>
            <a:off x="827584" y="2648079"/>
            <a:ext cx="1647800" cy="369332"/>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用户行为数据</a:t>
            </a:r>
            <a:endParaRPr kumimoji="1" lang="en-US" altLang="zh-CN" sz="1400" dirty="0" smtClean="0">
              <a:latin typeface="微软雅黑"/>
              <a:ea typeface="微软雅黑"/>
              <a:cs typeface="微软雅黑"/>
            </a:endParaRPr>
          </a:p>
        </p:txBody>
      </p:sp>
      <p:sp>
        <p:nvSpPr>
          <p:cNvPr id="25" name="矩形 24"/>
          <p:cNvSpPr/>
          <p:nvPr/>
        </p:nvSpPr>
        <p:spPr>
          <a:xfrm>
            <a:off x="827584" y="3169811"/>
            <a:ext cx="1647800" cy="369332"/>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渠道销售数据</a:t>
            </a:r>
            <a:endParaRPr kumimoji="1" lang="en-US" altLang="zh-CN" sz="1400" dirty="0" smtClean="0">
              <a:latin typeface="微软雅黑"/>
              <a:ea typeface="微软雅黑"/>
              <a:cs typeface="微软雅黑"/>
            </a:endParaRPr>
          </a:p>
        </p:txBody>
      </p:sp>
      <p:sp>
        <p:nvSpPr>
          <p:cNvPr id="26" name="文本框 25"/>
          <p:cNvSpPr txBox="1"/>
          <p:nvPr/>
        </p:nvSpPr>
        <p:spPr>
          <a:xfrm>
            <a:off x="867762" y="1571769"/>
            <a:ext cx="1663436" cy="338554"/>
          </a:xfrm>
          <a:prstGeom prst="rect">
            <a:avLst/>
          </a:prstGeom>
          <a:noFill/>
        </p:spPr>
        <p:txBody>
          <a:bodyPr wrap="none" rtlCol="0">
            <a:spAutoFit/>
          </a:bodyPr>
          <a:lstStyle/>
          <a:p>
            <a:pPr algn="ctr"/>
            <a:r>
              <a:rPr kumimoji="1" lang="zh-CN" altLang="en-US" sz="1600" dirty="0" smtClean="0">
                <a:solidFill>
                  <a:srgbClr val="F8F8F8"/>
                </a:solidFill>
                <a:latin typeface="微软雅黑"/>
                <a:ea typeface="微软雅黑"/>
                <a:cs typeface="微软雅黑"/>
              </a:rPr>
              <a:t>平台存储的数据</a:t>
            </a:r>
            <a:endParaRPr kumimoji="1" lang="en-US" altLang="zh-CN" sz="1600" dirty="0" smtClean="0">
              <a:solidFill>
                <a:srgbClr val="F8F8F8"/>
              </a:solidFill>
              <a:latin typeface="微软雅黑"/>
              <a:ea typeface="微软雅黑"/>
              <a:cs typeface="微软雅黑"/>
            </a:endParaRPr>
          </a:p>
        </p:txBody>
      </p:sp>
      <p:sp>
        <p:nvSpPr>
          <p:cNvPr id="28" name="矩形 27"/>
          <p:cNvSpPr/>
          <p:nvPr/>
        </p:nvSpPr>
        <p:spPr>
          <a:xfrm>
            <a:off x="611560" y="3939902"/>
            <a:ext cx="2103834" cy="736051"/>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平台外部的数据</a:t>
            </a:r>
            <a:endParaRPr kumimoji="1" lang="en-US" altLang="zh-CN" sz="1400" dirty="0" smtClean="0">
              <a:latin typeface="微软雅黑"/>
              <a:ea typeface="微软雅黑"/>
              <a:cs typeface="微软雅黑"/>
            </a:endParaRPr>
          </a:p>
        </p:txBody>
      </p:sp>
      <p:sp>
        <p:nvSpPr>
          <p:cNvPr id="6" name="右箭头 5"/>
          <p:cNvSpPr/>
          <p:nvPr/>
        </p:nvSpPr>
        <p:spPr>
          <a:xfrm>
            <a:off x="2843808" y="2571750"/>
            <a:ext cx="648072" cy="351656"/>
          </a:xfrm>
          <a:prstGeom prst="rightArrow">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右箭头 28"/>
          <p:cNvSpPr/>
          <p:nvPr/>
        </p:nvSpPr>
        <p:spPr>
          <a:xfrm>
            <a:off x="2843808" y="4099889"/>
            <a:ext cx="648072" cy="351656"/>
          </a:xfrm>
          <a:prstGeom prst="rightArrow">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右箭头 29"/>
          <p:cNvSpPr/>
          <p:nvPr/>
        </p:nvSpPr>
        <p:spPr>
          <a:xfrm>
            <a:off x="5868144" y="3114654"/>
            <a:ext cx="648072" cy="351656"/>
          </a:xfrm>
          <a:prstGeom prst="rightArrow">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左大括号 6"/>
          <p:cNvSpPr/>
          <p:nvPr/>
        </p:nvSpPr>
        <p:spPr>
          <a:xfrm>
            <a:off x="6588224" y="2359789"/>
            <a:ext cx="216024" cy="1868145"/>
          </a:xfrm>
          <a:prstGeom prst="leftBrace">
            <a:avLst/>
          </a:prstGeom>
          <a:ln>
            <a:solidFill>
              <a:srgbClr val="35898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1" name="文本框 30"/>
          <p:cNvSpPr txBox="1"/>
          <p:nvPr/>
        </p:nvSpPr>
        <p:spPr>
          <a:xfrm>
            <a:off x="6804248" y="2634466"/>
            <a:ext cx="2031325"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指导产品功能改进</a:t>
            </a:r>
            <a:endParaRPr kumimoji="1" lang="en-US" altLang="zh-CN" dirty="0" smtClean="0">
              <a:solidFill>
                <a:srgbClr val="F8F8F8"/>
              </a:solidFill>
              <a:latin typeface="微软雅黑"/>
              <a:ea typeface="微软雅黑"/>
              <a:cs typeface="微软雅黑"/>
            </a:endParaRPr>
          </a:p>
        </p:txBody>
      </p:sp>
      <p:sp>
        <p:nvSpPr>
          <p:cNvPr id="32" name="文本框 31"/>
          <p:cNvSpPr txBox="1"/>
          <p:nvPr/>
        </p:nvSpPr>
        <p:spPr>
          <a:xfrm>
            <a:off x="6804250" y="3579862"/>
            <a:ext cx="2031325" cy="369332"/>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指导营销策略实施</a:t>
            </a:r>
            <a:endParaRPr kumimoji="1" lang="en-US" altLang="zh-CN" dirty="0" smtClean="0">
              <a:solidFill>
                <a:srgbClr val="F8F8F8"/>
              </a:solidFill>
              <a:latin typeface="微软雅黑"/>
              <a:ea typeface="微软雅黑"/>
              <a:cs typeface="微软雅黑"/>
            </a:endParaRPr>
          </a:p>
        </p:txBody>
      </p:sp>
      <p:sp>
        <p:nvSpPr>
          <p:cNvPr id="8" name="手杖形箭头 7"/>
          <p:cNvSpPr/>
          <p:nvPr/>
        </p:nvSpPr>
        <p:spPr>
          <a:xfrm flipH="1">
            <a:off x="1547664" y="1203598"/>
            <a:ext cx="6264696" cy="1152128"/>
          </a:xfrm>
          <a:prstGeom prst="uturnArrow">
            <a:avLst>
              <a:gd name="adj1" fmla="val 3089"/>
              <a:gd name="adj2" fmla="val 6383"/>
              <a:gd name="adj3" fmla="val 9788"/>
              <a:gd name="adj4" fmla="val 43750"/>
              <a:gd name="adj5" fmla="val 22565"/>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手杖形箭头 32"/>
          <p:cNvSpPr/>
          <p:nvPr/>
        </p:nvSpPr>
        <p:spPr>
          <a:xfrm flipH="1" flipV="1">
            <a:off x="1547664" y="4227932"/>
            <a:ext cx="6264696" cy="792089"/>
          </a:xfrm>
          <a:prstGeom prst="uturnArrow">
            <a:avLst>
              <a:gd name="adj1" fmla="val 5666"/>
              <a:gd name="adj2" fmla="val 11240"/>
              <a:gd name="adj3" fmla="val 9788"/>
              <a:gd name="adj4" fmla="val 43750"/>
              <a:gd name="adj5" fmla="val 37878"/>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5865447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18423" y="1851670"/>
            <a:ext cx="5726335" cy="923330"/>
          </a:xfrm>
          <a:prstGeom prst="rect">
            <a:avLst/>
          </a:prstGeom>
          <a:noFill/>
        </p:spPr>
        <p:txBody>
          <a:bodyPr wrap="none" rtlCol="0">
            <a:spAutoFit/>
          </a:bodyPr>
          <a:lstStyle/>
          <a:p>
            <a:pPr algn="ctr"/>
            <a:r>
              <a:rPr kumimoji="1" lang="en-US" altLang="zh-CN" sz="5400" dirty="0" err="1" smtClean="0">
                <a:solidFill>
                  <a:schemeClr val="tx2"/>
                </a:solidFill>
                <a:latin typeface="微软雅黑"/>
                <a:ea typeface="微软雅黑"/>
                <a:cs typeface="微软雅黑"/>
              </a:rPr>
              <a:t>AbleCloud</a:t>
            </a:r>
            <a:r>
              <a:rPr kumimoji="1" lang="zh-CN" altLang="en-US" sz="5400" dirty="0" smtClean="0">
                <a:solidFill>
                  <a:schemeClr val="tx2"/>
                </a:solidFill>
                <a:latin typeface="微软雅黑"/>
                <a:ea typeface="微软雅黑"/>
                <a:cs typeface="微软雅黑"/>
              </a:rPr>
              <a:t>的优势</a:t>
            </a:r>
            <a:endParaRPr kumimoji="1" lang="zh-CN" altLang="en-US" sz="5400" dirty="0">
              <a:solidFill>
                <a:schemeClr val="tx2"/>
              </a:solidFill>
              <a:latin typeface="微软雅黑"/>
              <a:ea typeface="微软雅黑"/>
              <a:cs typeface="微软雅黑"/>
            </a:endParaRPr>
          </a:p>
        </p:txBody>
      </p:sp>
    </p:spTree>
    <p:extLst>
      <p:ext uri="{BB962C8B-B14F-4D97-AF65-F5344CB8AC3E}">
        <p14:creationId xmlns:p14="http://schemas.microsoft.com/office/powerpoint/2010/main" val="26384527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高效</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691952" y="1636230"/>
            <a:ext cx="2439888"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帮助厂商拓展服务功能</a:t>
            </a:r>
            <a:endParaRPr kumimoji="1" lang="en-US" altLang="zh-CN" sz="1400" dirty="0" smtClean="0">
              <a:latin typeface="微软雅黑"/>
              <a:ea typeface="微软雅黑"/>
              <a:cs typeface="微软雅黑"/>
            </a:endParaRPr>
          </a:p>
        </p:txBody>
      </p:sp>
      <p:sp>
        <p:nvSpPr>
          <p:cNvPr id="12" name="矩形 11"/>
          <p:cNvSpPr/>
          <p:nvPr/>
        </p:nvSpPr>
        <p:spPr>
          <a:xfrm>
            <a:off x="691952" y="2715766"/>
            <a:ext cx="2439888"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帮助厂商减少成本投入</a:t>
            </a:r>
            <a:endParaRPr kumimoji="1" lang="en-US" altLang="zh-CN" sz="1400" dirty="0" smtClean="0">
              <a:latin typeface="微软雅黑"/>
              <a:ea typeface="微软雅黑"/>
              <a:cs typeface="微软雅黑"/>
            </a:endParaRPr>
          </a:p>
        </p:txBody>
      </p:sp>
      <p:sp>
        <p:nvSpPr>
          <p:cNvPr id="13" name="矩形 12"/>
          <p:cNvSpPr/>
          <p:nvPr/>
        </p:nvSpPr>
        <p:spPr>
          <a:xfrm>
            <a:off x="681608" y="3795886"/>
            <a:ext cx="2450232"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保障厂商服务稳定及安全</a:t>
            </a:r>
            <a:endParaRPr kumimoji="1" lang="en-US" altLang="zh-CN" sz="1400" dirty="0" smtClean="0">
              <a:latin typeface="微软雅黑"/>
              <a:ea typeface="微软雅黑"/>
              <a:cs typeface="微软雅黑"/>
            </a:endParaRPr>
          </a:p>
        </p:txBody>
      </p:sp>
      <p:sp>
        <p:nvSpPr>
          <p:cNvPr id="3" name="左大括号 2"/>
          <p:cNvSpPr/>
          <p:nvPr/>
        </p:nvSpPr>
        <p:spPr>
          <a:xfrm>
            <a:off x="3491880" y="1455918"/>
            <a:ext cx="360040" cy="3276072"/>
          </a:xfrm>
          <a:prstGeom prst="leftBrace">
            <a:avLst>
              <a:gd name="adj1" fmla="val 8333"/>
              <a:gd name="adj2" fmla="val 1534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4067944" y="2099636"/>
            <a:ext cx="2723823" cy="369332"/>
          </a:xfrm>
          <a:prstGeom prst="rect">
            <a:avLst/>
          </a:prstGeom>
          <a:noFill/>
        </p:spPr>
        <p:txBody>
          <a:bodyPr wrap="none" rtlCol="0">
            <a:spAutoFit/>
          </a:bodyPr>
          <a:lstStyle/>
          <a:p>
            <a:r>
              <a:rPr kumimoji="1" lang="zh-CN" altLang="en-US" dirty="0" smtClean="0">
                <a:solidFill>
                  <a:srgbClr val="F8F8F8"/>
                </a:solidFill>
                <a:latin typeface="微软雅黑"/>
                <a:ea typeface="微软雅黑"/>
                <a:cs typeface="微软雅黑"/>
              </a:rPr>
              <a:t>避免通用功能的重复开发</a:t>
            </a:r>
            <a:endParaRPr kumimoji="1" lang="en-US" altLang="zh-CN" dirty="0" smtClean="0">
              <a:solidFill>
                <a:srgbClr val="F8F8F8"/>
              </a:solidFill>
              <a:latin typeface="微软雅黑"/>
              <a:ea typeface="微软雅黑"/>
              <a:cs typeface="微软雅黑"/>
            </a:endParaRPr>
          </a:p>
        </p:txBody>
      </p:sp>
      <p:sp>
        <p:nvSpPr>
          <p:cNvPr id="11" name="文本框 10"/>
          <p:cNvSpPr txBox="1"/>
          <p:nvPr/>
        </p:nvSpPr>
        <p:spPr>
          <a:xfrm>
            <a:off x="4067944" y="2807111"/>
            <a:ext cx="4108817" cy="369332"/>
          </a:xfrm>
          <a:prstGeom prst="rect">
            <a:avLst/>
          </a:prstGeom>
          <a:noFill/>
        </p:spPr>
        <p:txBody>
          <a:bodyPr wrap="none" rtlCol="0">
            <a:spAutoFit/>
          </a:bodyPr>
          <a:lstStyle/>
          <a:p>
            <a:r>
              <a:rPr kumimoji="1" lang="zh-CN" altLang="en-US" dirty="0" smtClean="0">
                <a:solidFill>
                  <a:srgbClr val="F8F8F8"/>
                </a:solidFill>
                <a:latin typeface="微软雅黑"/>
                <a:ea typeface="微软雅黑"/>
                <a:cs typeface="微软雅黑"/>
              </a:rPr>
              <a:t>减少对接第三方平台或服务的学习成本</a:t>
            </a:r>
            <a:endParaRPr kumimoji="1" lang="en-US" altLang="zh-CN" dirty="0" smtClean="0">
              <a:solidFill>
                <a:srgbClr val="F8F8F8"/>
              </a:solidFill>
              <a:latin typeface="微软雅黑"/>
              <a:ea typeface="微软雅黑"/>
              <a:cs typeface="微软雅黑"/>
            </a:endParaRPr>
          </a:p>
        </p:txBody>
      </p:sp>
      <p:sp>
        <p:nvSpPr>
          <p:cNvPr id="15" name="文本框 14"/>
          <p:cNvSpPr txBox="1"/>
          <p:nvPr/>
        </p:nvSpPr>
        <p:spPr>
          <a:xfrm>
            <a:off x="4067944" y="3498562"/>
            <a:ext cx="3659976" cy="369332"/>
          </a:xfrm>
          <a:prstGeom prst="rect">
            <a:avLst/>
          </a:prstGeom>
          <a:noFill/>
        </p:spPr>
        <p:txBody>
          <a:bodyPr wrap="none" rtlCol="0">
            <a:spAutoFit/>
          </a:bodyPr>
          <a:lstStyle/>
          <a:p>
            <a:r>
              <a:rPr kumimoji="1" lang="zh-CN" altLang="en-US" dirty="0" smtClean="0">
                <a:solidFill>
                  <a:srgbClr val="F8F8F8"/>
                </a:solidFill>
                <a:latin typeface="微软雅黑"/>
                <a:ea typeface="微软雅黑"/>
                <a:cs typeface="微软雅黑"/>
              </a:rPr>
              <a:t>统一管理分布在不同平台上的设备</a:t>
            </a:r>
            <a:endParaRPr kumimoji="1" lang="en-US" altLang="zh-CN" dirty="0" smtClean="0">
              <a:solidFill>
                <a:srgbClr val="F8F8F8"/>
              </a:solidFill>
              <a:latin typeface="微软雅黑"/>
              <a:ea typeface="微软雅黑"/>
              <a:cs typeface="微软雅黑"/>
            </a:endParaRPr>
          </a:p>
        </p:txBody>
      </p:sp>
      <p:sp>
        <p:nvSpPr>
          <p:cNvPr id="16" name="文本框 15"/>
          <p:cNvSpPr txBox="1"/>
          <p:nvPr/>
        </p:nvSpPr>
        <p:spPr>
          <a:xfrm>
            <a:off x="4067944" y="1455918"/>
            <a:ext cx="1569660" cy="369332"/>
          </a:xfrm>
          <a:prstGeom prst="rect">
            <a:avLst/>
          </a:prstGeom>
          <a:noFill/>
        </p:spPr>
        <p:txBody>
          <a:bodyPr wrap="none" rtlCol="0">
            <a:spAutoFit/>
          </a:bodyPr>
          <a:lstStyle/>
          <a:p>
            <a:r>
              <a:rPr kumimoji="1" lang="zh-CN" altLang="en-US" dirty="0" smtClean="0">
                <a:solidFill>
                  <a:srgbClr val="F8F8F8"/>
                </a:solidFill>
                <a:latin typeface="微软雅黑"/>
                <a:ea typeface="微软雅黑"/>
                <a:cs typeface="微软雅黑"/>
              </a:rPr>
              <a:t>拓展产品玩法</a:t>
            </a:r>
            <a:endParaRPr kumimoji="1" lang="en-US" altLang="zh-CN" dirty="0" smtClean="0">
              <a:solidFill>
                <a:srgbClr val="F8F8F8"/>
              </a:solidFill>
              <a:latin typeface="微软雅黑"/>
              <a:ea typeface="微软雅黑"/>
              <a:cs typeface="微软雅黑"/>
            </a:endParaRPr>
          </a:p>
        </p:txBody>
      </p:sp>
      <p:sp>
        <p:nvSpPr>
          <p:cNvPr id="14" name="文本框 13"/>
          <p:cNvSpPr txBox="1"/>
          <p:nvPr/>
        </p:nvSpPr>
        <p:spPr>
          <a:xfrm>
            <a:off x="4067944" y="4218642"/>
            <a:ext cx="2723823" cy="369332"/>
          </a:xfrm>
          <a:prstGeom prst="rect">
            <a:avLst/>
          </a:prstGeom>
          <a:noFill/>
        </p:spPr>
        <p:txBody>
          <a:bodyPr wrap="none" rtlCol="0">
            <a:spAutoFit/>
          </a:bodyPr>
          <a:lstStyle/>
          <a:p>
            <a:r>
              <a:rPr kumimoji="1" lang="zh-CN" altLang="en-US" dirty="0" smtClean="0">
                <a:solidFill>
                  <a:srgbClr val="F8F8F8"/>
                </a:solidFill>
                <a:latin typeface="微软雅黑"/>
                <a:ea typeface="微软雅黑"/>
                <a:cs typeface="微软雅黑"/>
              </a:rPr>
              <a:t>支持跨境业务部署和运行</a:t>
            </a:r>
            <a:endParaRPr kumimoji="1" lang="en-US" altLang="zh-CN" dirty="0">
              <a:solidFill>
                <a:srgbClr val="F8F8F8"/>
              </a:solidFill>
              <a:latin typeface="微软雅黑"/>
              <a:ea typeface="微软雅黑"/>
              <a:cs typeface="微软雅黑"/>
            </a:endParaRPr>
          </a:p>
        </p:txBody>
      </p:sp>
    </p:spTree>
    <p:extLst>
      <p:ext uri="{BB962C8B-B14F-4D97-AF65-F5344CB8AC3E}">
        <p14:creationId xmlns:p14="http://schemas.microsoft.com/office/powerpoint/2010/main" val="25600262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73018" y="1851670"/>
            <a:ext cx="6417141" cy="923330"/>
          </a:xfrm>
          <a:prstGeom prst="rect">
            <a:avLst/>
          </a:prstGeom>
          <a:noFill/>
        </p:spPr>
        <p:txBody>
          <a:bodyPr wrap="none" rtlCol="0">
            <a:spAutoFit/>
          </a:bodyPr>
          <a:lstStyle/>
          <a:p>
            <a:pPr algn="ctr"/>
            <a:r>
              <a:rPr kumimoji="1" lang="zh-CN" altLang="en-US" sz="5400" dirty="0" smtClean="0">
                <a:solidFill>
                  <a:schemeClr val="tx2"/>
                </a:solidFill>
                <a:latin typeface="微软雅黑"/>
                <a:ea typeface="微软雅黑"/>
                <a:cs typeface="微软雅黑"/>
              </a:rPr>
              <a:t>物联网市场环境概览</a:t>
            </a:r>
            <a:endParaRPr kumimoji="1" lang="zh-CN" altLang="en-US" sz="5400" dirty="0">
              <a:solidFill>
                <a:schemeClr val="tx2"/>
              </a:solidFill>
              <a:latin typeface="微软雅黑"/>
              <a:ea typeface="微软雅黑"/>
              <a:cs typeface="微软雅黑"/>
            </a:endParaRPr>
          </a:p>
        </p:txBody>
      </p:sp>
    </p:spTree>
    <p:extLst>
      <p:ext uri="{BB962C8B-B14F-4D97-AF65-F5344CB8AC3E}">
        <p14:creationId xmlns:p14="http://schemas.microsoft.com/office/powerpoint/2010/main" val="25741642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高效</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691952" y="1636230"/>
            <a:ext cx="2439888"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帮助厂商拓展服务功能</a:t>
            </a:r>
            <a:endParaRPr kumimoji="1" lang="en-US" altLang="zh-CN" sz="1400" dirty="0" smtClean="0">
              <a:latin typeface="微软雅黑"/>
              <a:ea typeface="微软雅黑"/>
              <a:cs typeface="微软雅黑"/>
            </a:endParaRPr>
          </a:p>
        </p:txBody>
      </p:sp>
      <p:sp>
        <p:nvSpPr>
          <p:cNvPr id="12" name="矩形 11"/>
          <p:cNvSpPr/>
          <p:nvPr/>
        </p:nvSpPr>
        <p:spPr>
          <a:xfrm>
            <a:off x="691952" y="2715766"/>
            <a:ext cx="2439888"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帮助厂商减少成本投入</a:t>
            </a:r>
            <a:endParaRPr kumimoji="1" lang="en-US" altLang="zh-CN" sz="1400" dirty="0" smtClean="0">
              <a:latin typeface="微软雅黑"/>
              <a:ea typeface="微软雅黑"/>
              <a:cs typeface="微软雅黑"/>
            </a:endParaRPr>
          </a:p>
        </p:txBody>
      </p:sp>
      <p:sp>
        <p:nvSpPr>
          <p:cNvPr id="13" name="矩形 12"/>
          <p:cNvSpPr/>
          <p:nvPr/>
        </p:nvSpPr>
        <p:spPr>
          <a:xfrm>
            <a:off x="681608" y="3795886"/>
            <a:ext cx="2450232"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保障厂商服务稳定及安全</a:t>
            </a:r>
            <a:endParaRPr kumimoji="1" lang="en-US" altLang="zh-CN" sz="1400" dirty="0" smtClean="0">
              <a:latin typeface="微软雅黑"/>
              <a:ea typeface="微软雅黑"/>
              <a:cs typeface="微软雅黑"/>
            </a:endParaRPr>
          </a:p>
        </p:txBody>
      </p:sp>
      <p:sp>
        <p:nvSpPr>
          <p:cNvPr id="3" name="左大括号 2"/>
          <p:cNvSpPr/>
          <p:nvPr/>
        </p:nvSpPr>
        <p:spPr>
          <a:xfrm>
            <a:off x="3491880" y="1851670"/>
            <a:ext cx="360040" cy="2160240"/>
          </a:xfrm>
          <a:prstGeom prst="leftBrace">
            <a:avLst>
              <a:gd name="adj1" fmla="val 8333"/>
              <a:gd name="adj2" fmla="val 4957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4067944" y="2747708"/>
            <a:ext cx="4896544" cy="369332"/>
          </a:xfrm>
          <a:prstGeom prst="rect">
            <a:avLst/>
          </a:prstGeom>
          <a:noFill/>
        </p:spPr>
        <p:txBody>
          <a:bodyPr wrap="square" rtlCol="0">
            <a:spAutoFit/>
          </a:bodyPr>
          <a:lstStyle/>
          <a:p>
            <a:r>
              <a:rPr kumimoji="1" lang="zh-CN" altLang="en-US" dirty="0" smtClean="0">
                <a:solidFill>
                  <a:srgbClr val="F8F8F8"/>
                </a:solidFill>
                <a:latin typeface="微软雅黑" panose="020B0503020204020204" pitchFamily="34" charset="-122"/>
                <a:ea typeface="微软雅黑" panose="020B0503020204020204" pitchFamily="34" charset="-122"/>
                <a:cs typeface="Heiti SC Light"/>
              </a:rPr>
              <a:t>节约时间成本，服务搭建时间可最短缩至</a:t>
            </a:r>
            <a:r>
              <a:rPr kumimoji="1" lang="en-US" altLang="zh-CN" dirty="0" smtClean="0">
                <a:solidFill>
                  <a:srgbClr val="F8F8F8"/>
                </a:solidFill>
                <a:latin typeface="微软雅黑" panose="020B0503020204020204" pitchFamily="34" charset="-122"/>
                <a:ea typeface="微软雅黑" panose="020B0503020204020204" pitchFamily="34" charset="-122"/>
                <a:cs typeface="Heiti SC Light"/>
              </a:rPr>
              <a:t> </a:t>
            </a:r>
            <a:r>
              <a:rPr kumimoji="1" lang="zh-CN" altLang="zh-CN" dirty="0">
                <a:solidFill>
                  <a:srgbClr val="F8F8F8"/>
                </a:solidFill>
                <a:latin typeface="微软雅黑" panose="020B0503020204020204" pitchFamily="34" charset="-122"/>
                <a:ea typeface="微软雅黑" panose="020B0503020204020204" pitchFamily="34" charset="-122"/>
                <a:cs typeface="Heiti SC Light"/>
              </a:rPr>
              <a:t>2</a:t>
            </a:r>
            <a:r>
              <a:rPr kumimoji="1" lang="en-US" altLang="zh-CN" dirty="0" smtClean="0">
                <a:solidFill>
                  <a:srgbClr val="F8F8F8"/>
                </a:solidFill>
                <a:latin typeface="微软雅黑" panose="020B0503020204020204" pitchFamily="34" charset="-122"/>
                <a:ea typeface="微软雅黑" panose="020B0503020204020204" pitchFamily="34" charset="-122"/>
                <a:cs typeface="Heiti SC Light"/>
              </a:rPr>
              <a:t> </a:t>
            </a:r>
            <a:r>
              <a:rPr kumimoji="1" lang="zh-CN" altLang="en-US" dirty="0" smtClean="0">
                <a:solidFill>
                  <a:srgbClr val="F8F8F8"/>
                </a:solidFill>
                <a:latin typeface="微软雅黑" panose="020B0503020204020204" pitchFamily="34" charset="-122"/>
                <a:ea typeface="微软雅黑" panose="020B0503020204020204" pitchFamily="34" charset="-122"/>
                <a:cs typeface="Heiti SC Light"/>
              </a:rPr>
              <a:t>周</a:t>
            </a:r>
            <a:endParaRPr kumimoji="1" lang="zh-CN" altLang="en-US" dirty="0">
              <a:solidFill>
                <a:srgbClr val="F8F8F8"/>
              </a:solidFill>
              <a:latin typeface="微软雅黑" panose="020B0503020204020204" pitchFamily="34" charset="-122"/>
              <a:ea typeface="微软雅黑" panose="020B0503020204020204" pitchFamily="34" charset="-122"/>
              <a:cs typeface="Heiti SC Light"/>
            </a:endParaRPr>
          </a:p>
        </p:txBody>
      </p:sp>
      <p:sp>
        <p:nvSpPr>
          <p:cNvPr id="11" name="文本框 10"/>
          <p:cNvSpPr txBox="1"/>
          <p:nvPr/>
        </p:nvSpPr>
        <p:spPr>
          <a:xfrm>
            <a:off x="4067944" y="3455183"/>
            <a:ext cx="3877985" cy="369332"/>
          </a:xfrm>
          <a:prstGeom prst="rect">
            <a:avLst/>
          </a:prstGeom>
          <a:noFill/>
        </p:spPr>
        <p:txBody>
          <a:bodyPr wrap="none" rtlCol="0">
            <a:spAutoFit/>
          </a:bodyPr>
          <a:lstStyle/>
          <a:p>
            <a:r>
              <a:rPr kumimoji="1" lang="zh-CN" altLang="en-US" dirty="0" smtClean="0">
                <a:solidFill>
                  <a:srgbClr val="F8F8F8"/>
                </a:solidFill>
                <a:latin typeface="微软雅黑"/>
                <a:ea typeface="微软雅黑"/>
                <a:cs typeface="微软雅黑"/>
              </a:rPr>
              <a:t>节约金钱成本，减少设备和人员</a:t>
            </a:r>
            <a:r>
              <a:rPr lang="zh-CN" altLang="en-US" dirty="0" smtClean="0">
                <a:latin typeface="微软雅黑"/>
                <a:ea typeface="微软雅黑"/>
                <a:cs typeface="微软雅黑"/>
              </a:rPr>
              <a:t>开支</a:t>
            </a:r>
            <a:endParaRPr lang="zh-CN" altLang="zh-CN" dirty="0">
              <a:latin typeface="微软雅黑"/>
              <a:ea typeface="微软雅黑"/>
              <a:cs typeface="微软雅黑"/>
            </a:endParaRPr>
          </a:p>
        </p:txBody>
      </p:sp>
      <p:sp>
        <p:nvSpPr>
          <p:cNvPr id="16" name="文本框 15"/>
          <p:cNvSpPr txBox="1"/>
          <p:nvPr/>
        </p:nvSpPr>
        <p:spPr>
          <a:xfrm>
            <a:off x="4067360" y="2067694"/>
            <a:ext cx="4618856" cy="369332"/>
          </a:xfrm>
          <a:prstGeom prst="rect">
            <a:avLst/>
          </a:prstGeom>
          <a:noFill/>
        </p:spPr>
        <p:txBody>
          <a:bodyPr wrap="square" rtlCol="0">
            <a:spAutoFit/>
          </a:bodyPr>
          <a:lstStyle/>
          <a:p>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节约人力成本，只需</a:t>
            </a:r>
            <a:r>
              <a:rPr kumimoji="1" lang="en-US" altLang="zh-CN" dirty="0" smtClean="0">
                <a:solidFill>
                  <a:schemeClr val="tx2"/>
                </a:solidFill>
                <a:latin typeface="微软雅黑" panose="020B0503020204020204" pitchFamily="34" charset="-122"/>
                <a:ea typeface="微软雅黑" panose="020B0503020204020204" pitchFamily="34" charset="-122"/>
                <a:cs typeface="Heiti SC Light"/>
              </a:rPr>
              <a:t>1-2</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名普通开发人员</a:t>
            </a:r>
            <a:r>
              <a:rPr kumimoji="1" lang="en-US" altLang="zh-CN" b="1" dirty="0" smtClean="0">
                <a:solidFill>
                  <a:schemeClr val="tx2"/>
                </a:solidFill>
                <a:latin typeface="微软雅黑" panose="020B0503020204020204" pitchFamily="34" charset="-122"/>
                <a:ea typeface="微软雅黑" panose="020B0503020204020204" pitchFamily="34" charset="-122"/>
                <a:cs typeface="Heiti SC Light"/>
              </a:rPr>
              <a:t> </a:t>
            </a:r>
            <a:endParaRPr kumimoji="1" lang="zh-CN" altLang="en-US" dirty="0">
              <a:solidFill>
                <a:schemeClr val="tx2"/>
              </a:solidFill>
              <a:latin typeface="微软雅黑" panose="020B0503020204020204" pitchFamily="34" charset="-122"/>
              <a:ea typeface="微软雅黑" panose="020B0503020204020204" pitchFamily="34" charset="-122"/>
              <a:cs typeface="Heiti SC Light"/>
            </a:endParaRPr>
          </a:p>
        </p:txBody>
      </p:sp>
    </p:spTree>
    <p:extLst>
      <p:ext uri="{BB962C8B-B14F-4D97-AF65-F5344CB8AC3E}">
        <p14:creationId xmlns:p14="http://schemas.microsoft.com/office/powerpoint/2010/main" val="16571364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高效</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691952" y="1636230"/>
            <a:ext cx="2439888"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帮助厂商拓展服务功能</a:t>
            </a:r>
            <a:endParaRPr kumimoji="1" lang="en-US" altLang="zh-CN" sz="1400" dirty="0" smtClean="0">
              <a:latin typeface="微软雅黑"/>
              <a:ea typeface="微软雅黑"/>
              <a:cs typeface="微软雅黑"/>
            </a:endParaRPr>
          </a:p>
        </p:txBody>
      </p:sp>
      <p:sp>
        <p:nvSpPr>
          <p:cNvPr id="12" name="矩形 11"/>
          <p:cNvSpPr/>
          <p:nvPr/>
        </p:nvSpPr>
        <p:spPr>
          <a:xfrm>
            <a:off x="691952" y="2715766"/>
            <a:ext cx="2439888"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帮助厂商减少成本投入</a:t>
            </a:r>
            <a:endParaRPr kumimoji="1" lang="en-US" altLang="zh-CN" sz="1400" dirty="0" smtClean="0">
              <a:latin typeface="微软雅黑"/>
              <a:ea typeface="微软雅黑"/>
              <a:cs typeface="微软雅黑"/>
            </a:endParaRPr>
          </a:p>
        </p:txBody>
      </p:sp>
      <p:sp>
        <p:nvSpPr>
          <p:cNvPr id="13" name="矩形 12"/>
          <p:cNvSpPr/>
          <p:nvPr/>
        </p:nvSpPr>
        <p:spPr>
          <a:xfrm>
            <a:off x="681608" y="3795886"/>
            <a:ext cx="2450232"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保障厂商服务稳定及安全</a:t>
            </a:r>
            <a:endParaRPr kumimoji="1" lang="en-US" altLang="zh-CN" sz="1400" dirty="0" smtClean="0">
              <a:latin typeface="微软雅黑"/>
              <a:ea typeface="微软雅黑"/>
              <a:cs typeface="微软雅黑"/>
            </a:endParaRPr>
          </a:p>
        </p:txBody>
      </p:sp>
      <p:sp>
        <p:nvSpPr>
          <p:cNvPr id="3" name="左大括号 2"/>
          <p:cNvSpPr/>
          <p:nvPr/>
        </p:nvSpPr>
        <p:spPr>
          <a:xfrm>
            <a:off x="3491880" y="2068278"/>
            <a:ext cx="360040" cy="2519696"/>
          </a:xfrm>
          <a:prstGeom prst="leftBrace">
            <a:avLst>
              <a:gd name="adj1" fmla="val 8333"/>
              <a:gd name="adj2" fmla="val 7862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4067944" y="2747708"/>
            <a:ext cx="4896544" cy="369332"/>
          </a:xfrm>
          <a:prstGeom prst="rect">
            <a:avLst/>
          </a:prstGeom>
          <a:noFill/>
        </p:spPr>
        <p:txBody>
          <a:bodyPr wrap="square" rtlCol="0">
            <a:spAutoFit/>
          </a:bodyPr>
          <a:lstStyle/>
          <a:p>
            <a:r>
              <a:rPr kumimoji="1" lang="zh-CN" altLang="en-US" dirty="0" smtClean="0">
                <a:solidFill>
                  <a:srgbClr val="F8F8F8"/>
                </a:solidFill>
                <a:latin typeface="微软雅黑" panose="020B0503020204020204" pitchFamily="34" charset="-122"/>
                <a:ea typeface="微软雅黑" panose="020B0503020204020204" pitchFamily="34" charset="-122"/>
                <a:cs typeface="Heiti SC Light"/>
              </a:rPr>
              <a:t>云端资源配置自动按需动态伸缩</a:t>
            </a:r>
            <a:endParaRPr kumimoji="1" lang="zh-CN" altLang="en-US" dirty="0">
              <a:solidFill>
                <a:srgbClr val="F8F8F8"/>
              </a:solidFill>
              <a:latin typeface="微软雅黑" panose="020B0503020204020204" pitchFamily="34" charset="-122"/>
              <a:ea typeface="微软雅黑" panose="020B0503020204020204" pitchFamily="34" charset="-122"/>
              <a:cs typeface="Heiti SC Light"/>
            </a:endParaRPr>
          </a:p>
        </p:txBody>
      </p:sp>
      <p:sp>
        <p:nvSpPr>
          <p:cNvPr id="11" name="文本框 10"/>
          <p:cNvSpPr txBox="1"/>
          <p:nvPr/>
        </p:nvSpPr>
        <p:spPr>
          <a:xfrm>
            <a:off x="4067944" y="3455183"/>
            <a:ext cx="3647152" cy="369332"/>
          </a:xfrm>
          <a:prstGeom prst="rect">
            <a:avLst/>
          </a:prstGeom>
          <a:noFill/>
        </p:spPr>
        <p:txBody>
          <a:bodyPr wrap="none" rtlCol="0">
            <a:spAutoFit/>
          </a:bodyPr>
          <a:lstStyle/>
          <a:p>
            <a:r>
              <a:rPr lang="zh-CN" altLang="en-US" dirty="0" smtClean="0">
                <a:latin typeface="微软雅黑"/>
                <a:ea typeface="微软雅黑"/>
                <a:cs typeface="微软雅黑"/>
              </a:rPr>
              <a:t>高级别的身份认证及加密传输机制</a:t>
            </a:r>
            <a:endParaRPr lang="zh-CN" altLang="zh-CN" dirty="0">
              <a:latin typeface="微软雅黑"/>
              <a:ea typeface="微软雅黑"/>
              <a:cs typeface="微软雅黑"/>
            </a:endParaRPr>
          </a:p>
        </p:txBody>
      </p:sp>
      <p:sp>
        <p:nvSpPr>
          <p:cNvPr id="15" name="文本框 14"/>
          <p:cNvSpPr txBox="1"/>
          <p:nvPr/>
        </p:nvSpPr>
        <p:spPr>
          <a:xfrm>
            <a:off x="4067944" y="4146634"/>
            <a:ext cx="2723823" cy="369332"/>
          </a:xfrm>
          <a:prstGeom prst="rect">
            <a:avLst/>
          </a:prstGeom>
          <a:noFill/>
        </p:spPr>
        <p:txBody>
          <a:bodyPr wrap="none" rtlCol="0">
            <a:spAutoFit/>
          </a:bodyPr>
          <a:lstStyle/>
          <a:p>
            <a:r>
              <a:rPr kumimoji="1" lang="zh-CN" altLang="en-US" dirty="0" smtClean="0">
                <a:solidFill>
                  <a:srgbClr val="F8F8F8"/>
                </a:solidFill>
                <a:latin typeface="微软雅黑"/>
                <a:ea typeface="微软雅黑"/>
                <a:cs typeface="微软雅黑"/>
              </a:rPr>
              <a:t>支持高并发和分布式存储</a:t>
            </a:r>
            <a:endParaRPr kumimoji="1" lang="en-US" altLang="zh-CN" dirty="0" smtClean="0">
              <a:solidFill>
                <a:srgbClr val="F8F8F8"/>
              </a:solidFill>
              <a:latin typeface="微软雅黑"/>
              <a:ea typeface="微软雅黑"/>
              <a:cs typeface="微软雅黑"/>
            </a:endParaRPr>
          </a:p>
        </p:txBody>
      </p:sp>
      <p:sp>
        <p:nvSpPr>
          <p:cNvPr id="16" name="文本框 15"/>
          <p:cNvSpPr txBox="1"/>
          <p:nvPr/>
        </p:nvSpPr>
        <p:spPr>
          <a:xfrm>
            <a:off x="4067360" y="2067694"/>
            <a:ext cx="4618856" cy="369332"/>
          </a:xfrm>
          <a:prstGeom prst="rect">
            <a:avLst/>
          </a:prstGeom>
          <a:noFill/>
        </p:spPr>
        <p:txBody>
          <a:bodyPr wrap="square" rtlCol="0">
            <a:spAutoFit/>
          </a:bodyPr>
          <a:lstStyle/>
          <a:p>
            <a:r>
              <a:rPr kumimoji="1" lang="zh-CN" altLang="zh-CN" dirty="0" smtClean="0">
                <a:solidFill>
                  <a:schemeClr val="tx2"/>
                </a:solidFill>
                <a:latin typeface="微软雅黑" panose="020B0503020204020204" pitchFamily="34" charset="-122"/>
                <a:ea typeface="微软雅黑" panose="020B0503020204020204" pitchFamily="34" charset="-122"/>
                <a:cs typeface="Heiti SC Light"/>
              </a:rPr>
              <a:t>7</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a:t>
            </a:r>
            <a:r>
              <a:rPr kumimoji="1" lang="en-US" altLang="zh-CN" dirty="0" smtClean="0">
                <a:solidFill>
                  <a:schemeClr val="tx2"/>
                </a:solidFill>
                <a:latin typeface="微软雅黑" panose="020B0503020204020204" pitchFamily="34" charset="-122"/>
                <a:ea typeface="微软雅黑" panose="020B0503020204020204" pitchFamily="34" charset="-122"/>
                <a:cs typeface="Heiti SC Light"/>
              </a:rPr>
              <a:t>24</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自动监控与自动容错</a:t>
            </a:r>
            <a:r>
              <a:rPr kumimoji="1" lang="en-US" altLang="zh-CN" b="1" dirty="0" smtClean="0">
                <a:solidFill>
                  <a:schemeClr val="tx2"/>
                </a:solidFill>
                <a:latin typeface="微软雅黑" panose="020B0503020204020204" pitchFamily="34" charset="-122"/>
                <a:ea typeface="微软雅黑" panose="020B0503020204020204" pitchFamily="34" charset="-122"/>
                <a:cs typeface="Heiti SC Light"/>
              </a:rPr>
              <a:t> </a:t>
            </a:r>
            <a:endParaRPr kumimoji="1" lang="zh-CN" altLang="en-US" dirty="0">
              <a:solidFill>
                <a:schemeClr val="tx2"/>
              </a:solidFill>
              <a:latin typeface="微软雅黑" panose="020B0503020204020204" pitchFamily="34" charset="-122"/>
              <a:ea typeface="微软雅黑" panose="020B0503020204020204" pitchFamily="34" charset="-122"/>
              <a:cs typeface="Heiti SC Light"/>
            </a:endParaRPr>
          </a:p>
        </p:txBody>
      </p:sp>
    </p:spTree>
    <p:extLst>
      <p:ext uri="{BB962C8B-B14F-4D97-AF65-F5344CB8AC3E}">
        <p14:creationId xmlns:p14="http://schemas.microsoft.com/office/powerpoint/2010/main" val="42230485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全面</a:t>
            </a:r>
            <a:endParaRPr kumimoji="1" lang="zh-CN" altLang="en-US" dirty="0">
              <a:solidFill>
                <a:srgbClr val="F8F8F8"/>
              </a:solidFill>
              <a:latin typeface="微软雅黑"/>
              <a:ea typeface="微软雅黑"/>
              <a:cs typeface="微软雅黑"/>
            </a:endParaRPr>
          </a:p>
        </p:txBody>
      </p:sp>
      <p:pic>
        <p:nvPicPr>
          <p:cNvPr id="4" name="图片 3"/>
          <p:cNvPicPr>
            <a:picLocks noChangeAspect="1"/>
          </p:cNvPicPr>
          <p:nvPr/>
        </p:nvPicPr>
        <p:blipFill>
          <a:blip r:embed="rId3"/>
          <a:stretch>
            <a:fillRect/>
          </a:stretch>
        </p:blipFill>
        <p:spPr>
          <a:xfrm>
            <a:off x="899592" y="3212089"/>
            <a:ext cx="1250144" cy="900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文本框 16"/>
          <p:cNvSpPr txBox="1"/>
          <p:nvPr/>
        </p:nvSpPr>
        <p:spPr>
          <a:xfrm>
            <a:off x="179512" y="4222046"/>
            <a:ext cx="2808312" cy="646331"/>
          </a:xfrm>
          <a:prstGeom prst="rect">
            <a:avLst/>
          </a:prstGeom>
          <a:noFill/>
        </p:spPr>
        <p:txBody>
          <a:bodyPr wrap="square" rtlCol="0">
            <a:spAutoFit/>
          </a:bodyPr>
          <a:lstStyle/>
          <a:p>
            <a:pPr algn="ct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云端服务覆盖连接、传输、</a:t>
            </a:r>
            <a:endParaRPr kumimoji="1" lang="en-US" altLang="zh-CN" dirty="0" smtClean="0">
              <a:solidFill>
                <a:schemeClr val="tx2"/>
              </a:solidFill>
              <a:latin typeface="微软雅黑" panose="020B0503020204020204" pitchFamily="34" charset="-122"/>
              <a:ea typeface="微软雅黑" panose="020B0503020204020204" pitchFamily="34" charset="-122"/>
              <a:cs typeface="Heiti SC Light"/>
            </a:endParaRPr>
          </a:p>
          <a:p>
            <a:pPr algn="ct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存储、计算等各个环节</a:t>
            </a:r>
            <a:endParaRPr kumimoji="1" lang="zh-CN" altLang="en-US" dirty="0">
              <a:solidFill>
                <a:schemeClr val="tx2"/>
              </a:solidFill>
              <a:latin typeface="微软雅黑" panose="020B0503020204020204" pitchFamily="34" charset="-122"/>
              <a:ea typeface="微软雅黑" panose="020B0503020204020204" pitchFamily="34" charset="-122"/>
              <a:cs typeface="Heiti SC Light"/>
            </a:endParaRPr>
          </a:p>
        </p:txBody>
      </p:sp>
      <p:pic>
        <p:nvPicPr>
          <p:cNvPr id="5" name="图片 4"/>
          <p:cNvPicPr>
            <a:picLocks noChangeAspect="1"/>
          </p:cNvPicPr>
          <p:nvPr/>
        </p:nvPicPr>
        <p:blipFill>
          <a:blip r:embed="rId4"/>
          <a:stretch>
            <a:fillRect/>
          </a:stretch>
        </p:blipFill>
        <p:spPr>
          <a:xfrm>
            <a:off x="3923928" y="1347614"/>
            <a:ext cx="1250000" cy="9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文本框 19"/>
          <p:cNvSpPr txBox="1"/>
          <p:nvPr/>
        </p:nvSpPr>
        <p:spPr>
          <a:xfrm>
            <a:off x="1979712" y="2247614"/>
            <a:ext cx="5112568" cy="646331"/>
          </a:xfrm>
          <a:prstGeom prst="rect">
            <a:avLst/>
          </a:prstGeom>
          <a:noFill/>
        </p:spPr>
        <p:txBody>
          <a:bodyPr wrap="square" rtlCol="0">
            <a:spAutoFit/>
          </a:bodyPr>
          <a:lstStyle/>
          <a:p>
            <a:pPr algn="ct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设备支持</a:t>
            </a:r>
            <a:r>
              <a:rPr kumimoji="1" lang="en-US" altLang="zh-CN" dirty="0" err="1" smtClean="0">
                <a:solidFill>
                  <a:schemeClr val="tx2"/>
                </a:solidFill>
                <a:latin typeface="微软雅黑" panose="020B0503020204020204" pitchFamily="34" charset="-122"/>
                <a:ea typeface="微软雅黑" panose="020B0503020204020204" pitchFamily="34" charset="-122"/>
                <a:cs typeface="Heiti SC Light"/>
              </a:rPr>
              <a:t>WiFi</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a:t>
            </a:r>
            <a:r>
              <a:rPr kumimoji="1" lang="en-US" altLang="zh-CN" dirty="0" smtClean="0">
                <a:solidFill>
                  <a:schemeClr val="tx2"/>
                </a:solidFill>
                <a:latin typeface="微软雅黑" panose="020B0503020204020204" pitchFamily="34" charset="-122"/>
                <a:ea typeface="微软雅黑" panose="020B0503020204020204" pitchFamily="34" charset="-122"/>
                <a:cs typeface="Heiti SC Light"/>
              </a:rPr>
              <a:t>BLE</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a:t>
            </a:r>
            <a:r>
              <a:rPr kumimoji="1" lang="en-US" altLang="zh-CN" dirty="0" err="1">
                <a:solidFill>
                  <a:schemeClr val="tx2"/>
                </a:solidFill>
                <a:latin typeface="微软雅黑" panose="020B0503020204020204" pitchFamily="34" charset="-122"/>
                <a:ea typeface="微软雅黑" panose="020B0503020204020204" pitchFamily="34" charset="-122"/>
                <a:cs typeface="Heiti SC Light"/>
              </a:rPr>
              <a:t>Z</a:t>
            </a:r>
            <a:r>
              <a:rPr kumimoji="1" lang="en-US" altLang="zh-CN" dirty="0" err="1" smtClean="0">
                <a:solidFill>
                  <a:schemeClr val="tx2"/>
                </a:solidFill>
                <a:latin typeface="微软雅黑" panose="020B0503020204020204" pitchFamily="34" charset="-122"/>
                <a:ea typeface="微软雅黑" panose="020B0503020204020204" pitchFamily="34" charset="-122"/>
                <a:cs typeface="Heiti SC Light"/>
              </a:rPr>
              <a:t>igbee</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a:t>
            </a:r>
            <a:r>
              <a:rPr kumimoji="1" lang="en-US" altLang="zh-CN" dirty="0" smtClean="0">
                <a:solidFill>
                  <a:schemeClr val="tx2"/>
                </a:solidFill>
                <a:latin typeface="微软雅黑" panose="020B0503020204020204" pitchFamily="34" charset="-122"/>
                <a:ea typeface="微软雅黑" panose="020B0503020204020204" pitchFamily="34" charset="-122"/>
                <a:cs typeface="Heiti SC Light"/>
              </a:rPr>
              <a:t>Cell</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等通信协议，</a:t>
            </a:r>
            <a:endParaRPr kumimoji="1" lang="en-US" altLang="zh-CN" dirty="0" smtClean="0">
              <a:solidFill>
                <a:schemeClr val="tx2"/>
              </a:solidFill>
              <a:latin typeface="微软雅黑" panose="020B0503020204020204" pitchFamily="34" charset="-122"/>
              <a:ea typeface="微软雅黑" panose="020B0503020204020204" pitchFamily="34" charset="-122"/>
              <a:cs typeface="Heiti SC Light"/>
            </a:endParaRPr>
          </a:p>
          <a:p>
            <a:pPr algn="ct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且支持</a:t>
            </a:r>
            <a:r>
              <a:rPr kumimoji="1" lang="en-US" altLang="zh-CN" dirty="0">
                <a:solidFill>
                  <a:schemeClr val="tx2"/>
                </a:solidFill>
                <a:latin typeface="微软雅黑" panose="020B0503020204020204" pitchFamily="34" charset="-122"/>
                <a:ea typeface="微软雅黑" panose="020B0503020204020204" pitchFamily="34" charset="-122"/>
                <a:cs typeface="Heiti SC Light"/>
              </a:rPr>
              <a:t>L</a:t>
            </a:r>
            <a:r>
              <a:rPr kumimoji="1" lang="en-US" altLang="zh-CN" dirty="0" smtClean="0">
                <a:solidFill>
                  <a:schemeClr val="tx2"/>
                </a:solidFill>
                <a:latin typeface="微软雅黑" panose="020B0503020204020204" pitchFamily="34" charset="-122"/>
                <a:ea typeface="微软雅黑" panose="020B0503020204020204" pitchFamily="34" charset="-122"/>
                <a:cs typeface="Heiti SC Light"/>
              </a:rPr>
              <a:t>inux</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a:t>
            </a:r>
            <a:r>
              <a:rPr kumimoji="1" lang="en-US" altLang="zh-CN" dirty="0">
                <a:solidFill>
                  <a:schemeClr val="tx2"/>
                </a:solidFill>
                <a:latin typeface="微软雅黑" panose="020B0503020204020204" pitchFamily="34" charset="-122"/>
                <a:ea typeface="微软雅黑" panose="020B0503020204020204" pitchFamily="34" charset="-122"/>
                <a:cs typeface="Heiti SC Light"/>
              </a:rPr>
              <a:t>A</a:t>
            </a:r>
            <a:r>
              <a:rPr kumimoji="1" lang="en-US" altLang="zh-CN" dirty="0" smtClean="0">
                <a:solidFill>
                  <a:schemeClr val="tx2"/>
                </a:solidFill>
                <a:latin typeface="微软雅黑" panose="020B0503020204020204" pitchFamily="34" charset="-122"/>
                <a:ea typeface="微软雅黑" panose="020B0503020204020204" pitchFamily="34" charset="-122"/>
                <a:cs typeface="Heiti SC Light"/>
              </a:rPr>
              <a:t>ndroid</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a:t>
            </a:r>
            <a:r>
              <a:rPr kumimoji="1" lang="en-US" altLang="zh-CN" dirty="0" smtClean="0">
                <a:solidFill>
                  <a:schemeClr val="tx2"/>
                </a:solidFill>
                <a:latin typeface="微软雅黑" panose="020B0503020204020204" pitchFamily="34" charset="-122"/>
                <a:ea typeface="微软雅黑" panose="020B0503020204020204" pitchFamily="34" charset="-122"/>
                <a:cs typeface="Heiti SC Light"/>
              </a:rPr>
              <a:t>RTOS</a:t>
            </a: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等系统</a:t>
            </a:r>
            <a:endParaRPr kumimoji="1" lang="zh-CN" altLang="en-US" dirty="0">
              <a:solidFill>
                <a:schemeClr val="tx2"/>
              </a:solidFill>
              <a:latin typeface="微软雅黑" panose="020B0503020204020204" pitchFamily="34" charset="-122"/>
              <a:ea typeface="微软雅黑" panose="020B0503020204020204" pitchFamily="34" charset="-122"/>
              <a:cs typeface="Heiti SC Light"/>
            </a:endParaRPr>
          </a:p>
        </p:txBody>
      </p:sp>
      <p:pic>
        <p:nvPicPr>
          <p:cNvPr id="7" name="图片 6"/>
          <p:cNvPicPr>
            <a:picLocks noChangeAspect="1"/>
          </p:cNvPicPr>
          <p:nvPr/>
        </p:nvPicPr>
        <p:blipFill>
          <a:blip r:embed="rId5"/>
          <a:stretch>
            <a:fillRect/>
          </a:stretch>
        </p:blipFill>
        <p:spPr>
          <a:xfrm>
            <a:off x="6876256" y="3212193"/>
            <a:ext cx="1251818" cy="9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文本框 20"/>
          <p:cNvSpPr txBox="1"/>
          <p:nvPr/>
        </p:nvSpPr>
        <p:spPr>
          <a:xfrm>
            <a:off x="6156176" y="4220305"/>
            <a:ext cx="2808312" cy="646331"/>
          </a:xfrm>
          <a:prstGeom prst="rect">
            <a:avLst/>
          </a:prstGeom>
          <a:noFill/>
        </p:spPr>
        <p:txBody>
          <a:bodyPr wrap="square" rtlCol="0">
            <a:spAutoFit/>
          </a:bodyPr>
          <a:lstStyle/>
          <a:p>
            <a:pPr algn="ct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支持消费级、企业级、</a:t>
            </a:r>
            <a:endParaRPr kumimoji="1" lang="en-US" altLang="zh-CN" dirty="0" smtClean="0">
              <a:solidFill>
                <a:schemeClr val="tx2"/>
              </a:solidFill>
              <a:latin typeface="微软雅黑" panose="020B0503020204020204" pitchFamily="34" charset="-122"/>
              <a:ea typeface="微软雅黑" panose="020B0503020204020204" pitchFamily="34" charset="-122"/>
              <a:cs typeface="Heiti SC Light"/>
            </a:endParaRPr>
          </a:p>
          <a:p>
            <a:pPr algn="ct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工业级业务</a:t>
            </a:r>
            <a:endParaRPr kumimoji="1" lang="zh-CN" altLang="en-US" dirty="0">
              <a:solidFill>
                <a:schemeClr val="tx2"/>
              </a:solidFill>
              <a:latin typeface="微软雅黑" panose="020B0503020204020204" pitchFamily="34" charset="-122"/>
              <a:ea typeface="微软雅黑" panose="020B0503020204020204" pitchFamily="34" charset="-122"/>
              <a:cs typeface="Heiti SC Light"/>
            </a:endParaRPr>
          </a:p>
        </p:txBody>
      </p:sp>
      <p:pic>
        <p:nvPicPr>
          <p:cNvPr id="8" name="图片 7"/>
          <p:cNvPicPr>
            <a:picLocks noChangeAspect="1"/>
          </p:cNvPicPr>
          <p:nvPr/>
        </p:nvPicPr>
        <p:blipFill rotWithShape="1">
          <a:blip r:embed="rId6"/>
          <a:srcRect l="8745" t="8023" r="6873" b="14450"/>
          <a:stretch/>
        </p:blipFill>
        <p:spPr>
          <a:xfrm>
            <a:off x="3933669" y="3212193"/>
            <a:ext cx="1307968" cy="9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文本框 21"/>
          <p:cNvSpPr txBox="1"/>
          <p:nvPr/>
        </p:nvSpPr>
        <p:spPr>
          <a:xfrm>
            <a:off x="3172160" y="4220305"/>
            <a:ext cx="2808312" cy="646331"/>
          </a:xfrm>
          <a:prstGeom prst="rect">
            <a:avLst/>
          </a:prstGeom>
          <a:noFill/>
        </p:spPr>
        <p:txBody>
          <a:bodyPr wrap="square" rtlCol="0">
            <a:spAutoFit/>
          </a:bodyPr>
          <a:lstStyle/>
          <a:p>
            <a:pPr algn="ctr"/>
            <a:r>
              <a:rPr kumimoji="1" lang="zh-CN" altLang="en-US" dirty="0" smtClean="0">
                <a:solidFill>
                  <a:schemeClr val="tx2"/>
                </a:solidFill>
                <a:latin typeface="微软雅黑" panose="020B0503020204020204" pitchFamily="34" charset="-122"/>
                <a:ea typeface="微软雅黑" panose="020B0503020204020204" pitchFamily="34" charset="-122"/>
                <a:cs typeface="Heiti SC Light"/>
              </a:rPr>
              <a:t>提供通用化服务，也支持厂商自研服务运行</a:t>
            </a:r>
            <a:endParaRPr kumimoji="1" lang="zh-CN" altLang="en-US" dirty="0">
              <a:solidFill>
                <a:schemeClr val="tx2"/>
              </a:solidFill>
              <a:latin typeface="微软雅黑" panose="020B0503020204020204" pitchFamily="34" charset="-122"/>
              <a:ea typeface="微软雅黑" panose="020B0503020204020204" pitchFamily="34" charset="-122"/>
              <a:cs typeface="Heiti SC Light"/>
            </a:endParaRPr>
          </a:p>
        </p:txBody>
      </p:sp>
    </p:spTree>
    <p:extLst>
      <p:ext uri="{BB962C8B-B14F-4D97-AF65-F5344CB8AC3E}">
        <p14:creationId xmlns:p14="http://schemas.microsoft.com/office/powerpoint/2010/main" val="2291648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专业</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1331640" y="148383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团队</a:t>
            </a:r>
            <a:endParaRPr kumimoji="1" lang="en-US" altLang="zh-CN" sz="1400" dirty="0" smtClean="0">
              <a:latin typeface="微软雅黑"/>
              <a:ea typeface="微软雅黑"/>
              <a:cs typeface="微软雅黑"/>
            </a:endParaRPr>
          </a:p>
        </p:txBody>
      </p:sp>
      <p:sp>
        <p:nvSpPr>
          <p:cNvPr id="12" name="矩形 11"/>
          <p:cNvSpPr/>
          <p:nvPr/>
        </p:nvSpPr>
        <p:spPr>
          <a:xfrm>
            <a:off x="370790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生态</a:t>
            </a:r>
            <a:endParaRPr kumimoji="1" lang="en-US" altLang="zh-CN" sz="1400" dirty="0" smtClean="0">
              <a:latin typeface="微软雅黑"/>
              <a:ea typeface="微软雅黑"/>
              <a:cs typeface="微软雅黑"/>
            </a:endParaRPr>
          </a:p>
        </p:txBody>
      </p:sp>
      <p:sp>
        <p:nvSpPr>
          <p:cNvPr id="13" name="矩形 12"/>
          <p:cNvSpPr/>
          <p:nvPr/>
        </p:nvSpPr>
        <p:spPr>
          <a:xfrm>
            <a:off x="6092552"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客户</a:t>
            </a:r>
            <a:endParaRPr kumimoji="1" lang="en-US" altLang="zh-CN" sz="1400" dirty="0" smtClean="0">
              <a:latin typeface="微软雅黑"/>
              <a:ea typeface="微软雅黑"/>
              <a:cs typeface="微软雅黑"/>
            </a:endParaRPr>
          </a:p>
        </p:txBody>
      </p:sp>
      <p:sp>
        <p:nvSpPr>
          <p:cNvPr id="8" name="Line 11"/>
          <p:cNvSpPr>
            <a:spLocks noChangeShapeType="1"/>
          </p:cNvSpPr>
          <p:nvPr/>
        </p:nvSpPr>
        <p:spPr bwMode="auto">
          <a:xfrm flipH="1">
            <a:off x="1259632" y="5020022"/>
            <a:ext cx="7540625" cy="20637"/>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F8F8F8"/>
              </a:solidFill>
              <a:latin typeface="微软雅黑"/>
              <a:ea typeface="微软雅黑"/>
              <a:cs typeface="微软雅黑"/>
            </a:endParaRPr>
          </a:p>
        </p:txBody>
      </p:sp>
      <p:sp>
        <p:nvSpPr>
          <p:cNvPr id="9" name="Line 13"/>
          <p:cNvSpPr>
            <a:spLocks noChangeShapeType="1"/>
          </p:cNvSpPr>
          <p:nvPr/>
        </p:nvSpPr>
        <p:spPr bwMode="auto">
          <a:xfrm flipH="1">
            <a:off x="1199216" y="2355726"/>
            <a:ext cx="7540625" cy="0"/>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F8F8F8"/>
              </a:solidFill>
              <a:latin typeface="微软雅黑"/>
              <a:ea typeface="微软雅黑"/>
              <a:cs typeface="微软雅黑"/>
            </a:endParaRPr>
          </a:p>
        </p:txBody>
      </p:sp>
      <p:sp>
        <p:nvSpPr>
          <p:cNvPr id="11" name="Line 18"/>
          <p:cNvSpPr>
            <a:spLocks noChangeShapeType="1"/>
          </p:cNvSpPr>
          <p:nvPr/>
        </p:nvSpPr>
        <p:spPr bwMode="auto">
          <a:xfrm>
            <a:off x="1461154" y="2376364"/>
            <a:ext cx="0" cy="1322387"/>
          </a:xfrm>
          <a:prstGeom prst="line">
            <a:avLst/>
          </a:prstGeom>
          <a:noFill/>
          <a:ln w="9525">
            <a:solidFill>
              <a:srgbClr val="0099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8F8F8"/>
              </a:solidFill>
              <a:latin typeface="微软雅黑"/>
              <a:ea typeface="微软雅黑"/>
              <a:cs typeface="微软雅黑"/>
            </a:endParaRPr>
          </a:p>
        </p:txBody>
      </p:sp>
      <p:sp>
        <p:nvSpPr>
          <p:cNvPr id="15" name="Line 19"/>
          <p:cNvSpPr>
            <a:spLocks noChangeShapeType="1"/>
          </p:cNvSpPr>
          <p:nvPr/>
        </p:nvSpPr>
        <p:spPr bwMode="auto">
          <a:xfrm flipH="1">
            <a:off x="1446866" y="3373314"/>
            <a:ext cx="14288" cy="1649412"/>
          </a:xfrm>
          <a:prstGeom prst="line">
            <a:avLst/>
          </a:prstGeom>
          <a:noFill/>
          <a:ln w="9525">
            <a:solidFill>
              <a:srgbClr val="0099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8F8F8"/>
              </a:solidFill>
              <a:latin typeface="微软雅黑"/>
              <a:ea typeface="微软雅黑"/>
              <a:cs typeface="微软雅黑"/>
            </a:endParaRPr>
          </a:p>
        </p:txBody>
      </p:sp>
      <p:sp>
        <p:nvSpPr>
          <p:cNvPr id="16" name="Text Box 28"/>
          <p:cNvSpPr>
            <a:spLocks noChangeArrowheads="1"/>
          </p:cNvSpPr>
          <p:nvPr/>
        </p:nvSpPr>
        <p:spPr bwMode="auto">
          <a:xfrm>
            <a:off x="1597679" y="2436689"/>
            <a:ext cx="708183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zh-CN" altLang="en-US" sz="1600" dirty="0">
                <a:solidFill>
                  <a:srgbClr val="F8F8F8"/>
                </a:solidFill>
                <a:latin typeface="微软雅黑"/>
                <a:ea typeface="微软雅黑"/>
                <a:cs typeface="微软雅黑"/>
                <a:sym typeface="Arial" panose="020B0604020202020204" pitchFamily="34" charset="0"/>
              </a:rPr>
              <a:t>研发团队由一群来自于</a:t>
            </a:r>
            <a:r>
              <a:rPr kumimoji="0" lang="zh-CN" altLang="en-US" sz="1800" dirty="0">
                <a:solidFill>
                  <a:srgbClr val="358988"/>
                </a:solidFill>
                <a:latin typeface="微软雅黑"/>
                <a:ea typeface="微软雅黑"/>
                <a:cs typeface="微软雅黑"/>
                <a:sym typeface="Arial" panose="020B0604020202020204" pitchFamily="34" charset="0"/>
              </a:rPr>
              <a:t>百度、小米、阿里</a:t>
            </a:r>
            <a:r>
              <a:rPr kumimoji="0" lang="zh-CN" altLang="en-US" sz="1800" dirty="0" smtClean="0">
                <a:solidFill>
                  <a:srgbClr val="358988"/>
                </a:solidFill>
                <a:latin typeface="微软雅黑"/>
                <a:ea typeface="微软雅黑"/>
                <a:cs typeface="微软雅黑"/>
                <a:sym typeface="Arial" panose="020B0604020202020204" pitchFamily="34" charset="0"/>
              </a:rPr>
              <a:t>、腾讯、微软、大唐</a:t>
            </a:r>
            <a:r>
              <a:rPr kumimoji="0" lang="zh-CN" altLang="en-US" sz="1600" dirty="0" smtClean="0">
                <a:solidFill>
                  <a:srgbClr val="F8F8F8"/>
                </a:solidFill>
                <a:latin typeface="微软雅黑"/>
                <a:ea typeface="微软雅黑"/>
                <a:cs typeface="微软雅黑"/>
                <a:sym typeface="Arial" panose="020B0604020202020204" pitchFamily="34" charset="0"/>
              </a:rPr>
              <a:t>等大型互联网企业负责云计算</a:t>
            </a:r>
            <a:r>
              <a:rPr kumimoji="0" lang="zh-CN" altLang="en-US" sz="1600" dirty="0">
                <a:solidFill>
                  <a:srgbClr val="F8F8F8"/>
                </a:solidFill>
                <a:latin typeface="微软雅黑"/>
                <a:ea typeface="微软雅黑"/>
                <a:cs typeface="微软雅黑"/>
                <a:sym typeface="Arial" panose="020B0604020202020204" pitchFamily="34" charset="0"/>
              </a:rPr>
              <a:t>的架构师组成，</a:t>
            </a:r>
            <a:r>
              <a:rPr kumimoji="0" lang="zh-CN" altLang="en-US" sz="1800" dirty="0">
                <a:solidFill>
                  <a:srgbClr val="358988"/>
                </a:solidFill>
                <a:latin typeface="微软雅黑"/>
                <a:ea typeface="微软雅黑"/>
                <a:cs typeface="微软雅黑"/>
                <a:sym typeface="Arial" panose="020B0604020202020204" pitchFamily="34" charset="0"/>
              </a:rPr>
              <a:t>擅长做大规模</a:t>
            </a:r>
            <a:r>
              <a:rPr kumimoji="0" lang="en-US" altLang="zh-CN" sz="1800" dirty="0">
                <a:solidFill>
                  <a:srgbClr val="358988"/>
                </a:solidFill>
                <a:latin typeface="微软雅黑"/>
                <a:ea typeface="微软雅黑"/>
                <a:cs typeface="微软雅黑"/>
                <a:sym typeface="Arial" panose="020B0604020202020204" pitchFamily="34" charset="0"/>
              </a:rPr>
              <a:t>PaaS</a:t>
            </a:r>
            <a:r>
              <a:rPr kumimoji="0" lang="zh-CN" altLang="en-US" sz="1800" dirty="0">
                <a:solidFill>
                  <a:srgbClr val="358988"/>
                </a:solidFill>
                <a:latin typeface="微软雅黑"/>
                <a:ea typeface="微软雅黑"/>
                <a:cs typeface="微软雅黑"/>
                <a:sym typeface="Arial" panose="020B0604020202020204" pitchFamily="34" charset="0"/>
              </a:rPr>
              <a:t>服务</a:t>
            </a:r>
            <a:r>
              <a:rPr kumimoji="0" lang="zh-CN" altLang="en-US" sz="1600" dirty="0">
                <a:solidFill>
                  <a:srgbClr val="F8F8F8"/>
                </a:solidFill>
                <a:latin typeface="微软雅黑"/>
                <a:ea typeface="微软雅黑"/>
                <a:cs typeface="微软雅黑"/>
                <a:sym typeface="Arial" panose="020B0604020202020204" pitchFamily="34" charset="0"/>
              </a:rPr>
              <a:t>，团队成员曾负责过百度云存储，百度大数据分析，阿里分布式数据库</a:t>
            </a:r>
            <a:r>
              <a:rPr kumimoji="0" lang="en-US" altLang="zh-CN" sz="1600" dirty="0">
                <a:solidFill>
                  <a:srgbClr val="F8F8F8"/>
                </a:solidFill>
                <a:latin typeface="微软雅黑"/>
                <a:ea typeface="微软雅黑"/>
                <a:cs typeface="微软雅黑"/>
                <a:sym typeface="Arial" panose="020B0604020202020204" pitchFamily="34" charset="0"/>
              </a:rPr>
              <a:t>OCEANBASE</a:t>
            </a:r>
            <a:r>
              <a:rPr kumimoji="0" lang="zh-CN" altLang="en-US" sz="1600" dirty="0">
                <a:solidFill>
                  <a:srgbClr val="F8F8F8"/>
                </a:solidFill>
                <a:latin typeface="微软雅黑"/>
                <a:ea typeface="微软雅黑"/>
                <a:cs typeface="微软雅黑"/>
                <a:sym typeface="Arial" panose="020B0604020202020204" pitchFamily="34" charset="0"/>
              </a:rPr>
              <a:t>，微软</a:t>
            </a:r>
            <a:r>
              <a:rPr kumimoji="0" lang="en-US" altLang="zh-CN" sz="1600" dirty="0">
                <a:solidFill>
                  <a:srgbClr val="F8F8F8"/>
                </a:solidFill>
                <a:latin typeface="微软雅黑"/>
                <a:ea typeface="微软雅黑"/>
                <a:cs typeface="微软雅黑"/>
                <a:sym typeface="Arial" panose="020B0604020202020204" pitchFamily="34" charset="0"/>
              </a:rPr>
              <a:t>BING</a:t>
            </a:r>
            <a:r>
              <a:rPr kumimoji="0" lang="zh-CN" altLang="en-US" sz="1600" dirty="0">
                <a:solidFill>
                  <a:srgbClr val="F8F8F8"/>
                </a:solidFill>
                <a:latin typeface="微软雅黑"/>
                <a:ea typeface="微软雅黑"/>
                <a:cs typeface="微软雅黑"/>
                <a:sym typeface="Arial" panose="020B0604020202020204" pitchFamily="34" charset="0"/>
              </a:rPr>
              <a:t>搜索架构，小米开放云平台，大唐</a:t>
            </a:r>
            <a:r>
              <a:rPr kumimoji="0" lang="en-US" altLang="zh-CN" sz="1600" dirty="0">
                <a:solidFill>
                  <a:srgbClr val="F8F8F8"/>
                </a:solidFill>
                <a:latin typeface="微软雅黑"/>
                <a:ea typeface="微软雅黑"/>
                <a:cs typeface="微软雅黑"/>
                <a:sym typeface="Arial" panose="020B0604020202020204" pitchFamily="34" charset="0"/>
              </a:rPr>
              <a:t>LTE 4G</a:t>
            </a:r>
            <a:r>
              <a:rPr kumimoji="0" lang="zh-CN" altLang="en-US" sz="1600" dirty="0">
                <a:solidFill>
                  <a:srgbClr val="F8F8F8"/>
                </a:solidFill>
                <a:latin typeface="微软雅黑"/>
                <a:ea typeface="微软雅黑"/>
                <a:cs typeface="微软雅黑"/>
                <a:sym typeface="Arial" panose="020B0604020202020204" pitchFamily="34" charset="0"/>
              </a:rPr>
              <a:t>设备研发等。</a:t>
            </a:r>
            <a:endParaRPr kumimoji="0" lang="en-US" altLang="zh-CN" sz="1600" dirty="0">
              <a:solidFill>
                <a:srgbClr val="F8F8F8"/>
              </a:solidFill>
              <a:latin typeface="微软雅黑"/>
              <a:ea typeface="微软雅黑"/>
              <a:cs typeface="微软雅黑"/>
              <a:sym typeface="Arial" panose="020B0604020202020204" pitchFamily="34" charset="0"/>
            </a:endParaRPr>
          </a:p>
        </p:txBody>
      </p:sp>
      <p:sp>
        <p:nvSpPr>
          <p:cNvPr id="17" name="Text Box 29"/>
          <p:cNvSpPr>
            <a:spLocks noChangeArrowheads="1"/>
          </p:cNvSpPr>
          <p:nvPr/>
        </p:nvSpPr>
        <p:spPr bwMode="auto">
          <a:xfrm>
            <a:off x="1589741" y="3727326"/>
            <a:ext cx="7069138"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zh-CN" altLang="en-US" sz="1600" dirty="0">
                <a:solidFill>
                  <a:srgbClr val="F8F8F8"/>
                </a:solidFill>
                <a:latin typeface="微软雅黑"/>
                <a:ea typeface="微软雅黑"/>
                <a:cs typeface="微软雅黑"/>
                <a:sym typeface="Arial" panose="020B0604020202020204" pitchFamily="34" charset="0"/>
              </a:rPr>
              <a:t>致力于为</a:t>
            </a:r>
            <a:r>
              <a:rPr kumimoji="0" lang="zh-CN" altLang="en-US" sz="1800" dirty="0">
                <a:solidFill>
                  <a:srgbClr val="358988"/>
                </a:solidFill>
                <a:latin typeface="微软雅黑"/>
                <a:ea typeface="微软雅黑"/>
                <a:cs typeface="微软雅黑"/>
                <a:sym typeface="Arial" panose="020B0604020202020204" pitchFamily="34" charset="0"/>
              </a:rPr>
              <a:t>智能硬件</a:t>
            </a:r>
            <a:r>
              <a:rPr kumimoji="0" lang="zh-CN" altLang="en-US" sz="1600" dirty="0">
                <a:solidFill>
                  <a:srgbClr val="F8F8F8"/>
                </a:solidFill>
                <a:latin typeface="微软雅黑"/>
                <a:ea typeface="微软雅黑"/>
                <a:cs typeface="微软雅黑"/>
                <a:sym typeface="Arial" panose="020B0604020202020204" pitchFamily="34" charset="0"/>
              </a:rPr>
              <a:t>、</a:t>
            </a:r>
            <a:r>
              <a:rPr kumimoji="0" lang="zh-CN" altLang="en-US" sz="1800" dirty="0">
                <a:solidFill>
                  <a:srgbClr val="358988"/>
                </a:solidFill>
                <a:latin typeface="微软雅黑"/>
                <a:ea typeface="微软雅黑"/>
                <a:cs typeface="微软雅黑"/>
                <a:sym typeface="Arial" panose="020B0604020202020204" pitchFamily="34" charset="0"/>
              </a:rPr>
              <a:t>可穿戴设备</a:t>
            </a:r>
            <a:r>
              <a:rPr kumimoji="0" lang="zh-CN" altLang="en-US" sz="1600" dirty="0">
                <a:solidFill>
                  <a:srgbClr val="F8F8F8"/>
                </a:solidFill>
                <a:latin typeface="微软雅黑"/>
                <a:ea typeface="微软雅黑"/>
                <a:cs typeface="微软雅黑"/>
                <a:sym typeface="Arial" panose="020B0604020202020204" pitchFamily="34" charset="0"/>
              </a:rPr>
              <a:t>、</a:t>
            </a:r>
            <a:r>
              <a:rPr kumimoji="0" lang="zh-CN" altLang="en-US" sz="1800" dirty="0">
                <a:solidFill>
                  <a:srgbClr val="358988"/>
                </a:solidFill>
                <a:latin typeface="微软雅黑"/>
                <a:ea typeface="微软雅黑"/>
                <a:cs typeface="微软雅黑"/>
                <a:sym typeface="Arial" panose="020B0604020202020204" pitchFamily="34" charset="0"/>
              </a:rPr>
              <a:t>智能家居和物联网</a:t>
            </a:r>
            <a:r>
              <a:rPr kumimoji="0" lang="zh-CN" altLang="en-US" sz="1600" dirty="0">
                <a:solidFill>
                  <a:srgbClr val="F8F8F8"/>
                </a:solidFill>
                <a:latin typeface="微软雅黑"/>
                <a:ea typeface="微软雅黑"/>
                <a:cs typeface="微软雅黑"/>
                <a:sym typeface="Arial" panose="020B0604020202020204" pitchFamily="34" charset="0"/>
              </a:rPr>
              <a:t>提供</a:t>
            </a:r>
            <a:r>
              <a:rPr kumimoji="0" lang="zh-CN" altLang="en-US" sz="1800" dirty="0">
                <a:solidFill>
                  <a:srgbClr val="358988"/>
                </a:solidFill>
                <a:latin typeface="微软雅黑"/>
                <a:ea typeface="微软雅黑"/>
                <a:cs typeface="微软雅黑"/>
                <a:sym typeface="Arial" panose="020B0604020202020204" pitchFamily="34" charset="0"/>
              </a:rPr>
              <a:t>最易用、最可靠、最安全、最高效</a:t>
            </a:r>
            <a:r>
              <a:rPr kumimoji="0" lang="zh-CN" altLang="en-US" sz="1600" dirty="0">
                <a:solidFill>
                  <a:srgbClr val="F8F8F8"/>
                </a:solidFill>
                <a:latin typeface="微软雅黑"/>
                <a:ea typeface="微软雅黑"/>
                <a:cs typeface="微软雅黑"/>
                <a:sym typeface="Arial" panose="020B0604020202020204" pitchFamily="34" charset="0"/>
              </a:rPr>
              <a:t>的</a:t>
            </a:r>
            <a:r>
              <a:rPr kumimoji="0" lang="en-US" altLang="zh-CN" sz="1800" dirty="0">
                <a:solidFill>
                  <a:srgbClr val="358988"/>
                </a:solidFill>
                <a:latin typeface="微软雅黑"/>
                <a:ea typeface="微软雅黑"/>
                <a:cs typeface="微软雅黑"/>
                <a:sym typeface="Arial" panose="020B0604020202020204" pitchFamily="34" charset="0"/>
              </a:rPr>
              <a:t>PaaS</a:t>
            </a:r>
            <a:r>
              <a:rPr kumimoji="0" lang="zh-CN" altLang="en-US" sz="1600" dirty="0">
                <a:solidFill>
                  <a:srgbClr val="F8F8F8"/>
                </a:solidFill>
                <a:latin typeface="微软雅黑"/>
                <a:ea typeface="微软雅黑"/>
                <a:cs typeface="微软雅黑"/>
                <a:sym typeface="Arial" panose="020B0604020202020204" pitchFamily="34" charset="0"/>
              </a:rPr>
              <a:t>服务，为投身于此行业的生产者、创业者、开发者提供最为便利的专属开发平台。为厂商打造一个智能硬件时代的超强动力引擎，让厂商在智能硬件大潮中快速创新，急速前行。</a:t>
            </a:r>
          </a:p>
        </p:txBody>
      </p:sp>
      <p:sp>
        <p:nvSpPr>
          <p:cNvPr id="18" name="文本框 66"/>
          <p:cNvSpPr>
            <a:spLocks noChangeArrowheads="1"/>
          </p:cNvSpPr>
          <p:nvPr/>
        </p:nvSpPr>
        <p:spPr bwMode="auto">
          <a:xfrm>
            <a:off x="378479" y="2809676"/>
            <a:ext cx="1158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zh-CN" altLang="en-US" sz="1600" dirty="0">
                <a:solidFill>
                  <a:srgbClr val="F8F8F8"/>
                </a:solidFill>
                <a:latin typeface="微软雅黑"/>
                <a:ea typeface="微软雅黑"/>
                <a:cs typeface="微软雅黑"/>
                <a:sym typeface="Arial" panose="020B0604020202020204" pitchFamily="34" charset="0"/>
              </a:rPr>
              <a:t>研发实力</a:t>
            </a:r>
          </a:p>
        </p:txBody>
      </p:sp>
      <p:sp>
        <p:nvSpPr>
          <p:cNvPr id="19" name="文本框 67"/>
          <p:cNvSpPr>
            <a:spLocks noChangeArrowheads="1"/>
          </p:cNvSpPr>
          <p:nvPr/>
        </p:nvSpPr>
        <p:spPr bwMode="auto">
          <a:xfrm>
            <a:off x="365779" y="4033813"/>
            <a:ext cx="1158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eaLnBrk="0" hangingPunct="0"/>
            <a:r>
              <a:rPr kumimoji="0" lang="zh-CN" altLang="en-US" sz="1600" dirty="0">
                <a:solidFill>
                  <a:srgbClr val="F8F8F8"/>
                </a:solidFill>
                <a:latin typeface="微软雅黑"/>
                <a:ea typeface="微软雅黑"/>
                <a:cs typeface="微软雅黑"/>
                <a:sym typeface="Arial" panose="020B0604020202020204" pitchFamily="34" charset="0"/>
              </a:rPr>
              <a:t>专业方向</a:t>
            </a:r>
          </a:p>
        </p:txBody>
      </p:sp>
      <p:sp>
        <p:nvSpPr>
          <p:cNvPr id="20" name="Line 11"/>
          <p:cNvSpPr>
            <a:spLocks noChangeShapeType="1"/>
          </p:cNvSpPr>
          <p:nvPr/>
        </p:nvSpPr>
        <p:spPr bwMode="auto">
          <a:xfrm flipH="1">
            <a:off x="1229379" y="3654301"/>
            <a:ext cx="7554912" cy="4763"/>
          </a:xfrm>
          <a:prstGeom prst="line">
            <a:avLst/>
          </a:prstGeom>
          <a:noFill/>
          <a:ln w="9525">
            <a:solidFill>
              <a:srgbClr val="0099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F8F8F8"/>
              </a:solidFill>
              <a:latin typeface="微软雅黑"/>
              <a:ea typeface="微软雅黑"/>
              <a:cs typeface="微软雅黑"/>
            </a:endParaRPr>
          </a:p>
        </p:txBody>
      </p:sp>
    </p:spTree>
    <p:extLst>
      <p:ext uri="{BB962C8B-B14F-4D97-AF65-F5344CB8AC3E}">
        <p14:creationId xmlns:p14="http://schemas.microsoft.com/office/powerpoint/2010/main" val="2816575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专业</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1331640"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团队</a:t>
            </a:r>
            <a:endParaRPr kumimoji="1" lang="en-US" altLang="zh-CN" sz="1400" dirty="0" smtClean="0">
              <a:latin typeface="微软雅黑"/>
              <a:ea typeface="微软雅黑"/>
              <a:cs typeface="微软雅黑"/>
            </a:endParaRPr>
          </a:p>
        </p:txBody>
      </p:sp>
      <p:sp>
        <p:nvSpPr>
          <p:cNvPr id="12" name="矩形 11"/>
          <p:cNvSpPr/>
          <p:nvPr/>
        </p:nvSpPr>
        <p:spPr>
          <a:xfrm>
            <a:off x="3707904" y="148383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生态</a:t>
            </a:r>
            <a:endParaRPr kumimoji="1" lang="en-US" altLang="zh-CN" sz="1400" dirty="0" smtClean="0">
              <a:latin typeface="微软雅黑"/>
              <a:ea typeface="微软雅黑"/>
              <a:cs typeface="微软雅黑"/>
            </a:endParaRPr>
          </a:p>
        </p:txBody>
      </p:sp>
      <p:sp>
        <p:nvSpPr>
          <p:cNvPr id="13" name="矩形 12"/>
          <p:cNvSpPr/>
          <p:nvPr/>
        </p:nvSpPr>
        <p:spPr>
          <a:xfrm>
            <a:off x="6092552"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客户</a:t>
            </a:r>
            <a:endParaRPr kumimoji="1" lang="en-US" altLang="zh-CN" sz="1400" dirty="0" smtClean="0">
              <a:latin typeface="微软雅黑"/>
              <a:ea typeface="微软雅黑"/>
              <a:cs typeface="微软雅黑"/>
            </a:endParaRPr>
          </a:p>
        </p:txBody>
      </p:sp>
      <p:pic>
        <p:nvPicPr>
          <p:cNvPr id="3" name="图片 2" descr="0727合作伙伴new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60" y="2499742"/>
            <a:ext cx="8319304" cy="2232248"/>
          </a:xfrm>
          <a:prstGeom prst="rect">
            <a:avLst/>
          </a:prstGeom>
        </p:spPr>
      </p:pic>
    </p:spTree>
    <p:extLst>
      <p:ext uri="{BB962C8B-B14F-4D97-AF65-F5344CB8AC3E}">
        <p14:creationId xmlns:p14="http://schemas.microsoft.com/office/powerpoint/2010/main" val="210721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专业</a:t>
            </a:r>
            <a:endParaRPr kumimoji="1" lang="zh-CN" altLang="en-US" dirty="0">
              <a:solidFill>
                <a:srgbClr val="F8F8F8"/>
              </a:solidFill>
              <a:latin typeface="微软雅黑"/>
              <a:ea typeface="微软雅黑"/>
              <a:cs typeface="微软雅黑"/>
            </a:endParaRPr>
          </a:p>
        </p:txBody>
      </p:sp>
      <p:sp>
        <p:nvSpPr>
          <p:cNvPr id="10" name="矩形 9"/>
          <p:cNvSpPr/>
          <p:nvPr/>
        </p:nvSpPr>
        <p:spPr>
          <a:xfrm>
            <a:off x="1331640"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团队</a:t>
            </a:r>
            <a:endParaRPr kumimoji="1" lang="en-US" altLang="zh-CN" sz="1400" dirty="0" smtClean="0">
              <a:latin typeface="微软雅黑"/>
              <a:ea typeface="微软雅黑"/>
              <a:cs typeface="微软雅黑"/>
            </a:endParaRPr>
          </a:p>
        </p:txBody>
      </p:sp>
      <p:sp>
        <p:nvSpPr>
          <p:cNvPr id="12" name="矩形 11"/>
          <p:cNvSpPr/>
          <p:nvPr/>
        </p:nvSpPr>
        <p:spPr>
          <a:xfrm>
            <a:off x="3707904" y="1483830"/>
            <a:ext cx="1647800" cy="56768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生态</a:t>
            </a:r>
            <a:endParaRPr kumimoji="1" lang="en-US" altLang="zh-CN" sz="1400" dirty="0" smtClean="0">
              <a:latin typeface="微软雅黑"/>
              <a:ea typeface="微软雅黑"/>
              <a:cs typeface="微软雅黑"/>
            </a:endParaRPr>
          </a:p>
        </p:txBody>
      </p:sp>
      <p:sp>
        <p:nvSpPr>
          <p:cNvPr id="13" name="矩形 12"/>
          <p:cNvSpPr/>
          <p:nvPr/>
        </p:nvSpPr>
        <p:spPr>
          <a:xfrm>
            <a:off x="6092552" y="1483830"/>
            <a:ext cx="1647800" cy="567680"/>
          </a:xfrm>
          <a:prstGeom prst="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客户</a:t>
            </a:r>
            <a:endParaRPr kumimoji="1" lang="en-US" altLang="zh-CN" sz="1400" dirty="0" smtClean="0">
              <a:latin typeface="微软雅黑"/>
              <a:ea typeface="微软雅黑"/>
              <a:cs typeface="微软雅黑"/>
            </a:endParaRPr>
          </a:p>
        </p:txBody>
      </p:sp>
      <p:pic>
        <p:nvPicPr>
          <p:cNvPr id="3" name="图片 2"/>
          <p:cNvPicPr>
            <a:picLocks noChangeAspect="1"/>
          </p:cNvPicPr>
          <p:nvPr/>
        </p:nvPicPr>
        <p:blipFill>
          <a:blip r:embed="rId3"/>
          <a:stretch>
            <a:fillRect/>
          </a:stretch>
        </p:blipFill>
        <p:spPr>
          <a:xfrm>
            <a:off x="827584" y="3111910"/>
            <a:ext cx="1436128" cy="719999"/>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3143672" y="4083999"/>
            <a:ext cx="1375841" cy="719999"/>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5"/>
          <a:stretch>
            <a:fillRect/>
          </a:stretch>
        </p:blipFill>
        <p:spPr>
          <a:xfrm>
            <a:off x="5270284" y="4085698"/>
            <a:ext cx="1122132" cy="719999"/>
          </a:xfrm>
          <a:prstGeom prst="rect">
            <a:avLst/>
          </a:prstGeom>
          <a:ln>
            <a:noFill/>
          </a:ln>
          <a:effectLst>
            <a:outerShdw blurRad="292100" dist="139700" dir="2700000" algn="tl" rotWithShape="0">
              <a:srgbClr val="333333">
                <a:alpha val="65000"/>
              </a:srgbClr>
            </a:outerShdw>
          </a:effectLst>
        </p:spPr>
      </p:pic>
      <p:sp>
        <p:nvSpPr>
          <p:cNvPr id="11" name="文本框 10"/>
          <p:cNvSpPr txBox="1"/>
          <p:nvPr/>
        </p:nvSpPr>
        <p:spPr>
          <a:xfrm>
            <a:off x="1979712" y="2355726"/>
            <a:ext cx="5112568" cy="461665"/>
          </a:xfrm>
          <a:prstGeom prst="rect">
            <a:avLst/>
          </a:prstGeom>
          <a:noFill/>
        </p:spPr>
        <p:txBody>
          <a:bodyPr wrap="square" rtlCol="0">
            <a:spAutoFit/>
          </a:bodyPr>
          <a:lstStyle/>
          <a:p>
            <a:pPr algn="ctr"/>
            <a:r>
              <a:rPr kumimoji="1" lang="zh-CN" altLang="en-US" sz="2400" dirty="0" smtClean="0">
                <a:solidFill>
                  <a:schemeClr val="tx2"/>
                </a:solidFill>
                <a:latin typeface="微软雅黑" panose="020B0503020204020204" pitchFamily="34" charset="-122"/>
                <a:ea typeface="微软雅黑" panose="020B0503020204020204" pitchFamily="34" charset="-122"/>
                <a:cs typeface="Heiti SC Light"/>
              </a:rPr>
              <a:t>拥有几十家顶级优质客户</a:t>
            </a:r>
            <a:endParaRPr kumimoji="1" lang="zh-CN" altLang="en-US" sz="2400" dirty="0">
              <a:solidFill>
                <a:schemeClr val="tx2"/>
              </a:solidFill>
              <a:latin typeface="微软雅黑" panose="020B0503020204020204" pitchFamily="34" charset="-122"/>
              <a:ea typeface="微软雅黑" panose="020B0503020204020204" pitchFamily="34" charset="-122"/>
              <a:cs typeface="Heiti SC Light"/>
            </a:endParaRPr>
          </a:p>
        </p:txBody>
      </p:sp>
      <p:pic>
        <p:nvPicPr>
          <p:cNvPr id="7" name="图片 6"/>
          <p:cNvPicPr>
            <a:picLocks noChangeAspect="1"/>
          </p:cNvPicPr>
          <p:nvPr/>
        </p:nvPicPr>
        <p:blipFill>
          <a:blip r:embed="rId6"/>
          <a:stretch>
            <a:fillRect/>
          </a:stretch>
        </p:blipFill>
        <p:spPr>
          <a:xfrm>
            <a:off x="2718366" y="3111910"/>
            <a:ext cx="3619500" cy="698500"/>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7"/>
          <a:stretch>
            <a:fillRect/>
          </a:stretch>
        </p:blipFill>
        <p:spPr>
          <a:xfrm>
            <a:off x="7160566" y="4083999"/>
            <a:ext cx="1321419" cy="721698"/>
          </a:xfrm>
          <a:prstGeom prst="rect">
            <a:avLst/>
          </a:prstGeom>
          <a:ln>
            <a:noFill/>
          </a:ln>
          <a:effectLst>
            <a:outerShdw blurRad="292100" dist="139700" dir="2700000" algn="tl" rotWithShape="0">
              <a:srgbClr val="333333">
                <a:alpha val="65000"/>
              </a:srgbClr>
            </a:outerShdw>
          </a:effectLst>
        </p:spPr>
      </p:pic>
      <p:pic>
        <p:nvPicPr>
          <p:cNvPr id="4" name="图片 3" descr="杜亚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584" y="4076025"/>
            <a:ext cx="1524000" cy="727973"/>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9"/>
          <a:stretch>
            <a:fillRect/>
          </a:stretch>
        </p:blipFill>
        <p:spPr>
          <a:xfrm>
            <a:off x="6856179" y="3111909"/>
            <a:ext cx="1625806" cy="72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225732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手动输入 28"/>
          <p:cNvSpPr/>
          <p:nvPr/>
        </p:nvSpPr>
        <p:spPr>
          <a:xfrm rot="10800000">
            <a:off x="733341" y="1118259"/>
            <a:ext cx="3048780" cy="119040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379"/>
              <a:gd name="connsiteY0" fmla="*/ 0 h 10333"/>
              <a:gd name="connsiteX1" fmla="*/ 10379 w 10379"/>
              <a:gd name="connsiteY1" fmla="*/ 333 h 10333"/>
              <a:gd name="connsiteX2" fmla="*/ 10379 w 10379"/>
              <a:gd name="connsiteY2" fmla="*/ 10333 h 10333"/>
              <a:gd name="connsiteX3" fmla="*/ 379 w 10379"/>
              <a:gd name="connsiteY3" fmla="*/ 10333 h 10333"/>
              <a:gd name="connsiteX4" fmla="*/ 0 w 10379"/>
              <a:gd name="connsiteY4" fmla="*/ 0 h 10333"/>
              <a:gd name="connsiteX0" fmla="*/ 0 w 10190"/>
              <a:gd name="connsiteY0" fmla="*/ 0 h 10657"/>
              <a:gd name="connsiteX1" fmla="*/ 10190 w 10190"/>
              <a:gd name="connsiteY1" fmla="*/ 657 h 10657"/>
              <a:gd name="connsiteX2" fmla="*/ 10190 w 10190"/>
              <a:gd name="connsiteY2" fmla="*/ 10657 h 10657"/>
              <a:gd name="connsiteX3" fmla="*/ 190 w 10190"/>
              <a:gd name="connsiteY3" fmla="*/ 10657 h 10657"/>
              <a:gd name="connsiteX4" fmla="*/ 0 w 10190"/>
              <a:gd name="connsiteY4" fmla="*/ 0 h 10657"/>
              <a:gd name="connsiteX0" fmla="*/ 172 w 10025"/>
              <a:gd name="connsiteY0" fmla="*/ 0 h 10333"/>
              <a:gd name="connsiteX1" fmla="*/ 10025 w 10025"/>
              <a:gd name="connsiteY1" fmla="*/ 333 h 10333"/>
              <a:gd name="connsiteX2" fmla="*/ 10025 w 10025"/>
              <a:gd name="connsiteY2" fmla="*/ 10333 h 10333"/>
              <a:gd name="connsiteX3" fmla="*/ 25 w 10025"/>
              <a:gd name="connsiteY3" fmla="*/ 10333 h 10333"/>
              <a:gd name="connsiteX4" fmla="*/ 172 w 10025"/>
              <a:gd name="connsiteY4" fmla="*/ 0 h 10333"/>
              <a:gd name="connsiteX0" fmla="*/ 176 w 10029"/>
              <a:gd name="connsiteY0" fmla="*/ 0 h 10333"/>
              <a:gd name="connsiteX1" fmla="*/ 10029 w 10029"/>
              <a:gd name="connsiteY1" fmla="*/ 333 h 10333"/>
              <a:gd name="connsiteX2" fmla="*/ 10029 w 10029"/>
              <a:gd name="connsiteY2" fmla="*/ 10333 h 10333"/>
              <a:gd name="connsiteX3" fmla="*/ 29 w 10029"/>
              <a:gd name="connsiteY3" fmla="*/ 10333 h 10333"/>
              <a:gd name="connsiteX4" fmla="*/ 176 w 10029"/>
              <a:gd name="connsiteY4" fmla="*/ 0 h 10333"/>
              <a:gd name="connsiteX0" fmla="*/ 147 w 10000"/>
              <a:gd name="connsiteY0" fmla="*/ 0 h 10333"/>
              <a:gd name="connsiteX1" fmla="*/ 10000 w 10000"/>
              <a:gd name="connsiteY1" fmla="*/ 333 h 10333"/>
              <a:gd name="connsiteX2" fmla="*/ 10000 w 10000"/>
              <a:gd name="connsiteY2" fmla="*/ 10333 h 10333"/>
              <a:gd name="connsiteX3" fmla="*/ 0 w 10000"/>
              <a:gd name="connsiteY3" fmla="*/ 10333 h 10333"/>
              <a:gd name="connsiteX4" fmla="*/ 147 w 10000"/>
              <a:gd name="connsiteY4" fmla="*/ 0 h 10333"/>
              <a:gd name="connsiteX0" fmla="*/ 0 w 10800"/>
              <a:gd name="connsiteY0" fmla="*/ 0 h 12990"/>
              <a:gd name="connsiteX1" fmla="*/ 10800 w 10800"/>
              <a:gd name="connsiteY1" fmla="*/ 2990 h 12990"/>
              <a:gd name="connsiteX2" fmla="*/ 10800 w 10800"/>
              <a:gd name="connsiteY2" fmla="*/ 12990 h 12990"/>
              <a:gd name="connsiteX3" fmla="*/ 800 w 10800"/>
              <a:gd name="connsiteY3" fmla="*/ 12990 h 12990"/>
              <a:gd name="connsiteX4" fmla="*/ 0 w 10800"/>
              <a:gd name="connsiteY4" fmla="*/ 0 h 12990"/>
              <a:gd name="connsiteX0" fmla="*/ 0 w 10800"/>
              <a:gd name="connsiteY0" fmla="*/ 0 h 12990"/>
              <a:gd name="connsiteX1" fmla="*/ 10800 w 10800"/>
              <a:gd name="connsiteY1" fmla="*/ 2990 h 12990"/>
              <a:gd name="connsiteX2" fmla="*/ 10800 w 10800"/>
              <a:gd name="connsiteY2" fmla="*/ 12990 h 12990"/>
              <a:gd name="connsiteX3" fmla="*/ 800 w 10800"/>
              <a:gd name="connsiteY3" fmla="*/ 12990 h 12990"/>
              <a:gd name="connsiteX4" fmla="*/ 0 w 10800"/>
              <a:gd name="connsiteY4" fmla="*/ 0 h 12990"/>
              <a:gd name="connsiteX0" fmla="*/ 0 w 10800"/>
              <a:gd name="connsiteY0" fmla="*/ 0 h 12990"/>
              <a:gd name="connsiteX1" fmla="*/ 10800 w 10800"/>
              <a:gd name="connsiteY1" fmla="*/ 2990 h 12990"/>
              <a:gd name="connsiteX2" fmla="*/ 10800 w 10800"/>
              <a:gd name="connsiteY2" fmla="*/ 12990 h 12990"/>
              <a:gd name="connsiteX3" fmla="*/ 800 w 10800"/>
              <a:gd name="connsiteY3" fmla="*/ 12990 h 12990"/>
              <a:gd name="connsiteX4" fmla="*/ 0 w 10800"/>
              <a:gd name="connsiteY4" fmla="*/ 0 h 12990"/>
              <a:gd name="connsiteX0" fmla="*/ 0 w 10800"/>
              <a:gd name="connsiteY0" fmla="*/ 0 h 12990"/>
              <a:gd name="connsiteX1" fmla="*/ 10800 w 10800"/>
              <a:gd name="connsiteY1" fmla="*/ 2990 h 12990"/>
              <a:gd name="connsiteX2" fmla="*/ 10800 w 10800"/>
              <a:gd name="connsiteY2" fmla="*/ 12990 h 12990"/>
              <a:gd name="connsiteX3" fmla="*/ 800 w 10800"/>
              <a:gd name="connsiteY3" fmla="*/ 12990 h 12990"/>
              <a:gd name="connsiteX4" fmla="*/ 0 w 10800"/>
              <a:gd name="connsiteY4" fmla="*/ 0 h 12990"/>
              <a:gd name="connsiteX0" fmla="*/ 0 w 10800"/>
              <a:gd name="connsiteY0" fmla="*/ 0 h 12990"/>
              <a:gd name="connsiteX1" fmla="*/ 10800 w 10800"/>
              <a:gd name="connsiteY1" fmla="*/ 2990 h 12990"/>
              <a:gd name="connsiteX2" fmla="*/ 10800 w 10800"/>
              <a:gd name="connsiteY2" fmla="*/ 12990 h 12990"/>
              <a:gd name="connsiteX3" fmla="*/ 2230 w 10800"/>
              <a:gd name="connsiteY3" fmla="*/ 12666 h 12990"/>
              <a:gd name="connsiteX4" fmla="*/ 0 w 10800"/>
              <a:gd name="connsiteY4" fmla="*/ 0 h 12990"/>
              <a:gd name="connsiteX0" fmla="*/ 0 w 10800"/>
              <a:gd name="connsiteY0" fmla="*/ 0 h 12990"/>
              <a:gd name="connsiteX1" fmla="*/ 10800 w 10800"/>
              <a:gd name="connsiteY1" fmla="*/ 2990 h 12990"/>
              <a:gd name="connsiteX2" fmla="*/ 10800 w 10800"/>
              <a:gd name="connsiteY2" fmla="*/ 12990 h 12990"/>
              <a:gd name="connsiteX3" fmla="*/ 2230 w 10800"/>
              <a:gd name="connsiteY3" fmla="*/ 12666 h 12990"/>
              <a:gd name="connsiteX4" fmla="*/ 0 w 10800"/>
              <a:gd name="connsiteY4" fmla="*/ 0 h 12990"/>
              <a:gd name="connsiteX0" fmla="*/ 0 w 10800"/>
              <a:gd name="connsiteY0" fmla="*/ 0 h 12990"/>
              <a:gd name="connsiteX1" fmla="*/ 10800 w 10800"/>
              <a:gd name="connsiteY1" fmla="*/ 2990 h 12990"/>
              <a:gd name="connsiteX2" fmla="*/ 10800 w 10800"/>
              <a:gd name="connsiteY2" fmla="*/ 12990 h 12990"/>
              <a:gd name="connsiteX3" fmla="*/ 2230 w 10800"/>
              <a:gd name="connsiteY3" fmla="*/ 12666 h 12990"/>
              <a:gd name="connsiteX4" fmla="*/ 0 w 10800"/>
              <a:gd name="connsiteY4" fmla="*/ 0 h 1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0" h="12990">
                <a:moveTo>
                  <a:pt x="0" y="0"/>
                </a:moveTo>
                <a:lnTo>
                  <a:pt x="10800" y="2990"/>
                </a:lnTo>
                <a:lnTo>
                  <a:pt x="10800" y="12990"/>
                </a:lnTo>
                <a:lnTo>
                  <a:pt x="2230" y="12666"/>
                </a:lnTo>
                <a:lnTo>
                  <a:pt x="0" y="0"/>
                </a:lnTo>
                <a:close/>
              </a:path>
            </a:pathLst>
          </a:custGeom>
          <a:solidFill>
            <a:srgbClr val="0F9D9E"/>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2"/>
              </a:solidFill>
              <a:latin typeface="微软雅黑"/>
              <a:ea typeface="微软雅黑"/>
              <a:cs typeface="微软雅黑"/>
            </a:endParaRPr>
          </a:p>
        </p:txBody>
      </p:sp>
      <p:sp>
        <p:nvSpPr>
          <p:cNvPr id="5" name="流程图: 手动输入 27"/>
          <p:cNvSpPr/>
          <p:nvPr/>
        </p:nvSpPr>
        <p:spPr>
          <a:xfrm rot="10800000">
            <a:off x="1012807" y="2800031"/>
            <a:ext cx="2947381" cy="12489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2721"/>
              <a:gd name="connsiteX1" fmla="*/ 10000 w 10000"/>
              <a:gd name="connsiteY1" fmla="*/ 0 h 12721"/>
              <a:gd name="connsiteX2" fmla="*/ 10000 w 10000"/>
              <a:gd name="connsiteY2" fmla="*/ 10000 h 12721"/>
              <a:gd name="connsiteX3" fmla="*/ 63 w 10000"/>
              <a:gd name="connsiteY3" fmla="*/ 12721 h 12721"/>
              <a:gd name="connsiteX4" fmla="*/ 0 w 10000"/>
              <a:gd name="connsiteY4" fmla="*/ 2000 h 12721"/>
              <a:gd name="connsiteX0" fmla="*/ 169 w 10169"/>
              <a:gd name="connsiteY0" fmla="*/ 2000 h 12138"/>
              <a:gd name="connsiteX1" fmla="*/ 10169 w 10169"/>
              <a:gd name="connsiteY1" fmla="*/ 0 h 12138"/>
              <a:gd name="connsiteX2" fmla="*/ 10169 w 10169"/>
              <a:gd name="connsiteY2" fmla="*/ 10000 h 12138"/>
              <a:gd name="connsiteX3" fmla="*/ 1 w 10169"/>
              <a:gd name="connsiteY3" fmla="*/ 12138 h 12138"/>
              <a:gd name="connsiteX4" fmla="*/ 169 w 10169"/>
              <a:gd name="connsiteY4" fmla="*/ 2000 h 12138"/>
              <a:gd name="connsiteX0" fmla="*/ 0 w 10000"/>
              <a:gd name="connsiteY0" fmla="*/ 2000 h 13628"/>
              <a:gd name="connsiteX1" fmla="*/ 10000 w 10000"/>
              <a:gd name="connsiteY1" fmla="*/ 0 h 13628"/>
              <a:gd name="connsiteX2" fmla="*/ 10000 w 10000"/>
              <a:gd name="connsiteY2" fmla="*/ 10000 h 13628"/>
              <a:gd name="connsiteX3" fmla="*/ 169 w 10000"/>
              <a:gd name="connsiteY3" fmla="*/ 13628 h 13628"/>
              <a:gd name="connsiteX4" fmla="*/ 0 w 10000"/>
              <a:gd name="connsiteY4" fmla="*/ 2000 h 13628"/>
              <a:gd name="connsiteX0" fmla="*/ 0 w 10000"/>
              <a:gd name="connsiteY0" fmla="*/ 2000 h 12462"/>
              <a:gd name="connsiteX1" fmla="*/ 10000 w 10000"/>
              <a:gd name="connsiteY1" fmla="*/ 0 h 12462"/>
              <a:gd name="connsiteX2" fmla="*/ 10000 w 10000"/>
              <a:gd name="connsiteY2" fmla="*/ 10000 h 12462"/>
              <a:gd name="connsiteX3" fmla="*/ 190 w 10000"/>
              <a:gd name="connsiteY3" fmla="*/ 12462 h 12462"/>
              <a:gd name="connsiteX4" fmla="*/ 0 w 10000"/>
              <a:gd name="connsiteY4" fmla="*/ 2000 h 12462"/>
              <a:gd name="connsiteX0" fmla="*/ 821 w 9811"/>
              <a:gd name="connsiteY0" fmla="*/ 3555 h 12462"/>
              <a:gd name="connsiteX1" fmla="*/ 9811 w 9811"/>
              <a:gd name="connsiteY1" fmla="*/ 0 h 12462"/>
              <a:gd name="connsiteX2" fmla="*/ 9811 w 9811"/>
              <a:gd name="connsiteY2" fmla="*/ 10000 h 12462"/>
              <a:gd name="connsiteX3" fmla="*/ 1 w 9811"/>
              <a:gd name="connsiteY3" fmla="*/ 12462 h 12462"/>
              <a:gd name="connsiteX4" fmla="*/ 821 w 9811"/>
              <a:gd name="connsiteY4" fmla="*/ 3555 h 12462"/>
              <a:gd name="connsiteX0" fmla="*/ 837 w 10000"/>
              <a:gd name="connsiteY0" fmla="*/ 2853 h 10000"/>
              <a:gd name="connsiteX1" fmla="*/ 10000 w 10000"/>
              <a:gd name="connsiteY1" fmla="*/ 0 h 10000"/>
              <a:gd name="connsiteX2" fmla="*/ 10000 w 10000"/>
              <a:gd name="connsiteY2" fmla="*/ 8024 h 10000"/>
              <a:gd name="connsiteX3" fmla="*/ 1 w 10000"/>
              <a:gd name="connsiteY3" fmla="*/ 10000 h 10000"/>
              <a:gd name="connsiteX4" fmla="*/ 837 w 10000"/>
              <a:gd name="connsiteY4" fmla="*/ 2853 h 10000"/>
              <a:gd name="connsiteX0" fmla="*/ 836 w 9999"/>
              <a:gd name="connsiteY0" fmla="*/ 2853 h 10000"/>
              <a:gd name="connsiteX1" fmla="*/ 9999 w 9999"/>
              <a:gd name="connsiteY1" fmla="*/ 0 h 10000"/>
              <a:gd name="connsiteX2" fmla="*/ 9999 w 9999"/>
              <a:gd name="connsiteY2" fmla="*/ 8024 h 10000"/>
              <a:gd name="connsiteX3" fmla="*/ 0 w 9999"/>
              <a:gd name="connsiteY3" fmla="*/ 10000 h 10000"/>
              <a:gd name="connsiteX4" fmla="*/ 836 w 9999"/>
              <a:gd name="connsiteY4" fmla="*/ 2853 h 10000"/>
              <a:gd name="connsiteX0" fmla="*/ 836 w 10000"/>
              <a:gd name="connsiteY0" fmla="*/ 2853 h 10000"/>
              <a:gd name="connsiteX1" fmla="*/ 10000 w 10000"/>
              <a:gd name="connsiteY1" fmla="*/ 0 h 10000"/>
              <a:gd name="connsiteX2" fmla="*/ 10000 w 10000"/>
              <a:gd name="connsiteY2" fmla="*/ 8024 h 10000"/>
              <a:gd name="connsiteX3" fmla="*/ 0 w 10000"/>
              <a:gd name="connsiteY3" fmla="*/ 10000 h 10000"/>
              <a:gd name="connsiteX4" fmla="*/ 836 w 10000"/>
              <a:gd name="connsiteY4" fmla="*/ 2853 h 10000"/>
              <a:gd name="connsiteX0" fmla="*/ 836 w 10000"/>
              <a:gd name="connsiteY0" fmla="*/ 2021 h 10000"/>
              <a:gd name="connsiteX1" fmla="*/ 10000 w 10000"/>
              <a:gd name="connsiteY1" fmla="*/ 0 h 10000"/>
              <a:gd name="connsiteX2" fmla="*/ 10000 w 10000"/>
              <a:gd name="connsiteY2" fmla="*/ 8024 h 10000"/>
              <a:gd name="connsiteX3" fmla="*/ 0 w 10000"/>
              <a:gd name="connsiteY3" fmla="*/ 10000 h 10000"/>
              <a:gd name="connsiteX4" fmla="*/ 836 w 10000"/>
              <a:gd name="connsiteY4" fmla="*/ 2021 h 10000"/>
              <a:gd name="connsiteX0" fmla="*/ 1479 w 10643"/>
              <a:gd name="connsiteY0" fmla="*/ 2021 h 10936"/>
              <a:gd name="connsiteX1" fmla="*/ 10643 w 10643"/>
              <a:gd name="connsiteY1" fmla="*/ 0 h 10936"/>
              <a:gd name="connsiteX2" fmla="*/ 10643 w 10643"/>
              <a:gd name="connsiteY2" fmla="*/ 8024 h 10936"/>
              <a:gd name="connsiteX3" fmla="*/ 0 w 10643"/>
              <a:gd name="connsiteY3" fmla="*/ 10936 h 10936"/>
              <a:gd name="connsiteX4" fmla="*/ 1479 w 10643"/>
              <a:gd name="connsiteY4" fmla="*/ 2021 h 10936"/>
              <a:gd name="connsiteX0" fmla="*/ 1479 w 10643"/>
              <a:gd name="connsiteY0" fmla="*/ 2021 h 10936"/>
              <a:gd name="connsiteX1" fmla="*/ 10643 w 10643"/>
              <a:gd name="connsiteY1" fmla="*/ 0 h 10936"/>
              <a:gd name="connsiteX2" fmla="*/ 10643 w 10643"/>
              <a:gd name="connsiteY2" fmla="*/ 8024 h 10936"/>
              <a:gd name="connsiteX3" fmla="*/ 0 w 10643"/>
              <a:gd name="connsiteY3" fmla="*/ 10936 h 10936"/>
              <a:gd name="connsiteX4" fmla="*/ 1479 w 10643"/>
              <a:gd name="connsiteY4" fmla="*/ 2021 h 10936"/>
              <a:gd name="connsiteX0" fmla="*/ 1479 w 10643"/>
              <a:gd name="connsiteY0" fmla="*/ 2021 h 10936"/>
              <a:gd name="connsiteX1" fmla="*/ 10643 w 10643"/>
              <a:gd name="connsiteY1" fmla="*/ 0 h 10936"/>
              <a:gd name="connsiteX2" fmla="*/ 10643 w 10643"/>
              <a:gd name="connsiteY2" fmla="*/ 8024 h 10936"/>
              <a:gd name="connsiteX3" fmla="*/ 0 w 10643"/>
              <a:gd name="connsiteY3" fmla="*/ 10936 h 10936"/>
              <a:gd name="connsiteX4" fmla="*/ 1479 w 10643"/>
              <a:gd name="connsiteY4" fmla="*/ 2021 h 10936"/>
              <a:gd name="connsiteX0" fmla="*/ 2036 w 10643"/>
              <a:gd name="connsiteY0" fmla="*/ 1969 h 10936"/>
              <a:gd name="connsiteX1" fmla="*/ 10643 w 10643"/>
              <a:gd name="connsiteY1" fmla="*/ 0 h 10936"/>
              <a:gd name="connsiteX2" fmla="*/ 10643 w 10643"/>
              <a:gd name="connsiteY2" fmla="*/ 8024 h 10936"/>
              <a:gd name="connsiteX3" fmla="*/ 0 w 10643"/>
              <a:gd name="connsiteY3" fmla="*/ 10936 h 10936"/>
              <a:gd name="connsiteX4" fmla="*/ 2036 w 10643"/>
              <a:gd name="connsiteY4" fmla="*/ 1969 h 1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3" h="10936">
                <a:moveTo>
                  <a:pt x="2036" y="1969"/>
                </a:moveTo>
                <a:lnTo>
                  <a:pt x="10643" y="0"/>
                </a:lnTo>
                <a:lnTo>
                  <a:pt x="10643" y="8024"/>
                </a:lnTo>
                <a:lnTo>
                  <a:pt x="0" y="10936"/>
                </a:lnTo>
                <a:lnTo>
                  <a:pt x="2036" y="1969"/>
                </a:lnTo>
                <a:close/>
              </a:path>
            </a:pathLst>
          </a:custGeom>
          <a:solidFill>
            <a:srgbClr val="0F9D9E"/>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2"/>
              </a:solidFill>
              <a:latin typeface="微软雅黑"/>
              <a:ea typeface="微软雅黑"/>
              <a:cs typeface="微软雅黑"/>
            </a:endParaRPr>
          </a:p>
        </p:txBody>
      </p:sp>
      <p:sp>
        <p:nvSpPr>
          <p:cNvPr id="6" name="流程图: 手动输入 26"/>
          <p:cNvSpPr/>
          <p:nvPr/>
        </p:nvSpPr>
        <p:spPr>
          <a:xfrm>
            <a:off x="5259643" y="2910679"/>
            <a:ext cx="3024785" cy="122587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105"/>
              <a:gd name="connsiteY0" fmla="*/ 0 h 11369"/>
              <a:gd name="connsiteX1" fmla="*/ 10105 w 10105"/>
              <a:gd name="connsiteY1" fmla="*/ 1369 h 11369"/>
              <a:gd name="connsiteX2" fmla="*/ 10105 w 10105"/>
              <a:gd name="connsiteY2" fmla="*/ 11369 h 11369"/>
              <a:gd name="connsiteX3" fmla="*/ 105 w 10105"/>
              <a:gd name="connsiteY3" fmla="*/ 11369 h 11369"/>
              <a:gd name="connsiteX4" fmla="*/ 0 w 10105"/>
              <a:gd name="connsiteY4" fmla="*/ 0 h 11369"/>
              <a:gd name="connsiteX0" fmla="*/ 0 w 10021"/>
              <a:gd name="connsiteY0" fmla="*/ 0 h 10332"/>
              <a:gd name="connsiteX1" fmla="*/ 10021 w 10021"/>
              <a:gd name="connsiteY1" fmla="*/ 332 h 10332"/>
              <a:gd name="connsiteX2" fmla="*/ 10021 w 10021"/>
              <a:gd name="connsiteY2" fmla="*/ 10332 h 10332"/>
              <a:gd name="connsiteX3" fmla="*/ 21 w 10021"/>
              <a:gd name="connsiteY3" fmla="*/ 10332 h 10332"/>
              <a:gd name="connsiteX4" fmla="*/ 0 w 10021"/>
              <a:gd name="connsiteY4" fmla="*/ 0 h 10332"/>
              <a:gd name="connsiteX0" fmla="*/ 0 w 10021"/>
              <a:gd name="connsiteY0" fmla="*/ 0 h 10915"/>
              <a:gd name="connsiteX1" fmla="*/ 10021 w 10021"/>
              <a:gd name="connsiteY1" fmla="*/ 332 h 10915"/>
              <a:gd name="connsiteX2" fmla="*/ 10021 w 10021"/>
              <a:gd name="connsiteY2" fmla="*/ 10915 h 10915"/>
              <a:gd name="connsiteX3" fmla="*/ 21 w 10021"/>
              <a:gd name="connsiteY3" fmla="*/ 10332 h 10915"/>
              <a:gd name="connsiteX4" fmla="*/ 0 w 10021"/>
              <a:gd name="connsiteY4" fmla="*/ 0 h 10915"/>
              <a:gd name="connsiteX0" fmla="*/ 0 w 10463"/>
              <a:gd name="connsiteY0" fmla="*/ 0 h 13118"/>
              <a:gd name="connsiteX1" fmla="*/ 10463 w 10463"/>
              <a:gd name="connsiteY1" fmla="*/ 2535 h 13118"/>
              <a:gd name="connsiteX2" fmla="*/ 10463 w 10463"/>
              <a:gd name="connsiteY2" fmla="*/ 13118 h 13118"/>
              <a:gd name="connsiteX3" fmla="*/ 463 w 10463"/>
              <a:gd name="connsiteY3" fmla="*/ 12535 h 13118"/>
              <a:gd name="connsiteX4" fmla="*/ 0 w 10463"/>
              <a:gd name="connsiteY4" fmla="*/ 0 h 13118"/>
              <a:gd name="connsiteX0" fmla="*/ 0 w 10715"/>
              <a:gd name="connsiteY0" fmla="*/ 0 h 13377"/>
              <a:gd name="connsiteX1" fmla="*/ 10715 w 10715"/>
              <a:gd name="connsiteY1" fmla="*/ 2794 h 13377"/>
              <a:gd name="connsiteX2" fmla="*/ 10715 w 10715"/>
              <a:gd name="connsiteY2" fmla="*/ 13377 h 13377"/>
              <a:gd name="connsiteX3" fmla="*/ 715 w 10715"/>
              <a:gd name="connsiteY3" fmla="*/ 12794 h 13377"/>
              <a:gd name="connsiteX4" fmla="*/ 0 w 10715"/>
              <a:gd name="connsiteY4" fmla="*/ 0 h 13377"/>
              <a:gd name="connsiteX0" fmla="*/ 0 w 10715"/>
              <a:gd name="connsiteY0" fmla="*/ 0 h 13377"/>
              <a:gd name="connsiteX1" fmla="*/ 10715 w 10715"/>
              <a:gd name="connsiteY1" fmla="*/ 2794 h 13377"/>
              <a:gd name="connsiteX2" fmla="*/ 10715 w 10715"/>
              <a:gd name="connsiteY2" fmla="*/ 13377 h 13377"/>
              <a:gd name="connsiteX3" fmla="*/ 1451 w 10715"/>
              <a:gd name="connsiteY3" fmla="*/ 11887 h 13377"/>
              <a:gd name="connsiteX4" fmla="*/ 0 w 10715"/>
              <a:gd name="connsiteY4" fmla="*/ 0 h 13377"/>
              <a:gd name="connsiteX0" fmla="*/ 0 w 10715"/>
              <a:gd name="connsiteY0" fmla="*/ 0 h 13377"/>
              <a:gd name="connsiteX1" fmla="*/ 10715 w 10715"/>
              <a:gd name="connsiteY1" fmla="*/ 2794 h 13377"/>
              <a:gd name="connsiteX2" fmla="*/ 10715 w 10715"/>
              <a:gd name="connsiteY2" fmla="*/ 13377 h 13377"/>
              <a:gd name="connsiteX3" fmla="*/ 1703 w 10715"/>
              <a:gd name="connsiteY3" fmla="*/ 11887 h 13377"/>
              <a:gd name="connsiteX4" fmla="*/ 0 w 10715"/>
              <a:gd name="connsiteY4" fmla="*/ 0 h 13377"/>
              <a:gd name="connsiteX0" fmla="*/ 0 w 10715"/>
              <a:gd name="connsiteY0" fmla="*/ 0 h 13377"/>
              <a:gd name="connsiteX1" fmla="*/ 10715 w 10715"/>
              <a:gd name="connsiteY1" fmla="*/ 2794 h 13377"/>
              <a:gd name="connsiteX2" fmla="*/ 10715 w 10715"/>
              <a:gd name="connsiteY2" fmla="*/ 13377 h 13377"/>
              <a:gd name="connsiteX3" fmla="*/ 1703 w 10715"/>
              <a:gd name="connsiteY3" fmla="*/ 11887 h 13377"/>
              <a:gd name="connsiteX4" fmla="*/ 0 w 10715"/>
              <a:gd name="connsiteY4" fmla="*/ 0 h 13377"/>
              <a:gd name="connsiteX0" fmla="*/ 0 w 10715"/>
              <a:gd name="connsiteY0" fmla="*/ 0 h 13377"/>
              <a:gd name="connsiteX1" fmla="*/ 10715 w 10715"/>
              <a:gd name="connsiteY1" fmla="*/ 2794 h 13377"/>
              <a:gd name="connsiteX2" fmla="*/ 10715 w 10715"/>
              <a:gd name="connsiteY2" fmla="*/ 13377 h 13377"/>
              <a:gd name="connsiteX3" fmla="*/ 1703 w 10715"/>
              <a:gd name="connsiteY3" fmla="*/ 11887 h 13377"/>
              <a:gd name="connsiteX4" fmla="*/ 0 w 10715"/>
              <a:gd name="connsiteY4" fmla="*/ 0 h 13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5" h="13377">
                <a:moveTo>
                  <a:pt x="0" y="0"/>
                </a:moveTo>
                <a:lnTo>
                  <a:pt x="10715" y="2794"/>
                </a:lnTo>
                <a:lnTo>
                  <a:pt x="10715" y="13377"/>
                </a:lnTo>
                <a:lnTo>
                  <a:pt x="1703" y="11887"/>
                </a:lnTo>
                <a:lnTo>
                  <a:pt x="0" y="0"/>
                </a:lnTo>
                <a:close/>
              </a:path>
            </a:pathLst>
          </a:custGeom>
          <a:solidFill>
            <a:srgbClr val="0F9D9E"/>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2"/>
              </a:solidFill>
              <a:latin typeface="微软雅黑"/>
              <a:ea typeface="微软雅黑"/>
              <a:cs typeface="微软雅黑"/>
            </a:endParaRPr>
          </a:p>
        </p:txBody>
      </p:sp>
      <p:sp>
        <p:nvSpPr>
          <p:cNvPr id="7" name="流程图: 手动输入 19"/>
          <p:cNvSpPr/>
          <p:nvPr/>
        </p:nvSpPr>
        <p:spPr>
          <a:xfrm>
            <a:off x="5278222" y="1059582"/>
            <a:ext cx="2953930" cy="124896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379 w 10379"/>
              <a:gd name="connsiteY0" fmla="*/ 2000 h 11555"/>
              <a:gd name="connsiteX1" fmla="*/ 10379 w 10379"/>
              <a:gd name="connsiteY1" fmla="*/ 0 h 11555"/>
              <a:gd name="connsiteX2" fmla="*/ 10379 w 10379"/>
              <a:gd name="connsiteY2" fmla="*/ 10000 h 11555"/>
              <a:gd name="connsiteX3" fmla="*/ 0 w 10379"/>
              <a:gd name="connsiteY3" fmla="*/ 11555 h 11555"/>
              <a:gd name="connsiteX4" fmla="*/ 379 w 10379"/>
              <a:gd name="connsiteY4" fmla="*/ 2000 h 11555"/>
              <a:gd name="connsiteX0" fmla="*/ 148 w 10148"/>
              <a:gd name="connsiteY0" fmla="*/ 2000 h 11296"/>
              <a:gd name="connsiteX1" fmla="*/ 10148 w 10148"/>
              <a:gd name="connsiteY1" fmla="*/ 0 h 11296"/>
              <a:gd name="connsiteX2" fmla="*/ 10148 w 10148"/>
              <a:gd name="connsiteY2" fmla="*/ 10000 h 11296"/>
              <a:gd name="connsiteX3" fmla="*/ 0 w 10148"/>
              <a:gd name="connsiteY3" fmla="*/ 11296 h 11296"/>
              <a:gd name="connsiteX4" fmla="*/ 148 w 10148"/>
              <a:gd name="connsiteY4" fmla="*/ 2000 h 11296"/>
              <a:gd name="connsiteX0" fmla="*/ 464 w 10464"/>
              <a:gd name="connsiteY0" fmla="*/ 2000 h 13629"/>
              <a:gd name="connsiteX1" fmla="*/ 10464 w 10464"/>
              <a:gd name="connsiteY1" fmla="*/ 0 h 13629"/>
              <a:gd name="connsiteX2" fmla="*/ 10464 w 10464"/>
              <a:gd name="connsiteY2" fmla="*/ 10000 h 13629"/>
              <a:gd name="connsiteX3" fmla="*/ 0 w 10464"/>
              <a:gd name="connsiteY3" fmla="*/ 13629 h 13629"/>
              <a:gd name="connsiteX4" fmla="*/ 464 w 10464"/>
              <a:gd name="connsiteY4" fmla="*/ 2000 h 13629"/>
              <a:gd name="connsiteX0" fmla="*/ 1116 w 10464"/>
              <a:gd name="connsiteY0" fmla="*/ 2583 h 13629"/>
              <a:gd name="connsiteX1" fmla="*/ 10464 w 10464"/>
              <a:gd name="connsiteY1" fmla="*/ 0 h 13629"/>
              <a:gd name="connsiteX2" fmla="*/ 10464 w 10464"/>
              <a:gd name="connsiteY2" fmla="*/ 10000 h 13629"/>
              <a:gd name="connsiteX3" fmla="*/ 0 w 10464"/>
              <a:gd name="connsiteY3" fmla="*/ 13629 h 13629"/>
              <a:gd name="connsiteX4" fmla="*/ 1116 w 10464"/>
              <a:gd name="connsiteY4" fmla="*/ 2583 h 13629"/>
              <a:gd name="connsiteX0" fmla="*/ 1116 w 10464"/>
              <a:gd name="connsiteY0" fmla="*/ 2583 h 13629"/>
              <a:gd name="connsiteX1" fmla="*/ 10464 w 10464"/>
              <a:gd name="connsiteY1" fmla="*/ 0 h 13629"/>
              <a:gd name="connsiteX2" fmla="*/ 10464 w 10464"/>
              <a:gd name="connsiteY2" fmla="*/ 10000 h 13629"/>
              <a:gd name="connsiteX3" fmla="*/ 0 w 10464"/>
              <a:gd name="connsiteY3" fmla="*/ 13629 h 13629"/>
              <a:gd name="connsiteX4" fmla="*/ 1116 w 10464"/>
              <a:gd name="connsiteY4" fmla="*/ 2583 h 13629"/>
              <a:gd name="connsiteX0" fmla="*/ 1116 w 10464"/>
              <a:gd name="connsiteY0" fmla="*/ 2583 h 13629"/>
              <a:gd name="connsiteX1" fmla="*/ 10464 w 10464"/>
              <a:gd name="connsiteY1" fmla="*/ 0 h 13629"/>
              <a:gd name="connsiteX2" fmla="*/ 10464 w 10464"/>
              <a:gd name="connsiteY2" fmla="*/ 10000 h 13629"/>
              <a:gd name="connsiteX3" fmla="*/ 0 w 10464"/>
              <a:gd name="connsiteY3" fmla="*/ 13629 h 13629"/>
              <a:gd name="connsiteX4" fmla="*/ 1116 w 10464"/>
              <a:gd name="connsiteY4" fmla="*/ 2583 h 13629"/>
              <a:gd name="connsiteX0" fmla="*/ 1158 w 10464"/>
              <a:gd name="connsiteY0" fmla="*/ 2777 h 13629"/>
              <a:gd name="connsiteX1" fmla="*/ 10464 w 10464"/>
              <a:gd name="connsiteY1" fmla="*/ 0 h 13629"/>
              <a:gd name="connsiteX2" fmla="*/ 10464 w 10464"/>
              <a:gd name="connsiteY2" fmla="*/ 10000 h 13629"/>
              <a:gd name="connsiteX3" fmla="*/ 0 w 10464"/>
              <a:gd name="connsiteY3" fmla="*/ 13629 h 13629"/>
              <a:gd name="connsiteX4" fmla="*/ 1158 w 10464"/>
              <a:gd name="connsiteY4" fmla="*/ 2777 h 13629"/>
              <a:gd name="connsiteX0" fmla="*/ 1410 w 10464"/>
              <a:gd name="connsiteY0" fmla="*/ 1740 h 13629"/>
              <a:gd name="connsiteX1" fmla="*/ 10464 w 10464"/>
              <a:gd name="connsiteY1" fmla="*/ 0 h 13629"/>
              <a:gd name="connsiteX2" fmla="*/ 10464 w 10464"/>
              <a:gd name="connsiteY2" fmla="*/ 10000 h 13629"/>
              <a:gd name="connsiteX3" fmla="*/ 0 w 10464"/>
              <a:gd name="connsiteY3" fmla="*/ 13629 h 13629"/>
              <a:gd name="connsiteX4" fmla="*/ 1410 w 10464"/>
              <a:gd name="connsiteY4" fmla="*/ 1740 h 13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4" h="13629">
                <a:moveTo>
                  <a:pt x="1410" y="1740"/>
                </a:moveTo>
                <a:lnTo>
                  <a:pt x="10464" y="0"/>
                </a:lnTo>
                <a:lnTo>
                  <a:pt x="10464" y="10000"/>
                </a:lnTo>
                <a:lnTo>
                  <a:pt x="0" y="13629"/>
                </a:lnTo>
                <a:lnTo>
                  <a:pt x="1410" y="1740"/>
                </a:lnTo>
                <a:close/>
              </a:path>
            </a:pathLst>
          </a:custGeom>
          <a:solidFill>
            <a:srgbClr val="0F9D9E"/>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2"/>
              </a:solidFill>
              <a:latin typeface="微软雅黑"/>
              <a:ea typeface="微软雅黑"/>
              <a:cs typeface="微软雅黑"/>
            </a:endParaRPr>
          </a:p>
        </p:txBody>
      </p:sp>
      <p:sp>
        <p:nvSpPr>
          <p:cNvPr id="8" name="文本框 7"/>
          <p:cNvSpPr txBox="1"/>
          <p:nvPr/>
        </p:nvSpPr>
        <p:spPr>
          <a:xfrm>
            <a:off x="1016573" y="1221218"/>
            <a:ext cx="2325552" cy="707886"/>
          </a:xfrm>
          <a:prstGeom prst="rect">
            <a:avLst/>
          </a:prstGeom>
          <a:noFill/>
        </p:spPr>
        <p:txBody>
          <a:bodyPr wrap="none" rtlCol="0">
            <a:spAutoFit/>
          </a:bodyPr>
          <a:lstStyle/>
          <a:p>
            <a:r>
              <a:rPr kumimoji="1" lang="zh-CN" altLang="en-US" sz="2000" dirty="0" smtClean="0">
                <a:solidFill>
                  <a:schemeClr val="tx2"/>
                </a:solidFill>
                <a:latin typeface="微软雅黑"/>
                <a:ea typeface="微软雅黑"/>
                <a:cs typeface="微软雅黑"/>
              </a:rPr>
              <a:t>打造最专业的</a:t>
            </a:r>
            <a:endParaRPr kumimoji="1" lang="en-US" altLang="zh-CN" sz="2000" dirty="0" smtClean="0">
              <a:solidFill>
                <a:schemeClr val="tx2"/>
              </a:solidFill>
              <a:latin typeface="微软雅黑"/>
              <a:ea typeface="微软雅黑"/>
              <a:cs typeface="微软雅黑"/>
            </a:endParaRPr>
          </a:p>
          <a:p>
            <a:r>
              <a:rPr kumimoji="1" lang="zh-CN" altLang="en-US" sz="2000" dirty="0" smtClean="0">
                <a:solidFill>
                  <a:schemeClr val="tx2"/>
                </a:solidFill>
                <a:latin typeface="微软雅黑"/>
                <a:ea typeface="微软雅黑"/>
                <a:cs typeface="微软雅黑"/>
              </a:rPr>
              <a:t>智能设备云端引擎</a:t>
            </a:r>
            <a:endParaRPr kumimoji="1" lang="zh-CN" altLang="en-US" sz="2000" dirty="0">
              <a:solidFill>
                <a:schemeClr val="tx2"/>
              </a:solidFill>
              <a:latin typeface="微软雅黑"/>
              <a:ea typeface="微软雅黑"/>
              <a:cs typeface="微软雅黑"/>
            </a:endParaRPr>
          </a:p>
        </p:txBody>
      </p:sp>
      <p:sp>
        <p:nvSpPr>
          <p:cNvPr id="9" name="文本框 8"/>
          <p:cNvSpPr txBox="1"/>
          <p:nvPr/>
        </p:nvSpPr>
        <p:spPr>
          <a:xfrm>
            <a:off x="5535394" y="1256845"/>
            <a:ext cx="2492990" cy="707886"/>
          </a:xfrm>
          <a:prstGeom prst="rect">
            <a:avLst/>
          </a:prstGeom>
          <a:noFill/>
        </p:spPr>
        <p:txBody>
          <a:bodyPr wrap="none" rtlCol="0">
            <a:spAutoFit/>
          </a:bodyPr>
          <a:lstStyle/>
          <a:p>
            <a:pPr algn="r"/>
            <a:r>
              <a:rPr kumimoji="1" lang="zh-CN" altLang="en-US" sz="2000" dirty="0" smtClean="0">
                <a:solidFill>
                  <a:schemeClr val="tx2"/>
                </a:solidFill>
                <a:latin typeface="微软雅黑"/>
                <a:ea typeface="微软雅黑"/>
                <a:cs typeface="微软雅黑"/>
              </a:rPr>
              <a:t>面向智能联网设备</a:t>
            </a:r>
            <a:endParaRPr kumimoji="1" lang="en-US" altLang="zh-CN" sz="2000" dirty="0" smtClean="0">
              <a:solidFill>
                <a:schemeClr val="tx2"/>
              </a:solidFill>
              <a:latin typeface="微软雅黑"/>
              <a:ea typeface="微软雅黑"/>
              <a:cs typeface="微软雅黑"/>
            </a:endParaRPr>
          </a:p>
          <a:p>
            <a:pPr algn="r"/>
            <a:r>
              <a:rPr kumimoji="1" lang="zh-CN" altLang="en-US" sz="2000" dirty="0" smtClean="0">
                <a:solidFill>
                  <a:schemeClr val="tx2"/>
                </a:solidFill>
                <a:latin typeface="微软雅黑"/>
                <a:ea typeface="微软雅黑"/>
                <a:cs typeface="微软雅黑"/>
              </a:rPr>
              <a:t>提供最优质的云服务</a:t>
            </a:r>
            <a:endParaRPr kumimoji="1" lang="zh-CN" altLang="en-US" sz="2000" dirty="0">
              <a:solidFill>
                <a:schemeClr val="tx2"/>
              </a:solidFill>
              <a:latin typeface="微软雅黑"/>
              <a:ea typeface="微软雅黑"/>
              <a:cs typeface="微软雅黑"/>
            </a:endParaRPr>
          </a:p>
        </p:txBody>
      </p:sp>
      <p:sp>
        <p:nvSpPr>
          <p:cNvPr id="10" name="文本框 9"/>
          <p:cNvSpPr txBox="1"/>
          <p:nvPr/>
        </p:nvSpPr>
        <p:spPr>
          <a:xfrm>
            <a:off x="1331425" y="3123992"/>
            <a:ext cx="1723549" cy="707886"/>
          </a:xfrm>
          <a:prstGeom prst="rect">
            <a:avLst/>
          </a:prstGeom>
          <a:noFill/>
        </p:spPr>
        <p:txBody>
          <a:bodyPr wrap="none" rtlCol="0">
            <a:spAutoFit/>
          </a:bodyPr>
          <a:lstStyle/>
          <a:p>
            <a:r>
              <a:rPr kumimoji="1" lang="zh-CN" altLang="en-US" sz="2000" dirty="0" smtClean="0">
                <a:solidFill>
                  <a:schemeClr val="tx2"/>
                </a:solidFill>
                <a:latin typeface="微软雅黑"/>
                <a:ea typeface="微软雅黑"/>
                <a:cs typeface="微软雅黑"/>
              </a:rPr>
              <a:t>加速行业创新</a:t>
            </a:r>
            <a:endParaRPr kumimoji="1" lang="en-US" altLang="zh-CN" sz="2000" dirty="0" smtClean="0">
              <a:solidFill>
                <a:schemeClr val="tx2"/>
              </a:solidFill>
              <a:latin typeface="微软雅黑"/>
              <a:ea typeface="微软雅黑"/>
              <a:cs typeface="微软雅黑"/>
            </a:endParaRPr>
          </a:p>
          <a:p>
            <a:r>
              <a:rPr kumimoji="1" lang="zh-CN" altLang="en-US" sz="2000" dirty="0" smtClean="0">
                <a:solidFill>
                  <a:schemeClr val="tx2"/>
                </a:solidFill>
                <a:latin typeface="微软雅黑"/>
                <a:ea typeface="微软雅黑"/>
                <a:cs typeface="微软雅黑"/>
              </a:rPr>
              <a:t>促进多方协作</a:t>
            </a:r>
            <a:endParaRPr kumimoji="1" lang="zh-CN" altLang="en-US" sz="2000" dirty="0">
              <a:solidFill>
                <a:schemeClr val="tx2"/>
              </a:solidFill>
              <a:latin typeface="微软雅黑"/>
              <a:ea typeface="微软雅黑"/>
              <a:cs typeface="微软雅黑"/>
            </a:endParaRPr>
          </a:p>
        </p:txBody>
      </p:sp>
      <p:sp>
        <p:nvSpPr>
          <p:cNvPr id="11" name="文本框 10"/>
          <p:cNvSpPr txBox="1"/>
          <p:nvPr/>
        </p:nvSpPr>
        <p:spPr>
          <a:xfrm>
            <a:off x="6000883" y="3272425"/>
            <a:ext cx="1980029" cy="707886"/>
          </a:xfrm>
          <a:prstGeom prst="rect">
            <a:avLst/>
          </a:prstGeom>
          <a:noFill/>
        </p:spPr>
        <p:txBody>
          <a:bodyPr wrap="none" rtlCol="0">
            <a:spAutoFit/>
          </a:bodyPr>
          <a:lstStyle/>
          <a:p>
            <a:pPr algn="r"/>
            <a:r>
              <a:rPr kumimoji="1" lang="zh-CN" altLang="en-US" sz="2000" dirty="0" smtClean="0">
                <a:solidFill>
                  <a:schemeClr val="tx2"/>
                </a:solidFill>
                <a:latin typeface="微软雅黑"/>
                <a:ea typeface="微软雅黑"/>
                <a:cs typeface="微软雅黑"/>
              </a:rPr>
              <a:t>推动物联网领域</a:t>
            </a:r>
            <a:endParaRPr kumimoji="1" lang="en-US" altLang="zh-CN" sz="2000" dirty="0" smtClean="0">
              <a:solidFill>
                <a:schemeClr val="tx2"/>
              </a:solidFill>
              <a:latin typeface="微软雅黑"/>
              <a:ea typeface="微软雅黑"/>
              <a:cs typeface="微软雅黑"/>
            </a:endParaRPr>
          </a:p>
          <a:p>
            <a:pPr algn="r"/>
            <a:r>
              <a:rPr kumimoji="1" lang="zh-CN" altLang="en-US" sz="2000" dirty="0" smtClean="0">
                <a:solidFill>
                  <a:schemeClr val="tx2"/>
                </a:solidFill>
                <a:latin typeface="微软雅黑"/>
                <a:ea typeface="微软雅黑"/>
                <a:cs typeface="微软雅黑"/>
              </a:rPr>
              <a:t>整体进步</a:t>
            </a:r>
            <a:endParaRPr kumimoji="1" lang="zh-CN" altLang="en-US" sz="2000" dirty="0">
              <a:solidFill>
                <a:schemeClr val="tx2"/>
              </a:solidFill>
              <a:latin typeface="微软雅黑"/>
              <a:ea typeface="微软雅黑"/>
              <a:cs typeface="微软雅黑"/>
            </a:endParaRPr>
          </a:p>
        </p:txBody>
      </p:sp>
      <p:sp>
        <p:nvSpPr>
          <p:cNvPr id="12" name="文本框 11"/>
          <p:cNvSpPr txBox="1"/>
          <p:nvPr/>
        </p:nvSpPr>
        <p:spPr>
          <a:xfrm>
            <a:off x="4039014" y="1722342"/>
            <a:ext cx="1107996" cy="1754326"/>
          </a:xfrm>
          <a:prstGeom prst="rect">
            <a:avLst/>
          </a:prstGeom>
          <a:noFill/>
        </p:spPr>
        <p:txBody>
          <a:bodyPr wrap="none" rtlCol="0">
            <a:spAutoFit/>
          </a:bodyPr>
          <a:lstStyle/>
          <a:p>
            <a:pPr algn="ctr"/>
            <a:r>
              <a:rPr lang="zh-CN" altLang="en-US" sz="3600" dirty="0" smtClean="0">
                <a:solidFill>
                  <a:schemeClr val="tx2"/>
                </a:solidFill>
                <a:latin typeface="微软雅黑"/>
                <a:ea typeface="微软雅黑"/>
                <a:cs typeface="微软雅黑"/>
              </a:rPr>
              <a:t>目标</a:t>
            </a:r>
            <a:endParaRPr lang="en-US" altLang="zh-CN" sz="3600" dirty="0" smtClean="0">
              <a:solidFill>
                <a:schemeClr val="tx2"/>
              </a:solidFill>
              <a:latin typeface="微软雅黑"/>
              <a:ea typeface="微软雅黑"/>
              <a:cs typeface="微软雅黑"/>
            </a:endParaRPr>
          </a:p>
          <a:p>
            <a:pPr algn="ctr"/>
            <a:r>
              <a:rPr lang="en-US" altLang="zh-CN" sz="3600" dirty="0" smtClean="0">
                <a:solidFill>
                  <a:schemeClr val="tx2"/>
                </a:solidFill>
                <a:latin typeface="微软雅黑"/>
                <a:ea typeface="微软雅黑"/>
                <a:cs typeface="微软雅黑"/>
              </a:rPr>
              <a:t>&amp;</a:t>
            </a:r>
          </a:p>
          <a:p>
            <a:pPr algn="ctr"/>
            <a:r>
              <a:rPr lang="zh-CN" altLang="en-US" sz="3600" dirty="0" smtClean="0">
                <a:solidFill>
                  <a:schemeClr val="tx2"/>
                </a:solidFill>
                <a:latin typeface="微软雅黑"/>
                <a:ea typeface="微软雅黑"/>
                <a:cs typeface="微软雅黑"/>
              </a:rPr>
              <a:t>愿</a:t>
            </a:r>
            <a:r>
              <a:rPr lang="zh-CN" altLang="en-US" sz="3600" dirty="0">
                <a:solidFill>
                  <a:schemeClr val="tx2"/>
                </a:solidFill>
                <a:latin typeface="微软雅黑"/>
                <a:ea typeface="微软雅黑"/>
                <a:cs typeface="微软雅黑"/>
              </a:rPr>
              <a:t>景</a:t>
            </a:r>
          </a:p>
        </p:txBody>
      </p:sp>
    </p:spTree>
    <p:extLst>
      <p:ext uri="{BB962C8B-B14F-4D97-AF65-F5344CB8AC3E}">
        <p14:creationId xmlns:p14="http://schemas.microsoft.com/office/powerpoint/2010/main" val="30219471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solidFill>
                  <a:srgbClr val="F8F8F8"/>
                </a:solidFill>
                <a:latin typeface="微软雅黑"/>
                <a:ea typeface="微软雅黑"/>
                <a:cs typeface="微软雅黑"/>
              </a:rPr>
              <a:t>Thanks</a:t>
            </a:r>
            <a:endParaRPr kumimoji="1" lang="zh-CN" altLang="en-US" dirty="0">
              <a:solidFill>
                <a:srgbClr val="F8F8F8"/>
              </a:solidFill>
              <a:latin typeface="微软雅黑"/>
              <a:ea typeface="微软雅黑"/>
              <a:cs typeface="微软雅黑"/>
            </a:endParaRPr>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5944943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chemeClr val="tx1">
                    <a:lumMod val="95000"/>
                  </a:schemeClr>
                </a:solidFill>
                <a:latin typeface="微软雅黑"/>
                <a:ea typeface="微软雅黑"/>
                <a:cs typeface="微软雅黑"/>
              </a:rPr>
              <a:t>行业竞争激烈</a:t>
            </a:r>
            <a:endParaRPr kumimoji="1" lang="zh-CN" altLang="en-US" dirty="0">
              <a:solidFill>
                <a:schemeClr val="tx1">
                  <a:lumMod val="95000"/>
                </a:schemeClr>
              </a:solidFill>
              <a:latin typeface="微软雅黑"/>
              <a:ea typeface="微软雅黑"/>
              <a:cs typeface="微软雅黑"/>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89" y="1598697"/>
            <a:ext cx="1560172" cy="934912"/>
          </a:xfrm>
          <a:prstGeom prst="rect">
            <a:avLst/>
          </a:prstGeom>
        </p:spPr>
      </p:pic>
      <p:sp>
        <p:nvSpPr>
          <p:cNvPr id="5" name="文本框 4"/>
          <p:cNvSpPr txBox="1"/>
          <p:nvPr/>
        </p:nvSpPr>
        <p:spPr>
          <a:xfrm>
            <a:off x="251520" y="2999662"/>
            <a:ext cx="2723823" cy="646331"/>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覆盖生活、生产各个领域</a:t>
            </a:r>
            <a:endParaRPr kumimoji="1" lang="en-US" altLang="zh-CN" dirty="0" smtClean="0">
              <a:solidFill>
                <a:srgbClr val="F8F8F8"/>
              </a:solidFill>
              <a:latin typeface="微软雅黑"/>
              <a:ea typeface="微软雅黑"/>
              <a:cs typeface="微软雅黑"/>
            </a:endParaRPr>
          </a:p>
          <a:p>
            <a:pPr algn="ctr"/>
            <a:r>
              <a:rPr kumimoji="1" lang="zh-CN" altLang="en-US" dirty="0" smtClean="0">
                <a:solidFill>
                  <a:srgbClr val="F8F8F8"/>
                </a:solidFill>
                <a:latin typeface="微软雅黑"/>
                <a:ea typeface="微软雅黑"/>
                <a:cs typeface="微软雅黑"/>
              </a:rPr>
              <a:t>电子行业的下一个风口</a:t>
            </a:r>
            <a:endParaRPr kumimoji="1" lang="zh-CN" altLang="en-US" dirty="0">
              <a:solidFill>
                <a:srgbClr val="F8F8F8"/>
              </a:solidFill>
              <a:latin typeface="微软雅黑"/>
              <a:ea typeface="微软雅黑"/>
              <a:cs typeface="微软雅黑"/>
            </a:endParaRPr>
          </a:p>
        </p:txBody>
      </p:sp>
      <p:sp>
        <p:nvSpPr>
          <p:cNvPr id="7" name="文本框 6"/>
          <p:cNvSpPr txBox="1"/>
          <p:nvPr/>
        </p:nvSpPr>
        <p:spPr>
          <a:xfrm>
            <a:off x="3830566" y="3005209"/>
            <a:ext cx="1614407" cy="646331"/>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物联平台林立</a:t>
            </a:r>
            <a:endParaRPr kumimoji="1" lang="en-US" altLang="zh-CN" dirty="0" smtClean="0">
              <a:solidFill>
                <a:srgbClr val="F8F8F8"/>
              </a:solidFill>
              <a:latin typeface="微软雅黑"/>
              <a:ea typeface="微软雅黑"/>
              <a:cs typeface="微软雅黑"/>
            </a:endParaRPr>
          </a:p>
          <a:p>
            <a:pPr algn="ctr"/>
            <a:r>
              <a:rPr kumimoji="1" lang="zh-CN" altLang="en-US" dirty="0" smtClean="0">
                <a:solidFill>
                  <a:srgbClr val="F8F8F8"/>
                </a:solidFill>
                <a:latin typeface="微软雅黑"/>
                <a:ea typeface="微软雅黑"/>
                <a:cs typeface="微软雅黑"/>
              </a:rPr>
              <a:t>硬件单品纷杂</a:t>
            </a:r>
            <a:endParaRPr kumimoji="1" lang="zh-CN" altLang="en-US" dirty="0">
              <a:solidFill>
                <a:srgbClr val="F8F8F8"/>
              </a:solidFill>
              <a:latin typeface="微软雅黑"/>
              <a:ea typeface="微软雅黑"/>
              <a:cs typeface="微软雅黑"/>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317" y="1602857"/>
            <a:ext cx="892665" cy="935999"/>
          </a:xfrm>
          <a:prstGeom prst="rect">
            <a:avLst/>
          </a:prstGeom>
        </p:spPr>
      </p:pic>
      <p:sp>
        <p:nvSpPr>
          <p:cNvPr id="9" name="文本框 8"/>
          <p:cNvSpPr txBox="1"/>
          <p:nvPr/>
        </p:nvSpPr>
        <p:spPr>
          <a:xfrm>
            <a:off x="6655478" y="3005539"/>
            <a:ext cx="1800493" cy="646331"/>
          </a:xfrm>
          <a:prstGeom prst="rect">
            <a:avLst/>
          </a:prstGeom>
          <a:noFill/>
        </p:spPr>
        <p:txBody>
          <a:bodyPr wrap="none" rtlCol="0">
            <a:spAutoFit/>
          </a:bodyPr>
          <a:lstStyle/>
          <a:p>
            <a:pPr algn="ctr"/>
            <a:r>
              <a:rPr kumimoji="1" lang="zh-CN" altLang="en-US" dirty="0" smtClean="0">
                <a:solidFill>
                  <a:srgbClr val="F8F8F8"/>
                </a:solidFill>
                <a:latin typeface="微软雅黑"/>
                <a:ea typeface="微软雅黑"/>
                <a:cs typeface="微软雅黑"/>
              </a:rPr>
              <a:t>功能同质化严重</a:t>
            </a:r>
            <a:endParaRPr kumimoji="1" lang="en-US" altLang="zh-CN" dirty="0" smtClean="0">
              <a:solidFill>
                <a:srgbClr val="F8F8F8"/>
              </a:solidFill>
              <a:latin typeface="微软雅黑"/>
              <a:ea typeface="微软雅黑"/>
              <a:cs typeface="微软雅黑"/>
            </a:endParaRPr>
          </a:p>
          <a:p>
            <a:pPr algn="ctr"/>
            <a:r>
              <a:rPr kumimoji="1" lang="zh-CN" altLang="en-US" dirty="0" smtClean="0">
                <a:solidFill>
                  <a:srgbClr val="F8F8F8"/>
                </a:solidFill>
                <a:latin typeface="微软雅黑"/>
                <a:ea typeface="微软雅黑"/>
                <a:cs typeface="微软雅黑"/>
              </a:rPr>
              <a:t>质量良莠不齐</a:t>
            </a:r>
            <a:endParaRPr kumimoji="1" lang="zh-CN" altLang="en-US" dirty="0">
              <a:solidFill>
                <a:srgbClr val="F8F8F8"/>
              </a:solidFill>
              <a:latin typeface="微软雅黑"/>
              <a:ea typeface="微软雅黑"/>
              <a:cs typeface="微软雅黑"/>
            </a:endParaRPr>
          </a:p>
        </p:txBody>
      </p:sp>
      <p:pic>
        <p:nvPicPr>
          <p:cNvPr id="3" name="图片 2"/>
          <p:cNvPicPr>
            <a:picLocks noChangeAspect="1"/>
          </p:cNvPicPr>
          <p:nvPr/>
        </p:nvPicPr>
        <p:blipFill>
          <a:blip r:embed="rId5"/>
          <a:stretch>
            <a:fillRect/>
          </a:stretch>
        </p:blipFill>
        <p:spPr>
          <a:xfrm>
            <a:off x="3851920" y="1592719"/>
            <a:ext cx="1500421" cy="9359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文本框 9"/>
          <p:cNvSpPr txBox="1"/>
          <p:nvPr/>
        </p:nvSpPr>
        <p:spPr>
          <a:xfrm>
            <a:off x="1472163" y="4011910"/>
            <a:ext cx="6340197" cy="830997"/>
          </a:xfrm>
          <a:prstGeom prst="rect">
            <a:avLst/>
          </a:prstGeom>
          <a:noFill/>
        </p:spPr>
        <p:txBody>
          <a:bodyPr wrap="none" rtlCol="0">
            <a:spAutoFit/>
          </a:bodyPr>
          <a:lstStyle/>
          <a:p>
            <a:r>
              <a:rPr kumimoji="1" lang="zh-CN" altLang="en-US" sz="2400" dirty="0" smtClean="0">
                <a:solidFill>
                  <a:srgbClr val="358988"/>
                </a:solidFill>
                <a:latin typeface="微软雅黑"/>
                <a:ea typeface="微软雅黑"/>
                <a:cs typeface="微软雅黑"/>
              </a:rPr>
              <a:t>好的产品需要：</a:t>
            </a:r>
            <a:endParaRPr kumimoji="1" lang="en-US" altLang="zh-CN" sz="2400" dirty="0" smtClean="0">
              <a:solidFill>
                <a:srgbClr val="358988"/>
              </a:solidFill>
              <a:latin typeface="微软雅黑"/>
              <a:ea typeface="微软雅黑"/>
              <a:cs typeface="微软雅黑"/>
            </a:endParaRPr>
          </a:p>
          <a:p>
            <a:r>
              <a:rPr kumimoji="1" lang="zh-CN" altLang="en-US" sz="2400" dirty="0" smtClean="0">
                <a:solidFill>
                  <a:srgbClr val="358988"/>
                </a:solidFill>
                <a:latin typeface="微软雅黑"/>
                <a:ea typeface="微软雅黑"/>
                <a:cs typeface="微软雅黑"/>
              </a:rPr>
              <a:t>贴合用户需求，完善用户体验</a:t>
            </a:r>
            <a:r>
              <a:rPr kumimoji="1" lang="zh-CN" altLang="en-US" sz="2400" dirty="0">
                <a:solidFill>
                  <a:srgbClr val="358988"/>
                </a:solidFill>
                <a:latin typeface="微软雅黑"/>
                <a:ea typeface="微软雅黑"/>
                <a:cs typeface="微软雅黑"/>
              </a:rPr>
              <a:t>，</a:t>
            </a:r>
            <a:r>
              <a:rPr kumimoji="1" lang="zh-CN" altLang="en-US" sz="2400" dirty="0" smtClean="0">
                <a:solidFill>
                  <a:srgbClr val="358988"/>
                </a:solidFill>
                <a:latin typeface="微软雅黑"/>
                <a:ea typeface="微软雅黑"/>
                <a:cs typeface="微软雅黑"/>
              </a:rPr>
              <a:t>创新产品功能</a:t>
            </a:r>
            <a:endParaRPr kumimoji="1" lang="zh-CN" altLang="en-US" sz="2400" dirty="0">
              <a:solidFill>
                <a:srgbClr val="358988"/>
              </a:solidFill>
              <a:latin typeface="微软雅黑"/>
              <a:ea typeface="微软雅黑"/>
              <a:cs typeface="微软雅黑"/>
            </a:endParaRPr>
          </a:p>
        </p:txBody>
      </p:sp>
    </p:spTree>
    <p:extLst>
      <p:ext uri="{BB962C8B-B14F-4D97-AF65-F5344CB8AC3E}">
        <p14:creationId xmlns:p14="http://schemas.microsoft.com/office/powerpoint/2010/main" val="2078048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2F2F2"/>
                </a:solidFill>
                <a:latin typeface="微软雅黑"/>
                <a:ea typeface="微软雅黑"/>
                <a:cs typeface="微软雅黑"/>
              </a:rPr>
              <a:t>产品链条长</a:t>
            </a:r>
            <a:endParaRPr kumimoji="1" lang="zh-CN" altLang="en-US" dirty="0">
              <a:solidFill>
                <a:srgbClr val="F2F2F2"/>
              </a:solidFill>
              <a:latin typeface="微软雅黑"/>
              <a:ea typeface="微软雅黑"/>
              <a:cs typeface="微软雅黑"/>
            </a:endParaRPr>
          </a:p>
        </p:txBody>
      </p:sp>
      <p:sp>
        <p:nvSpPr>
          <p:cNvPr id="38" name="椭圆 37"/>
          <p:cNvSpPr>
            <a:spLocks noChangeAspect="1"/>
          </p:cNvSpPr>
          <p:nvPr/>
        </p:nvSpPr>
        <p:spPr>
          <a:xfrm>
            <a:off x="323529" y="3085510"/>
            <a:ext cx="720079" cy="719999"/>
          </a:xfrm>
          <a:prstGeom prst="ellipse">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F8F8F8"/>
                </a:solidFill>
                <a:latin typeface="微软雅黑"/>
                <a:ea typeface="微软雅黑"/>
                <a:cs typeface="微软雅黑"/>
              </a:rPr>
              <a:t>调研</a:t>
            </a:r>
            <a:endParaRPr kumimoji="1" lang="zh-CN" altLang="en-US" sz="1200" dirty="0">
              <a:solidFill>
                <a:srgbClr val="F8F8F8"/>
              </a:solidFill>
              <a:latin typeface="微软雅黑"/>
              <a:ea typeface="微软雅黑"/>
              <a:cs typeface="微软雅黑"/>
            </a:endParaRPr>
          </a:p>
        </p:txBody>
      </p:sp>
      <p:sp>
        <p:nvSpPr>
          <p:cNvPr id="39" name="椭圆 38"/>
          <p:cNvSpPr>
            <a:spLocks noChangeAspect="1"/>
          </p:cNvSpPr>
          <p:nvPr/>
        </p:nvSpPr>
        <p:spPr>
          <a:xfrm>
            <a:off x="1644288" y="3093417"/>
            <a:ext cx="720079" cy="719999"/>
          </a:xfrm>
          <a:prstGeom prst="ellipse">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F8F8F8"/>
                </a:solidFill>
                <a:latin typeface="微软雅黑"/>
                <a:ea typeface="微软雅黑"/>
                <a:cs typeface="微软雅黑"/>
              </a:rPr>
              <a:t>设计</a:t>
            </a:r>
            <a:endParaRPr kumimoji="1" lang="zh-CN" altLang="en-US" sz="1200" dirty="0">
              <a:solidFill>
                <a:srgbClr val="F8F8F8"/>
              </a:solidFill>
              <a:latin typeface="微软雅黑"/>
              <a:ea typeface="微软雅黑"/>
              <a:cs typeface="微软雅黑"/>
            </a:endParaRPr>
          </a:p>
        </p:txBody>
      </p:sp>
      <p:sp>
        <p:nvSpPr>
          <p:cNvPr id="40" name="椭圆 39"/>
          <p:cNvSpPr>
            <a:spLocks noChangeAspect="1"/>
          </p:cNvSpPr>
          <p:nvPr/>
        </p:nvSpPr>
        <p:spPr>
          <a:xfrm>
            <a:off x="2987826" y="3085591"/>
            <a:ext cx="720079" cy="719999"/>
          </a:xfrm>
          <a:prstGeom prst="ellipse">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F8F8F8"/>
                </a:solidFill>
                <a:latin typeface="微软雅黑"/>
                <a:ea typeface="微软雅黑"/>
                <a:cs typeface="微软雅黑"/>
              </a:rPr>
              <a:t>研发</a:t>
            </a:r>
            <a:endParaRPr kumimoji="1" lang="zh-CN" altLang="en-US" sz="1200" dirty="0">
              <a:solidFill>
                <a:srgbClr val="F8F8F8"/>
              </a:solidFill>
              <a:latin typeface="微软雅黑"/>
              <a:ea typeface="微软雅黑"/>
              <a:cs typeface="微软雅黑"/>
            </a:endParaRPr>
          </a:p>
        </p:txBody>
      </p:sp>
      <p:sp>
        <p:nvSpPr>
          <p:cNvPr id="41" name="椭圆 40"/>
          <p:cNvSpPr>
            <a:spLocks noChangeAspect="1"/>
          </p:cNvSpPr>
          <p:nvPr/>
        </p:nvSpPr>
        <p:spPr>
          <a:xfrm>
            <a:off x="5580113" y="3080452"/>
            <a:ext cx="720079" cy="719999"/>
          </a:xfrm>
          <a:prstGeom prst="ellipse">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F8F8F8"/>
                </a:solidFill>
                <a:latin typeface="微软雅黑"/>
                <a:ea typeface="微软雅黑"/>
                <a:cs typeface="微软雅黑"/>
              </a:rPr>
              <a:t>销售</a:t>
            </a:r>
            <a:endParaRPr kumimoji="1" lang="zh-CN" altLang="en-US" sz="1200" dirty="0">
              <a:solidFill>
                <a:srgbClr val="F8F8F8"/>
              </a:solidFill>
              <a:latin typeface="微软雅黑"/>
              <a:ea typeface="微软雅黑"/>
              <a:cs typeface="微软雅黑"/>
            </a:endParaRPr>
          </a:p>
        </p:txBody>
      </p:sp>
      <p:sp>
        <p:nvSpPr>
          <p:cNvPr id="42" name="椭圆 41"/>
          <p:cNvSpPr>
            <a:spLocks noChangeAspect="1"/>
          </p:cNvSpPr>
          <p:nvPr/>
        </p:nvSpPr>
        <p:spPr>
          <a:xfrm>
            <a:off x="2807809" y="1495012"/>
            <a:ext cx="1080114" cy="1079994"/>
          </a:xfrm>
          <a:prstGeom prst="ellipse">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smtClean="0">
                <a:solidFill>
                  <a:srgbClr val="F8F8F8"/>
                </a:solidFill>
                <a:latin typeface="微软雅黑"/>
                <a:ea typeface="微软雅黑"/>
                <a:cs typeface="微软雅黑"/>
              </a:rPr>
              <a:t>运营</a:t>
            </a:r>
            <a:endParaRPr kumimoji="1" lang="zh-CN" altLang="en-US" sz="2000" dirty="0">
              <a:solidFill>
                <a:srgbClr val="F8F8F8"/>
              </a:solidFill>
              <a:latin typeface="微软雅黑"/>
              <a:ea typeface="微软雅黑"/>
              <a:cs typeface="微软雅黑"/>
            </a:endParaRPr>
          </a:p>
        </p:txBody>
      </p:sp>
      <p:sp>
        <p:nvSpPr>
          <p:cNvPr id="43" name="右箭头 42"/>
          <p:cNvSpPr/>
          <p:nvPr/>
        </p:nvSpPr>
        <p:spPr>
          <a:xfrm>
            <a:off x="1166283" y="3237696"/>
            <a:ext cx="432048" cy="360040"/>
          </a:xfrm>
          <a:prstGeom prst="rightArrow">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 name="椭圆 50"/>
          <p:cNvSpPr>
            <a:spLocks noChangeAspect="1"/>
          </p:cNvSpPr>
          <p:nvPr/>
        </p:nvSpPr>
        <p:spPr>
          <a:xfrm>
            <a:off x="4274495" y="3085591"/>
            <a:ext cx="720079" cy="719999"/>
          </a:xfrm>
          <a:prstGeom prst="ellipse">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F8F8F8"/>
                </a:solidFill>
                <a:latin typeface="微软雅黑"/>
                <a:ea typeface="微软雅黑"/>
                <a:cs typeface="微软雅黑"/>
              </a:rPr>
              <a:t>生产</a:t>
            </a:r>
            <a:endParaRPr kumimoji="1" lang="zh-CN" altLang="en-US" sz="1200" dirty="0">
              <a:solidFill>
                <a:srgbClr val="F8F8F8"/>
              </a:solidFill>
              <a:latin typeface="微软雅黑"/>
              <a:ea typeface="微软雅黑"/>
              <a:cs typeface="微软雅黑"/>
            </a:endParaRPr>
          </a:p>
        </p:txBody>
      </p:sp>
      <p:sp>
        <p:nvSpPr>
          <p:cNvPr id="57" name="文本框 56"/>
          <p:cNvSpPr txBox="1"/>
          <p:nvPr/>
        </p:nvSpPr>
        <p:spPr>
          <a:xfrm>
            <a:off x="6444208" y="1419622"/>
            <a:ext cx="2522703" cy="2585323"/>
          </a:xfrm>
          <a:prstGeom prst="rect">
            <a:avLst/>
          </a:prstGeom>
          <a:noFill/>
        </p:spPr>
        <p:txBody>
          <a:bodyPr wrap="square" rtlCol="0">
            <a:spAutoFit/>
          </a:bodyPr>
          <a:lstStyle/>
          <a:p>
            <a:r>
              <a:rPr kumimoji="1" lang="zh-CN" altLang="en-US" dirty="0" smtClean="0">
                <a:solidFill>
                  <a:srgbClr val="F2F2F2"/>
                </a:solidFill>
                <a:latin typeface="微软雅黑"/>
                <a:ea typeface="微软雅黑"/>
                <a:cs typeface="微软雅黑"/>
              </a:rPr>
              <a:t>运营的价值在于“服务价值的深层次挖掘”：</a:t>
            </a:r>
            <a:endParaRPr kumimoji="1" lang="en-US" altLang="zh-CN" dirty="0" smtClean="0">
              <a:solidFill>
                <a:srgbClr val="F2F2F2"/>
              </a:solidFill>
              <a:latin typeface="微软雅黑"/>
              <a:ea typeface="微软雅黑"/>
              <a:cs typeface="微软雅黑"/>
            </a:endParaRPr>
          </a:p>
          <a:p>
            <a:r>
              <a:rPr kumimoji="1" lang="zh-CN" altLang="zh-CN" dirty="0" smtClean="0">
                <a:solidFill>
                  <a:srgbClr val="F2F2F2"/>
                </a:solidFill>
                <a:latin typeface="微软雅黑"/>
                <a:ea typeface="微软雅黑"/>
                <a:cs typeface="微软雅黑"/>
              </a:rPr>
              <a:t>1</a:t>
            </a:r>
            <a:r>
              <a:rPr kumimoji="1" lang="zh-CN" altLang="en-US" dirty="0" smtClean="0">
                <a:solidFill>
                  <a:srgbClr val="F2F2F2"/>
                </a:solidFill>
                <a:latin typeface="微软雅黑"/>
                <a:ea typeface="微软雅黑"/>
                <a:cs typeface="微软雅黑"/>
              </a:rPr>
              <a:t>、优化各个产品链条环节，以不断发展用户</a:t>
            </a:r>
            <a:endParaRPr kumimoji="1" lang="en-US" altLang="zh-CN" dirty="0" smtClean="0">
              <a:solidFill>
                <a:srgbClr val="F2F2F2"/>
              </a:solidFill>
              <a:latin typeface="微软雅黑"/>
              <a:ea typeface="微软雅黑"/>
              <a:cs typeface="微软雅黑"/>
            </a:endParaRPr>
          </a:p>
          <a:p>
            <a:r>
              <a:rPr kumimoji="1" lang="zh-CN" altLang="zh-CN" dirty="0" smtClean="0">
                <a:solidFill>
                  <a:srgbClr val="F2F2F2"/>
                </a:solidFill>
                <a:latin typeface="微软雅黑"/>
                <a:ea typeface="微软雅黑"/>
                <a:cs typeface="微软雅黑"/>
              </a:rPr>
              <a:t>2</a:t>
            </a:r>
            <a:r>
              <a:rPr kumimoji="1" lang="zh-CN" altLang="en-US" dirty="0" smtClean="0">
                <a:solidFill>
                  <a:srgbClr val="F2F2F2"/>
                </a:solidFill>
                <a:latin typeface="微软雅黑"/>
                <a:ea typeface="微软雅黑"/>
                <a:cs typeface="微软雅黑"/>
              </a:rPr>
              <a:t>、推出增值服务，以获得更丰富的收入</a:t>
            </a:r>
            <a:endParaRPr kumimoji="1" lang="en-US" altLang="zh-CN" dirty="0" smtClean="0">
              <a:solidFill>
                <a:srgbClr val="F2F2F2"/>
              </a:solidFill>
              <a:latin typeface="微软雅黑"/>
              <a:ea typeface="微软雅黑"/>
              <a:cs typeface="微软雅黑"/>
            </a:endParaRPr>
          </a:p>
          <a:p>
            <a:r>
              <a:rPr kumimoji="1" lang="zh-CN" altLang="zh-CN" dirty="0" smtClean="0">
                <a:solidFill>
                  <a:srgbClr val="F2F2F2"/>
                </a:solidFill>
                <a:latin typeface="微软雅黑"/>
                <a:ea typeface="微软雅黑"/>
                <a:cs typeface="微软雅黑"/>
              </a:rPr>
              <a:t>3</a:t>
            </a:r>
            <a:r>
              <a:rPr kumimoji="1" lang="zh-CN" altLang="en-US" dirty="0" smtClean="0">
                <a:solidFill>
                  <a:srgbClr val="F2F2F2"/>
                </a:solidFill>
                <a:latin typeface="微软雅黑"/>
                <a:ea typeface="微软雅黑"/>
                <a:cs typeface="微软雅黑"/>
              </a:rPr>
              <a:t>、快速产品迭代，以支持体验和增值服务的升级及效果验证。</a:t>
            </a:r>
            <a:endParaRPr kumimoji="1" lang="zh-CN" altLang="en-US" dirty="0">
              <a:solidFill>
                <a:srgbClr val="F2F2F2"/>
              </a:solidFill>
              <a:latin typeface="微软雅黑"/>
              <a:ea typeface="微软雅黑"/>
              <a:cs typeface="微软雅黑"/>
            </a:endParaRPr>
          </a:p>
        </p:txBody>
      </p:sp>
      <p:sp>
        <p:nvSpPr>
          <p:cNvPr id="60" name="右箭头 59"/>
          <p:cNvSpPr/>
          <p:nvPr/>
        </p:nvSpPr>
        <p:spPr>
          <a:xfrm>
            <a:off x="2466854" y="3237696"/>
            <a:ext cx="432048" cy="360040"/>
          </a:xfrm>
          <a:prstGeom prst="rightArrow">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右箭头 60"/>
          <p:cNvSpPr/>
          <p:nvPr/>
        </p:nvSpPr>
        <p:spPr>
          <a:xfrm>
            <a:off x="3807789" y="3237696"/>
            <a:ext cx="432048" cy="360040"/>
          </a:xfrm>
          <a:prstGeom prst="rightArrow">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2" name="右箭头 61"/>
          <p:cNvSpPr/>
          <p:nvPr/>
        </p:nvSpPr>
        <p:spPr>
          <a:xfrm>
            <a:off x="5075269" y="3237696"/>
            <a:ext cx="432048" cy="360040"/>
          </a:xfrm>
          <a:prstGeom prst="rightArrow">
            <a:avLst/>
          </a:prstGeom>
          <a:solidFill>
            <a:srgbClr val="358988"/>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1" name="直线箭头连接符 20"/>
          <p:cNvCxnSpPr>
            <a:stCxn id="42" idx="2"/>
            <a:endCxn id="38" idx="0"/>
          </p:cNvCxnSpPr>
          <p:nvPr/>
        </p:nvCxnSpPr>
        <p:spPr>
          <a:xfrm flipH="1">
            <a:off x="683569" y="2035009"/>
            <a:ext cx="2124240" cy="1050501"/>
          </a:xfrm>
          <a:prstGeom prst="straightConnector1">
            <a:avLst/>
          </a:prstGeom>
          <a:ln w="38100" cmpd="sng">
            <a:solidFill>
              <a:srgbClr val="358988"/>
            </a:solidFill>
            <a:tailEnd type="arrow"/>
          </a:ln>
        </p:spPr>
        <p:style>
          <a:lnRef idx="2">
            <a:schemeClr val="accent1"/>
          </a:lnRef>
          <a:fillRef idx="0">
            <a:schemeClr val="accent1"/>
          </a:fillRef>
          <a:effectRef idx="1">
            <a:schemeClr val="accent1"/>
          </a:effectRef>
          <a:fontRef idx="minor">
            <a:schemeClr val="tx1"/>
          </a:fontRef>
        </p:style>
      </p:cxnSp>
      <p:cxnSp>
        <p:nvCxnSpPr>
          <p:cNvPr id="63" name="直线箭头连接符 62"/>
          <p:cNvCxnSpPr>
            <a:stCxn id="42" idx="3"/>
            <a:endCxn id="39" idx="0"/>
          </p:cNvCxnSpPr>
          <p:nvPr/>
        </p:nvCxnSpPr>
        <p:spPr>
          <a:xfrm flipH="1">
            <a:off x="2004328" y="2416845"/>
            <a:ext cx="961660" cy="676572"/>
          </a:xfrm>
          <a:prstGeom prst="straightConnector1">
            <a:avLst/>
          </a:prstGeom>
          <a:ln w="38100" cmpd="sng">
            <a:solidFill>
              <a:srgbClr val="358988"/>
            </a:solidFill>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a:stCxn id="42" idx="4"/>
            <a:endCxn id="40" idx="0"/>
          </p:cNvCxnSpPr>
          <p:nvPr/>
        </p:nvCxnSpPr>
        <p:spPr>
          <a:xfrm>
            <a:off x="3347866" y="2575006"/>
            <a:ext cx="0" cy="510585"/>
          </a:xfrm>
          <a:prstGeom prst="straightConnector1">
            <a:avLst/>
          </a:prstGeom>
          <a:ln w="38100" cmpd="sng">
            <a:solidFill>
              <a:srgbClr val="358988"/>
            </a:solidFill>
            <a:tailEnd type="arrow"/>
          </a:ln>
        </p:spPr>
        <p:style>
          <a:lnRef idx="2">
            <a:schemeClr val="accent1"/>
          </a:lnRef>
          <a:fillRef idx="0">
            <a:schemeClr val="accent1"/>
          </a:fillRef>
          <a:effectRef idx="1">
            <a:schemeClr val="accent1"/>
          </a:effectRef>
          <a:fontRef idx="minor">
            <a:schemeClr val="tx1"/>
          </a:fontRef>
        </p:style>
      </p:cxnSp>
      <p:cxnSp>
        <p:nvCxnSpPr>
          <p:cNvPr id="65" name="直线箭头连接符 64"/>
          <p:cNvCxnSpPr>
            <a:stCxn id="42" idx="5"/>
            <a:endCxn id="51" idx="0"/>
          </p:cNvCxnSpPr>
          <p:nvPr/>
        </p:nvCxnSpPr>
        <p:spPr>
          <a:xfrm>
            <a:off x="3729744" y="2416845"/>
            <a:ext cx="904791" cy="668746"/>
          </a:xfrm>
          <a:prstGeom prst="straightConnector1">
            <a:avLst/>
          </a:prstGeom>
          <a:ln w="38100" cmpd="sng">
            <a:solidFill>
              <a:srgbClr val="358988"/>
            </a:solidFill>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42" idx="6"/>
            <a:endCxn id="41" idx="0"/>
          </p:cNvCxnSpPr>
          <p:nvPr/>
        </p:nvCxnSpPr>
        <p:spPr>
          <a:xfrm>
            <a:off x="3887923" y="2035009"/>
            <a:ext cx="2052230" cy="1045443"/>
          </a:xfrm>
          <a:prstGeom prst="straightConnector1">
            <a:avLst/>
          </a:prstGeom>
          <a:ln w="38100" cmpd="sng">
            <a:solidFill>
              <a:srgbClr val="358988"/>
            </a:solidFill>
            <a:tailEnd type="arrow"/>
          </a:ln>
        </p:spPr>
        <p:style>
          <a:lnRef idx="2">
            <a:schemeClr val="accent1"/>
          </a:lnRef>
          <a:fillRef idx="0">
            <a:schemeClr val="accent1"/>
          </a:fillRef>
          <a:effectRef idx="1">
            <a:schemeClr val="accent1"/>
          </a:effectRef>
          <a:fontRef idx="minor">
            <a:schemeClr val="tx1"/>
          </a:fontRef>
        </p:style>
      </p:cxnSp>
      <p:sp>
        <p:nvSpPr>
          <p:cNvPr id="71" name="圆角右箭头 70"/>
          <p:cNvSpPr/>
          <p:nvPr/>
        </p:nvSpPr>
        <p:spPr>
          <a:xfrm flipH="1">
            <a:off x="3887922" y="1779662"/>
            <a:ext cx="2196242" cy="1300790"/>
          </a:xfrm>
          <a:prstGeom prst="bentArrow">
            <a:avLst>
              <a:gd name="adj1" fmla="val 10603"/>
              <a:gd name="adj2" fmla="val 11698"/>
              <a:gd name="adj3" fmla="val 12876"/>
              <a:gd name="adj4" fmla="val 43750"/>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72" name="文本框 71"/>
          <p:cNvSpPr txBox="1"/>
          <p:nvPr/>
        </p:nvSpPr>
        <p:spPr>
          <a:xfrm>
            <a:off x="323528" y="4117017"/>
            <a:ext cx="8494633" cy="830997"/>
          </a:xfrm>
          <a:prstGeom prst="rect">
            <a:avLst/>
          </a:prstGeom>
          <a:noFill/>
        </p:spPr>
        <p:txBody>
          <a:bodyPr wrap="none" rtlCol="0">
            <a:spAutoFit/>
          </a:bodyPr>
          <a:lstStyle/>
          <a:p>
            <a:r>
              <a:rPr kumimoji="1" lang="zh-CN" altLang="en-US" sz="2400" dirty="0" smtClean="0">
                <a:solidFill>
                  <a:srgbClr val="358988"/>
                </a:solidFill>
                <a:latin typeface="微软雅黑"/>
                <a:ea typeface="微软雅黑"/>
                <a:cs typeface="微软雅黑"/>
              </a:rPr>
              <a:t>高效的运营需要：</a:t>
            </a:r>
            <a:endParaRPr kumimoji="1" lang="en-US" altLang="zh-CN" sz="2400" dirty="0" smtClean="0">
              <a:solidFill>
                <a:srgbClr val="358988"/>
              </a:solidFill>
              <a:latin typeface="微软雅黑"/>
              <a:ea typeface="微软雅黑"/>
              <a:cs typeface="微软雅黑"/>
            </a:endParaRPr>
          </a:p>
          <a:p>
            <a:r>
              <a:rPr kumimoji="1" lang="zh-CN" altLang="en-US" sz="2400" dirty="0" smtClean="0">
                <a:solidFill>
                  <a:srgbClr val="358988"/>
                </a:solidFill>
                <a:latin typeface="微软雅黑"/>
                <a:ea typeface="微软雅黑"/>
                <a:cs typeface="微软雅黑"/>
              </a:rPr>
              <a:t>稳定、安全的服务运行环境</a:t>
            </a:r>
            <a:r>
              <a:rPr kumimoji="1" lang="zh-CN" altLang="en-US" sz="2400" dirty="0">
                <a:solidFill>
                  <a:srgbClr val="358988"/>
                </a:solidFill>
                <a:latin typeface="微软雅黑"/>
                <a:ea typeface="微软雅黑"/>
                <a:cs typeface="微软雅黑"/>
              </a:rPr>
              <a:t>，</a:t>
            </a:r>
            <a:r>
              <a:rPr kumimoji="1" lang="zh-CN" altLang="en-US" sz="2400" dirty="0" smtClean="0">
                <a:solidFill>
                  <a:srgbClr val="358988"/>
                </a:solidFill>
                <a:latin typeface="微软雅黑"/>
                <a:ea typeface="微软雅黑"/>
                <a:cs typeface="微软雅黑"/>
              </a:rPr>
              <a:t>大数据挖掘支持</a:t>
            </a:r>
            <a:r>
              <a:rPr kumimoji="1" lang="zh-CN" altLang="en-US" sz="2400" dirty="0">
                <a:solidFill>
                  <a:srgbClr val="358988"/>
                </a:solidFill>
                <a:latin typeface="微软雅黑"/>
                <a:ea typeface="微软雅黑"/>
                <a:cs typeface="微软雅黑"/>
              </a:rPr>
              <a:t>，</a:t>
            </a:r>
            <a:r>
              <a:rPr kumimoji="1" lang="zh-CN" altLang="en-US" sz="2400" dirty="0" smtClean="0">
                <a:solidFill>
                  <a:srgbClr val="358988"/>
                </a:solidFill>
                <a:latin typeface="微软雅黑"/>
                <a:ea typeface="微软雅黑"/>
                <a:cs typeface="微软雅黑"/>
              </a:rPr>
              <a:t>敏捷开发平台</a:t>
            </a:r>
            <a:endParaRPr kumimoji="1" lang="zh-CN" altLang="en-US" sz="2400" dirty="0">
              <a:solidFill>
                <a:srgbClr val="358988"/>
              </a:solidFill>
              <a:latin typeface="微软雅黑"/>
              <a:ea typeface="微软雅黑"/>
              <a:cs typeface="微软雅黑"/>
            </a:endParaRPr>
          </a:p>
        </p:txBody>
      </p:sp>
    </p:spTree>
    <p:extLst>
      <p:ext uri="{BB962C8B-B14F-4D97-AF65-F5344CB8AC3E}">
        <p14:creationId xmlns:p14="http://schemas.microsoft.com/office/powerpoint/2010/main" val="643257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1"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right)">
                                      <p:cBhvr>
                                        <p:cTn id="7" dur="500"/>
                                        <p:tgtEl>
                                          <p:spTgt spid="7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dissolve">
                                      <p:cBhvr>
                                        <p:cTn id="11" dur="500"/>
                                        <p:tgtEl>
                                          <p:spTgt spid="4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par>
                                <p:cTn id="16" presetID="22" presetClass="entr" presetSubtype="1"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up)">
                                      <p:cBhvr>
                                        <p:cTn id="18" dur="500"/>
                                        <p:tgtEl>
                                          <p:spTgt spid="63"/>
                                        </p:tgtEl>
                                      </p:cBhvr>
                                    </p:animEffect>
                                  </p:childTnLst>
                                </p:cTn>
                              </p:par>
                              <p:par>
                                <p:cTn id="19" presetID="22" presetClass="entr" presetSubtype="1"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up)">
                                      <p:cBhvr>
                                        <p:cTn id="21" dur="500"/>
                                        <p:tgtEl>
                                          <p:spTgt spid="64"/>
                                        </p:tgtEl>
                                      </p:cBhvr>
                                    </p:animEffect>
                                  </p:childTnLst>
                                </p:cTn>
                              </p:par>
                              <p:par>
                                <p:cTn id="22" presetID="22" presetClass="entr" presetSubtype="1"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up)">
                                      <p:cBhvr>
                                        <p:cTn id="24" dur="500"/>
                                        <p:tgtEl>
                                          <p:spTgt spid="65"/>
                                        </p:tgtEl>
                                      </p:cBhvr>
                                    </p:animEffect>
                                  </p:childTnLst>
                                </p:cTn>
                              </p:par>
                              <p:par>
                                <p:cTn id="25" presetID="22" presetClass="entr" presetSubtype="1"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up)">
                                      <p:cBhvr>
                                        <p:cTn id="27" dur="500"/>
                                        <p:tgtEl>
                                          <p:spTgt spid="68"/>
                                        </p:tgtEl>
                                      </p:cBhvr>
                                    </p:animEffec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7" grpId="0"/>
      <p:bldP spid="71" grpId="1" animBg="1"/>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2F2F2"/>
                </a:solidFill>
                <a:latin typeface="微软雅黑"/>
                <a:ea typeface="微软雅黑"/>
                <a:cs typeface="微软雅黑"/>
              </a:rPr>
              <a:t>基础设施搭建耗时耗力</a:t>
            </a:r>
            <a:endParaRPr kumimoji="1" lang="zh-CN" altLang="en-US" dirty="0">
              <a:solidFill>
                <a:srgbClr val="F2F2F2"/>
              </a:solidFill>
              <a:latin typeface="微软雅黑"/>
              <a:ea typeface="微软雅黑"/>
              <a:cs typeface="微软雅黑"/>
            </a:endParaRPr>
          </a:p>
        </p:txBody>
      </p:sp>
      <p:sp>
        <p:nvSpPr>
          <p:cNvPr id="29" name="文本框 28"/>
          <p:cNvSpPr txBox="1"/>
          <p:nvPr/>
        </p:nvSpPr>
        <p:spPr>
          <a:xfrm>
            <a:off x="1331640" y="4342333"/>
            <a:ext cx="6480720" cy="461665"/>
          </a:xfrm>
          <a:prstGeom prst="rect">
            <a:avLst/>
          </a:prstGeom>
          <a:noFill/>
        </p:spPr>
        <p:txBody>
          <a:bodyPr wrap="square" rtlCol="0">
            <a:spAutoFit/>
          </a:bodyPr>
          <a:lstStyle/>
          <a:p>
            <a:pPr algn="ctr"/>
            <a:r>
              <a:rPr kumimoji="1" lang="zh-CN" altLang="en-US" sz="2400" dirty="0" smtClean="0">
                <a:solidFill>
                  <a:srgbClr val="358988"/>
                </a:solidFill>
                <a:latin typeface="微软雅黑"/>
                <a:ea typeface="微软雅黑"/>
                <a:cs typeface="微软雅黑"/>
              </a:rPr>
              <a:t>强健的基础设施服务需要一支强大的团队支持</a:t>
            </a:r>
            <a:endParaRPr kumimoji="1" lang="zh-CN" altLang="en-US" sz="2400" dirty="0">
              <a:solidFill>
                <a:srgbClr val="358988"/>
              </a:solidFill>
              <a:latin typeface="微软雅黑"/>
              <a:ea typeface="微软雅黑"/>
              <a:cs typeface="微软雅黑"/>
            </a:endParaRPr>
          </a:p>
        </p:txBody>
      </p:sp>
      <p:sp>
        <p:nvSpPr>
          <p:cNvPr id="3" name="文本框 2"/>
          <p:cNvSpPr txBox="1"/>
          <p:nvPr/>
        </p:nvSpPr>
        <p:spPr>
          <a:xfrm>
            <a:off x="1835696" y="1275606"/>
            <a:ext cx="5519460" cy="3067506"/>
          </a:xfrm>
          <a:prstGeom prst="rect">
            <a:avLst/>
          </a:prstGeom>
          <a:noFill/>
        </p:spPr>
        <p:txBody>
          <a:bodyPr wrap="none" rtlCol="0">
            <a:spAutoFit/>
          </a:bodyPr>
          <a:lstStyle/>
          <a:p>
            <a:pPr algn="ctr">
              <a:lnSpc>
                <a:spcPct val="110000"/>
              </a:lnSpc>
            </a:pPr>
            <a:r>
              <a:rPr kumimoji="1" lang="zh-CN" altLang="en-US" sz="1600" dirty="0">
                <a:solidFill>
                  <a:srgbClr val="F2F2F2"/>
                </a:solidFill>
                <a:latin typeface="微软雅黑"/>
                <a:ea typeface="微软雅黑"/>
                <a:cs typeface="微软雅黑"/>
              </a:rPr>
              <a:t>繁杂</a:t>
            </a:r>
            <a:r>
              <a:rPr kumimoji="1" lang="zh-CN" altLang="en-US" sz="1600" dirty="0" smtClean="0">
                <a:solidFill>
                  <a:srgbClr val="F2F2F2"/>
                </a:solidFill>
                <a:latin typeface="微软雅黑"/>
                <a:ea typeface="微软雅黑"/>
                <a:cs typeface="微软雅黑"/>
              </a:rPr>
              <a:t>的功能中间件开发</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en-US" altLang="zh-CN" sz="1600" dirty="0" smtClean="0">
                <a:solidFill>
                  <a:srgbClr val="F2F2F2"/>
                </a:solidFill>
                <a:latin typeface="微软雅黑"/>
                <a:ea typeface="微软雅黑"/>
                <a:cs typeface="微软雅黑"/>
              </a:rPr>
              <a:t>7</a:t>
            </a:r>
            <a:r>
              <a:rPr kumimoji="1" lang="zh-CN" altLang="en-US" sz="1600" dirty="0" smtClean="0">
                <a:solidFill>
                  <a:srgbClr val="F2F2F2"/>
                </a:solidFill>
                <a:latin typeface="微软雅黑"/>
                <a:ea typeface="微软雅黑"/>
                <a:cs typeface="微软雅黑"/>
              </a:rPr>
              <a:t>＊</a:t>
            </a:r>
            <a:r>
              <a:rPr kumimoji="1" lang="zh-CN" altLang="zh-CN" sz="1600" dirty="0" smtClean="0">
                <a:solidFill>
                  <a:srgbClr val="F2F2F2"/>
                </a:solidFill>
                <a:latin typeface="微软雅黑"/>
                <a:ea typeface="微软雅黑"/>
                <a:cs typeface="微软雅黑"/>
              </a:rPr>
              <a:t>2</a:t>
            </a:r>
            <a:r>
              <a:rPr kumimoji="1" lang="en-US" altLang="zh-CN" sz="1600" dirty="0" smtClean="0">
                <a:solidFill>
                  <a:srgbClr val="F2F2F2"/>
                </a:solidFill>
                <a:latin typeface="微软雅黑"/>
                <a:ea typeface="微软雅黑"/>
                <a:cs typeface="微软雅黑"/>
              </a:rPr>
              <a:t>4</a:t>
            </a:r>
            <a:r>
              <a:rPr kumimoji="1" lang="zh-CN" altLang="en-US" sz="1600" dirty="0" smtClean="0">
                <a:solidFill>
                  <a:srgbClr val="F2F2F2"/>
                </a:solidFill>
                <a:latin typeface="微软雅黑"/>
                <a:ea typeface="微软雅黑"/>
                <a:cs typeface="微软雅黑"/>
              </a:rPr>
              <a:t>无间断运维管理</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a:solidFill>
                  <a:srgbClr val="F2F2F2"/>
                </a:solidFill>
                <a:latin typeface="微软雅黑"/>
                <a:ea typeface="微软雅黑"/>
                <a:cs typeface="微软雅黑"/>
              </a:rPr>
              <a:t>满足高稳定性和高安全性</a:t>
            </a:r>
            <a:r>
              <a:rPr kumimoji="1" lang="zh-CN" altLang="en-US" sz="1600" dirty="0" smtClean="0">
                <a:solidFill>
                  <a:srgbClr val="F2F2F2"/>
                </a:solidFill>
                <a:latin typeface="微软雅黑"/>
                <a:ea typeface="微软雅黑"/>
                <a:cs typeface="微软雅黑"/>
              </a:rPr>
              <a:t>要求</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smtClean="0">
                <a:solidFill>
                  <a:srgbClr val="F2F2F2"/>
                </a:solidFill>
                <a:latin typeface="微软雅黑"/>
                <a:ea typeface="微软雅黑"/>
                <a:cs typeface="微软雅黑"/>
              </a:rPr>
              <a:t>支持千百万量级设备</a:t>
            </a:r>
            <a:r>
              <a:rPr kumimoji="1" lang="zh-CN" altLang="en-US" sz="1600" dirty="0">
                <a:solidFill>
                  <a:srgbClr val="F2F2F2"/>
                </a:solidFill>
                <a:latin typeface="微软雅黑"/>
                <a:ea typeface="微软雅黑"/>
                <a:cs typeface="微软雅黑"/>
              </a:rPr>
              <a:t>的实时在线和</a:t>
            </a:r>
            <a:r>
              <a:rPr kumimoji="1" lang="zh-CN" altLang="en-US" sz="1600" dirty="0" smtClean="0">
                <a:solidFill>
                  <a:srgbClr val="F2F2F2"/>
                </a:solidFill>
                <a:latin typeface="微软雅黑"/>
                <a:ea typeface="微软雅黑"/>
                <a:cs typeface="微软雅黑"/>
              </a:rPr>
              <a:t>通信</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smtClean="0">
                <a:solidFill>
                  <a:srgbClr val="F2F2F2"/>
                </a:solidFill>
                <a:latin typeface="微软雅黑"/>
                <a:ea typeface="微软雅黑"/>
                <a:cs typeface="微软雅黑"/>
              </a:rPr>
              <a:t>建设高性能的海量设备运行数据及用户行为数据的存储系统</a:t>
            </a:r>
            <a:endParaRPr kumimoji="1" lang="en-US" altLang="zh-CN" sz="1600" dirty="0">
              <a:solidFill>
                <a:srgbClr val="F2F2F2"/>
              </a:solidFill>
              <a:latin typeface="微软雅黑"/>
              <a:ea typeface="微软雅黑"/>
              <a:cs typeface="微软雅黑"/>
            </a:endParaRPr>
          </a:p>
          <a:p>
            <a:pPr algn="ctr">
              <a:lnSpc>
                <a:spcPct val="110000"/>
              </a:lnSpc>
            </a:pPr>
            <a:r>
              <a:rPr kumimoji="1" lang="zh-CN" altLang="en-US" sz="1600" dirty="0" smtClean="0">
                <a:solidFill>
                  <a:srgbClr val="F2F2F2"/>
                </a:solidFill>
                <a:latin typeface="微软雅黑"/>
                <a:ea typeface="微软雅黑"/>
                <a:cs typeface="微软雅黑"/>
              </a:rPr>
              <a:t>搭建支持快速响应的大数据处</a:t>
            </a:r>
            <a:r>
              <a:rPr kumimoji="1" lang="zh-CN" altLang="en-US" sz="1600" dirty="0">
                <a:solidFill>
                  <a:srgbClr val="F2F2F2"/>
                </a:solidFill>
                <a:latin typeface="微软雅黑"/>
                <a:ea typeface="微软雅黑"/>
                <a:cs typeface="微软雅黑"/>
              </a:rPr>
              <a:t>理和分析</a:t>
            </a:r>
            <a:r>
              <a:rPr kumimoji="1" lang="zh-CN" altLang="en-US" sz="1600" dirty="0" smtClean="0">
                <a:solidFill>
                  <a:srgbClr val="F2F2F2"/>
                </a:solidFill>
                <a:latin typeface="微软雅黑"/>
                <a:ea typeface="微软雅黑"/>
                <a:cs typeface="微软雅黑"/>
              </a:rPr>
              <a:t>平台</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smtClean="0">
                <a:solidFill>
                  <a:srgbClr val="F2F2F2"/>
                </a:solidFill>
                <a:latin typeface="微软雅黑"/>
                <a:ea typeface="微软雅黑"/>
                <a:cs typeface="微软雅黑"/>
              </a:rPr>
              <a:t>对接腾讯、阿里、百度、京东等平台</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smtClean="0">
                <a:solidFill>
                  <a:srgbClr val="F2F2F2"/>
                </a:solidFill>
                <a:latin typeface="微软雅黑"/>
                <a:ea typeface="微软雅黑"/>
                <a:cs typeface="微软雅黑"/>
              </a:rPr>
              <a:t>支持</a:t>
            </a:r>
            <a:r>
              <a:rPr kumimoji="1" lang="zh-CN" altLang="en-US" sz="1600" dirty="0">
                <a:solidFill>
                  <a:srgbClr val="F2F2F2"/>
                </a:solidFill>
                <a:latin typeface="微软雅黑"/>
                <a:ea typeface="微软雅黑"/>
                <a:cs typeface="微软雅黑"/>
              </a:rPr>
              <a:t>快速同步</a:t>
            </a:r>
            <a:r>
              <a:rPr kumimoji="1" lang="zh-CN" altLang="en-US" sz="1600" dirty="0" smtClean="0">
                <a:solidFill>
                  <a:srgbClr val="F2F2F2"/>
                </a:solidFill>
                <a:latin typeface="微软雅黑"/>
                <a:ea typeface="微软雅黑"/>
                <a:cs typeface="微软雅黑"/>
              </a:rPr>
              <a:t>部署的开发调试系统</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smtClean="0">
                <a:solidFill>
                  <a:srgbClr val="F2F2F2"/>
                </a:solidFill>
                <a:latin typeface="微软雅黑"/>
                <a:ea typeface="微软雅黑"/>
                <a:cs typeface="微软雅黑"/>
              </a:rPr>
              <a:t>架构升级及容量扩展</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smtClean="0">
                <a:solidFill>
                  <a:srgbClr val="F2F2F2"/>
                </a:solidFill>
                <a:latin typeface="微软雅黑"/>
                <a:ea typeface="微软雅黑"/>
                <a:cs typeface="微软雅黑"/>
              </a:rPr>
              <a:t>设备</a:t>
            </a:r>
            <a:r>
              <a:rPr kumimoji="1" lang="en-US" altLang="zh-CN" sz="1600" dirty="0" smtClean="0">
                <a:solidFill>
                  <a:srgbClr val="F2F2F2"/>
                </a:solidFill>
                <a:latin typeface="微软雅黑"/>
                <a:ea typeface="微软雅黑"/>
                <a:cs typeface="微软雅黑"/>
              </a:rPr>
              <a:t>OTA</a:t>
            </a:r>
            <a:r>
              <a:rPr kumimoji="1" lang="zh-CN" altLang="en-US" sz="1600" dirty="0" smtClean="0">
                <a:solidFill>
                  <a:srgbClr val="F2F2F2"/>
                </a:solidFill>
                <a:latin typeface="微软雅黑"/>
                <a:ea typeface="微软雅黑"/>
                <a:cs typeface="微软雅黑"/>
              </a:rPr>
              <a:t>系统升级</a:t>
            </a:r>
            <a:endParaRPr kumimoji="1" lang="en-US" altLang="zh-CN" sz="1600" dirty="0" smtClean="0">
              <a:solidFill>
                <a:srgbClr val="F2F2F2"/>
              </a:solidFill>
              <a:latin typeface="微软雅黑"/>
              <a:ea typeface="微软雅黑"/>
              <a:cs typeface="微软雅黑"/>
            </a:endParaRPr>
          </a:p>
          <a:p>
            <a:pPr algn="ctr">
              <a:lnSpc>
                <a:spcPct val="110000"/>
              </a:lnSpc>
            </a:pPr>
            <a:r>
              <a:rPr kumimoji="1" lang="zh-CN" altLang="en-US" sz="1600" dirty="0">
                <a:solidFill>
                  <a:srgbClr val="F2F2F2"/>
                </a:solidFill>
                <a:latin typeface="微软雅黑"/>
                <a:ea typeface="微软雅黑"/>
                <a:cs typeface="微软雅黑"/>
              </a:rPr>
              <a:t>全球多地</a:t>
            </a:r>
            <a:r>
              <a:rPr kumimoji="1" lang="zh-CN" altLang="en-US" sz="1600" dirty="0" smtClean="0">
                <a:solidFill>
                  <a:srgbClr val="F2F2F2"/>
                </a:solidFill>
                <a:latin typeface="微软雅黑"/>
                <a:ea typeface="微软雅黑"/>
                <a:cs typeface="微软雅黑"/>
              </a:rPr>
              <a:t>部署</a:t>
            </a:r>
            <a:endParaRPr kumimoji="1" lang="en-US" altLang="zh-CN" sz="1600" dirty="0">
              <a:solidFill>
                <a:srgbClr val="F2F2F2"/>
              </a:solidFill>
              <a:latin typeface="微软雅黑"/>
              <a:ea typeface="微软雅黑"/>
              <a:cs typeface="微软雅黑"/>
            </a:endParaRPr>
          </a:p>
        </p:txBody>
      </p:sp>
    </p:spTree>
    <p:extLst>
      <p:ext uri="{BB962C8B-B14F-4D97-AF65-F5344CB8AC3E}">
        <p14:creationId xmlns:p14="http://schemas.microsoft.com/office/powerpoint/2010/main" val="1532955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人才缺口大</a:t>
            </a:r>
            <a:endParaRPr kumimoji="1" lang="zh-CN" altLang="en-US" dirty="0">
              <a:solidFill>
                <a:srgbClr val="F8F8F8"/>
              </a:solidFill>
              <a:latin typeface="微软雅黑"/>
              <a:ea typeface="微软雅黑"/>
              <a:cs typeface="微软雅黑"/>
            </a:endParaRPr>
          </a:p>
        </p:txBody>
      </p:sp>
      <p:sp>
        <p:nvSpPr>
          <p:cNvPr id="5" name="圆角矩形 4"/>
          <p:cNvSpPr/>
          <p:nvPr/>
        </p:nvSpPr>
        <p:spPr>
          <a:xfrm>
            <a:off x="539552" y="3507854"/>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方案难输出</a:t>
            </a:r>
            <a:endParaRPr kumimoji="1" lang="zh-CN" altLang="en-US" dirty="0">
              <a:solidFill>
                <a:srgbClr val="F8F8F8"/>
              </a:solidFill>
              <a:latin typeface="微软雅黑"/>
              <a:ea typeface="微软雅黑"/>
              <a:cs typeface="微软雅黑"/>
            </a:endParaRPr>
          </a:p>
        </p:txBody>
      </p:sp>
      <p:sp>
        <p:nvSpPr>
          <p:cNvPr id="6" name="双中括号 5"/>
          <p:cNvSpPr/>
          <p:nvPr/>
        </p:nvSpPr>
        <p:spPr>
          <a:xfrm>
            <a:off x="2915816" y="1491630"/>
            <a:ext cx="3312368" cy="504056"/>
          </a:xfrm>
          <a:prstGeom prst="bracketPair">
            <a:avLst/>
          </a:prstGeom>
          <a:ln>
            <a:solidFill>
              <a:srgbClr val="358988"/>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zh-CN" altLang="en-US" dirty="0" smtClean="0">
                <a:solidFill>
                  <a:srgbClr val="F8F8F8"/>
                </a:solidFill>
                <a:latin typeface="微软雅黑"/>
                <a:ea typeface="微软雅黑"/>
                <a:cs typeface="微软雅黑"/>
              </a:rPr>
              <a:t>厂商有心难为，痛点源自缺人</a:t>
            </a:r>
            <a:endParaRPr kumimoji="1" lang="zh-CN" altLang="en-US" dirty="0">
              <a:solidFill>
                <a:srgbClr val="F8F8F8"/>
              </a:solidFill>
              <a:latin typeface="微软雅黑"/>
              <a:ea typeface="微软雅黑"/>
              <a:cs typeface="微软雅黑"/>
            </a:endParaRPr>
          </a:p>
        </p:txBody>
      </p:sp>
      <p:sp>
        <p:nvSpPr>
          <p:cNvPr id="7" name="双中括号 6"/>
          <p:cNvSpPr/>
          <p:nvPr/>
        </p:nvSpPr>
        <p:spPr>
          <a:xfrm>
            <a:off x="1619672" y="2283718"/>
            <a:ext cx="2269901" cy="504056"/>
          </a:xfrm>
          <a:prstGeom prst="bracketPair">
            <a:avLst/>
          </a:prstGeom>
          <a:ln>
            <a:solidFill>
              <a:srgbClr val="358988"/>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zh-CN" altLang="en-US" dirty="0" smtClean="0">
                <a:solidFill>
                  <a:srgbClr val="F8F8F8"/>
                </a:solidFill>
                <a:latin typeface="微软雅黑"/>
                <a:ea typeface="微软雅黑"/>
                <a:cs typeface="微软雅黑"/>
              </a:rPr>
              <a:t>能力短板无法填补</a:t>
            </a:r>
            <a:endParaRPr kumimoji="1" lang="zh-CN" altLang="en-US" dirty="0">
              <a:solidFill>
                <a:srgbClr val="F8F8F8"/>
              </a:solidFill>
              <a:latin typeface="微软雅黑"/>
              <a:ea typeface="微软雅黑"/>
              <a:cs typeface="微软雅黑"/>
            </a:endParaRPr>
          </a:p>
        </p:txBody>
      </p:sp>
      <p:sp>
        <p:nvSpPr>
          <p:cNvPr id="8" name="双中括号 7"/>
          <p:cNvSpPr/>
          <p:nvPr/>
        </p:nvSpPr>
        <p:spPr>
          <a:xfrm>
            <a:off x="5292080" y="2283718"/>
            <a:ext cx="2269901" cy="504056"/>
          </a:xfrm>
          <a:prstGeom prst="bracketPair">
            <a:avLst/>
          </a:prstGeom>
          <a:ln>
            <a:solidFill>
              <a:srgbClr val="358988"/>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kumimoji="1" lang="zh-CN" altLang="en-US" dirty="0" smtClean="0">
                <a:solidFill>
                  <a:srgbClr val="F8F8F8"/>
                </a:solidFill>
                <a:latin typeface="微软雅黑"/>
                <a:ea typeface="微软雅黑"/>
                <a:cs typeface="微软雅黑"/>
              </a:rPr>
              <a:t>优势资源难以发挥</a:t>
            </a:r>
            <a:endParaRPr kumimoji="1" lang="zh-CN" altLang="en-US" dirty="0">
              <a:solidFill>
                <a:srgbClr val="F8F8F8"/>
              </a:solidFill>
              <a:latin typeface="微软雅黑"/>
              <a:ea typeface="微软雅黑"/>
              <a:cs typeface="微软雅黑"/>
            </a:endParaRPr>
          </a:p>
        </p:txBody>
      </p:sp>
      <p:sp>
        <p:nvSpPr>
          <p:cNvPr id="9" name="圆角矩形 8"/>
          <p:cNvSpPr/>
          <p:nvPr/>
        </p:nvSpPr>
        <p:spPr>
          <a:xfrm>
            <a:off x="2679285" y="3507854"/>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产品难落地</a:t>
            </a:r>
            <a:endParaRPr kumimoji="1" lang="zh-CN" altLang="en-US" dirty="0">
              <a:solidFill>
                <a:srgbClr val="F8F8F8"/>
              </a:solidFill>
              <a:latin typeface="微软雅黑"/>
              <a:ea typeface="微软雅黑"/>
              <a:cs typeface="微软雅黑"/>
            </a:endParaRPr>
          </a:p>
        </p:txBody>
      </p:sp>
      <p:sp>
        <p:nvSpPr>
          <p:cNvPr id="10" name="圆角矩形 9"/>
          <p:cNvSpPr/>
          <p:nvPr/>
        </p:nvSpPr>
        <p:spPr>
          <a:xfrm>
            <a:off x="4822900" y="3507854"/>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成本难控制</a:t>
            </a:r>
            <a:endParaRPr kumimoji="1" lang="zh-CN" altLang="en-US" dirty="0">
              <a:solidFill>
                <a:srgbClr val="F8F8F8"/>
              </a:solidFill>
              <a:latin typeface="微软雅黑"/>
              <a:ea typeface="微软雅黑"/>
              <a:cs typeface="微软雅黑"/>
            </a:endParaRPr>
          </a:p>
        </p:txBody>
      </p:sp>
      <p:sp>
        <p:nvSpPr>
          <p:cNvPr id="11" name="圆角矩形 10"/>
          <p:cNvSpPr/>
          <p:nvPr/>
        </p:nvSpPr>
        <p:spPr>
          <a:xfrm>
            <a:off x="6948264" y="3507854"/>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质量难保障</a:t>
            </a:r>
            <a:endParaRPr kumimoji="1" lang="zh-CN" altLang="en-US" dirty="0">
              <a:solidFill>
                <a:srgbClr val="F8F8F8"/>
              </a:solidFill>
              <a:latin typeface="微软雅黑"/>
              <a:ea typeface="微软雅黑"/>
              <a:cs typeface="微软雅黑"/>
            </a:endParaRPr>
          </a:p>
        </p:txBody>
      </p:sp>
      <p:cxnSp>
        <p:nvCxnSpPr>
          <p:cNvPr id="13" name="直线连接符 12"/>
          <p:cNvCxnSpPr/>
          <p:nvPr/>
        </p:nvCxnSpPr>
        <p:spPr>
          <a:xfrm>
            <a:off x="4572000" y="1995686"/>
            <a:ext cx="0" cy="1224136"/>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14" name="直线连接符 13"/>
          <p:cNvCxnSpPr>
            <a:endCxn id="7" idx="3"/>
          </p:cNvCxnSpPr>
          <p:nvPr/>
        </p:nvCxnSpPr>
        <p:spPr>
          <a:xfrm flipH="1">
            <a:off x="3889573" y="2535746"/>
            <a:ext cx="538411" cy="0"/>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flipH="1">
            <a:off x="4753669" y="2535746"/>
            <a:ext cx="538411" cy="0"/>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18" name="直线连接符 17"/>
          <p:cNvCxnSpPr/>
          <p:nvPr/>
        </p:nvCxnSpPr>
        <p:spPr>
          <a:xfrm flipH="1">
            <a:off x="1619672" y="3219822"/>
            <a:ext cx="5942310" cy="0"/>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flipH="1" flipV="1">
            <a:off x="4427984" y="2535746"/>
            <a:ext cx="152401" cy="152400"/>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flipV="1">
            <a:off x="4580385" y="2535746"/>
            <a:ext cx="173284" cy="152400"/>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26" name="直线连接符 25"/>
          <p:cNvCxnSpPr>
            <a:endCxn id="5" idx="0"/>
          </p:cNvCxnSpPr>
          <p:nvPr/>
        </p:nvCxnSpPr>
        <p:spPr>
          <a:xfrm flipH="1">
            <a:off x="1377898" y="3219822"/>
            <a:ext cx="241774" cy="288032"/>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29" name="直线连接符 28"/>
          <p:cNvCxnSpPr>
            <a:endCxn id="9" idx="0"/>
          </p:cNvCxnSpPr>
          <p:nvPr/>
        </p:nvCxnSpPr>
        <p:spPr>
          <a:xfrm flipH="1">
            <a:off x="3517631" y="3219822"/>
            <a:ext cx="118265" cy="288032"/>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a:endCxn id="10" idx="0"/>
          </p:cNvCxnSpPr>
          <p:nvPr/>
        </p:nvCxnSpPr>
        <p:spPr>
          <a:xfrm>
            <a:off x="5508104" y="3219822"/>
            <a:ext cx="153142" cy="288032"/>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a:endCxn id="11" idx="0"/>
          </p:cNvCxnSpPr>
          <p:nvPr/>
        </p:nvCxnSpPr>
        <p:spPr>
          <a:xfrm>
            <a:off x="7561982" y="3219822"/>
            <a:ext cx="224628" cy="288032"/>
          </a:xfrm>
          <a:prstGeom prst="line">
            <a:avLst/>
          </a:prstGeom>
          <a:ln>
            <a:solidFill>
              <a:srgbClr val="358988"/>
            </a:solidFill>
          </a:ln>
        </p:spPr>
        <p:style>
          <a:lnRef idx="2">
            <a:schemeClr val="accent1"/>
          </a:lnRef>
          <a:fillRef idx="0">
            <a:schemeClr val="accent1"/>
          </a:fillRef>
          <a:effectRef idx="1">
            <a:schemeClr val="accent1"/>
          </a:effectRef>
          <a:fontRef idx="minor">
            <a:schemeClr val="tx1"/>
          </a:fontRef>
        </p:style>
      </p:cxnSp>
      <p:sp>
        <p:nvSpPr>
          <p:cNvPr id="39" name="文本框 38"/>
          <p:cNvSpPr txBox="1"/>
          <p:nvPr/>
        </p:nvSpPr>
        <p:spPr>
          <a:xfrm>
            <a:off x="1236985" y="4443958"/>
            <a:ext cx="6647974" cy="461665"/>
          </a:xfrm>
          <a:prstGeom prst="rect">
            <a:avLst/>
          </a:prstGeom>
          <a:noFill/>
        </p:spPr>
        <p:txBody>
          <a:bodyPr wrap="none" rtlCol="0">
            <a:spAutoFit/>
          </a:bodyPr>
          <a:lstStyle/>
          <a:p>
            <a:pPr algn="ctr"/>
            <a:r>
              <a:rPr kumimoji="1" lang="zh-CN" altLang="en-US" sz="2400" dirty="0" smtClean="0">
                <a:solidFill>
                  <a:srgbClr val="358988"/>
                </a:solidFill>
                <a:latin typeface="微软雅黑"/>
                <a:ea typeface="微软雅黑"/>
                <a:cs typeface="微软雅黑"/>
              </a:rPr>
              <a:t>物联时代更需要分工协作，专业的人做专业的事</a:t>
            </a:r>
            <a:endParaRPr kumimoji="1" lang="zh-CN" altLang="en-US" sz="2400" dirty="0">
              <a:solidFill>
                <a:srgbClr val="358988"/>
              </a:solidFill>
              <a:latin typeface="微软雅黑"/>
              <a:ea typeface="微软雅黑"/>
              <a:cs typeface="微软雅黑"/>
            </a:endParaRPr>
          </a:p>
        </p:txBody>
      </p:sp>
    </p:spTree>
    <p:extLst>
      <p:ext uri="{BB962C8B-B14F-4D97-AF65-F5344CB8AC3E}">
        <p14:creationId xmlns:p14="http://schemas.microsoft.com/office/powerpoint/2010/main" val="13866161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kumimoji="1" lang="en-US" altLang="zh-CN" sz="6600" dirty="0" err="1" smtClean="0">
                <a:solidFill>
                  <a:srgbClr val="F2F2F2"/>
                </a:solidFill>
                <a:latin typeface="微软雅黑"/>
                <a:ea typeface="微软雅黑"/>
                <a:cs typeface="微软雅黑"/>
              </a:rPr>
              <a:t>AbleCloud</a:t>
            </a:r>
            <a:endParaRPr kumimoji="1" lang="zh-CN" altLang="en-US" sz="6600" dirty="0">
              <a:solidFill>
                <a:srgbClr val="F2F2F2"/>
              </a:solidFill>
              <a:latin typeface="微软雅黑"/>
              <a:ea typeface="微软雅黑"/>
              <a:cs typeface="微软雅黑"/>
            </a:endParaRPr>
          </a:p>
        </p:txBody>
      </p:sp>
      <p:sp>
        <p:nvSpPr>
          <p:cNvPr id="3" name="副标题 2"/>
          <p:cNvSpPr>
            <a:spLocks noGrp="1"/>
          </p:cNvSpPr>
          <p:nvPr>
            <p:ph type="subTitle" idx="1"/>
          </p:nvPr>
        </p:nvSpPr>
        <p:spPr/>
        <p:txBody>
          <a:bodyPr/>
          <a:lstStyle/>
          <a:p>
            <a:r>
              <a:rPr kumimoji="1" lang="zh-CN" altLang="en-US" dirty="0" smtClean="0">
                <a:solidFill>
                  <a:srgbClr val="F2F2F2"/>
                </a:solidFill>
                <a:latin typeface="微软雅黑"/>
                <a:ea typeface="微软雅黑"/>
                <a:cs typeface="微软雅黑"/>
              </a:rPr>
              <a:t>物联网云服务专家</a:t>
            </a:r>
            <a:endParaRPr kumimoji="1" lang="zh-CN" altLang="en-US" dirty="0">
              <a:solidFill>
                <a:srgbClr val="F2F2F2"/>
              </a:solidFill>
              <a:latin typeface="微软雅黑"/>
              <a:ea typeface="微软雅黑"/>
              <a:cs typeface="微软雅黑"/>
            </a:endParaRPr>
          </a:p>
        </p:txBody>
      </p:sp>
    </p:spTree>
    <p:extLst>
      <p:ext uri="{BB962C8B-B14F-4D97-AF65-F5344CB8AC3E}">
        <p14:creationId xmlns:p14="http://schemas.microsoft.com/office/powerpoint/2010/main" val="12515619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18422" y="1851670"/>
            <a:ext cx="5726335" cy="923330"/>
          </a:xfrm>
          <a:prstGeom prst="rect">
            <a:avLst/>
          </a:prstGeom>
          <a:noFill/>
        </p:spPr>
        <p:txBody>
          <a:bodyPr wrap="none" rtlCol="0">
            <a:spAutoFit/>
          </a:bodyPr>
          <a:lstStyle/>
          <a:p>
            <a:pPr algn="ctr"/>
            <a:r>
              <a:rPr kumimoji="1" lang="en-US" altLang="zh-CN" sz="5400" dirty="0" err="1" smtClean="0">
                <a:solidFill>
                  <a:schemeClr val="tx2"/>
                </a:solidFill>
                <a:latin typeface="微软雅黑"/>
                <a:ea typeface="微软雅黑"/>
                <a:cs typeface="微软雅黑"/>
              </a:rPr>
              <a:t>AbleCloud</a:t>
            </a:r>
            <a:r>
              <a:rPr kumimoji="1" lang="zh-CN" altLang="en-US" sz="5400" dirty="0" smtClean="0">
                <a:solidFill>
                  <a:schemeClr val="tx2"/>
                </a:solidFill>
                <a:latin typeface="微软雅黑"/>
                <a:ea typeface="微软雅黑"/>
                <a:cs typeface="微软雅黑"/>
              </a:rPr>
              <a:t>做什么</a:t>
            </a:r>
            <a:endParaRPr kumimoji="1" lang="zh-CN" altLang="en-US" sz="5400" dirty="0">
              <a:solidFill>
                <a:schemeClr val="tx2"/>
              </a:solidFill>
              <a:latin typeface="微软雅黑"/>
              <a:ea typeface="微软雅黑"/>
              <a:cs typeface="微软雅黑"/>
            </a:endParaRPr>
          </a:p>
        </p:txBody>
      </p:sp>
    </p:spTree>
    <p:extLst>
      <p:ext uri="{BB962C8B-B14F-4D97-AF65-F5344CB8AC3E}">
        <p14:creationId xmlns:p14="http://schemas.microsoft.com/office/powerpoint/2010/main" val="6854559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rgbClr val="F8F8F8"/>
                </a:solidFill>
                <a:latin typeface="微软雅黑"/>
                <a:ea typeface="微软雅黑"/>
                <a:cs typeface="微软雅黑"/>
              </a:rPr>
              <a:t>专业的智能硬件</a:t>
            </a:r>
            <a:r>
              <a:rPr kumimoji="1" lang="en-US" altLang="zh-CN" dirty="0" err="1" smtClean="0">
                <a:solidFill>
                  <a:srgbClr val="F8F8F8"/>
                </a:solidFill>
                <a:latin typeface="微软雅黑"/>
                <a:ea typeface="微软雅黑"/>
                <a:cs typeface="微软雅黑"/>
              </a:rPr>
              <a:t>PaaS</a:t>
            </a:r>
            <a:r>
              <a:rPr kumimoji="1" lang="zh-CN" altLang="en-US" dirty="0" smtClean="0">
                <a:solidFill>
                  <a:srgbClr val="F8F8F8"/>
                </a:solidFill>
                <a:latin typeface="微软雅黑"/>
                <a:ea typeface="微软雅黑"/>
                <a:cs typeface="微软雅黑"/>
              </a:rPr>
              <a:t>平台</a:t>
            </a:r>
            <a:endParaRPr kumimoji="1" lang="zh-CN" altLang="en-US" dirty="0">
              <a:solidFill>
                <a:srgbClr val="F8F8F8"/>
              </a:solidFill>
              <a:latin typeface="微软雅黑"/>
              <a:ea typeface="微软雅黑"/>
              <a:cs typeface="微软雅黑"/>
            </a:endParaRPr>
          </a:p>
        </p:txBody>
      </p:sp>
      <p:sp>
        <p:nvSpPr>
          <p:cNvPr id="27" name="圆角矩形 26"/>
          <p:cNvSpPr/>
          <p:nvPr/>
        </p:nvSpPr>
        <p:spPr>
          <a:xfrm>
            <a:off x="1129842" y="1923678"/>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应用开发</a:t>
            </a:r>
            <a:endParaRPr kumimoji="1" lang="zh-CN" altLang="en-US" dirty="0">
              <a:solidFill>
                <a:srgbClr val="F8F8F8"/>
              </a:solidFill>
              <a:latin typeface="微软雅黑"/>
              <a:ea typeface="微软雅黑"/>
              <a:cs typeface="微软雅黑"/>
            </a:endParaRPr>
          </a:p>
        </p:txBody>
      </p:sp>
      <p:sp>
        <p:nvSpPr>
          <p:cNvPr id="28" name="圆角矩形 27"/>
          <p:cNvSpPr/>
          <p:nvPr/>
        </p:nvSpPr>
        <p:spPr>
          <a:xfrm>
            <a:off x="2958933" y="1923678"/>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数据分析</a:t>
            </a:r>
            <a:endParaRPr kumimoji="1" lang="zh-CN" altLang="en-US" dirty="0">
              <a:solidFill>
                <a:srgbClr val="F8F8F8"/>
              </a:solidFill>
              <a:latin typeface="微软雅黑"/>
              <a:ea typeface="微软雅黑"/>
              <a:cs typeface="微软雅黑"/>
            </a:endParaRPr>
          </a:p>
        </p:txBody>
      </p:sp>
      <p:sp>
        <p:nvSpPr>
          <p:cNvPr id="3" name="矩形 2"/>
          <p:cNvSpPr/>
          <p:nvPr/>
        </p:nvSpPr>
        <p:spPr>
          <a:xfrm>
            <a:off x="985826" y="1419622"/>
            <a:ext cx="3816424" cy="108012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文本框 29"/>
          <p:cNvSpPr txBox="1"/>
          <p:nvPr/>
        </p:nvSpPr>
        <p:spPr>
          <a:xfrm>
            <a:off x="1130480" y="1482338"/>
            <a:ext cx="1172116" cy="369332"/>
          </a:xfrm>
          <a:prstGeom prst="rect">
            <a:avLst/>
          </a:prstGeom>
          <a:noFill/>
        </p:spPr>
        <p:txBody>
          <a:bodyPr wrap="none" rtlCol="0">
            <a:spAutoFit/>
          </a:bodyPr>
          <a:lstStyle/>
          <a:p>
            <a:r>
              <a:rPr kumimoji="1" lang="en-US" altLang="zh-CN" dirty="0" err="1" smtClean="0">
                <a:solidFill>
                  <a:srgbClr val="F8F8F8"/>
                </a:solidFill>
                <a:latin typeface="微软雅黑"/>
                <a:ea typeface="微软雅黑"/>
                <a:cs typeface="微软雅黑"/>
              </a:rPr>
              <a:t>SaaS</a:t>
            </a:r>
            <a:r>
              <a:rPr kumimoji="1" lang="zh-CN" altLang="en-US" dirty="0" smtClean="0">
                <a:solidFill>
                  <a:srgbClr val="F8F8F8"/>
                </a:solidFill>
                <a:latin typeface="微软雅黑"/>
                <a:ea typeface="微软雅黑"/>
                <a:cs typeface="微软雅黑"/>
              </a:rPr>
              <a:t>服务</a:t>
            </a:r>
            <a:endParaRPr kumimoji="1" lang="zh-CN" altLang="en-US" dirty="0">
              <a:solidFill>
                <a:srgbClr val="F8F8F8"/>
              </a:solidFill>
              <a:latin typeface="微软雅黑"/>
              <a:ea typeface="微软雅黑"/>
              <a:cs typeface="微软雅黑"/>
            </a:endParaRPr>
          </a:p>
        </p:txBody>
      </p:sp>
      <p:sp>
        <p:nvSpPr>
          <p:cNvPr id="31" name="圆角矩形 30"/>
          <p:cNvSpPr/>
          <p:nvPr/>
        </p:nvSpPr>
        <p:spPr>
          <a:xfrm>
            <a:off x="1129842" y="3106300"/>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数据库建设</a:t>
            </a:r>
            <a:endParaRPr kumimoji="1" lang="zh-CN" altLang="en-US" dirty="0">
              <a:solidFill>
                <a:srgbClr val="F8F8F8"/>
              </a:solidFill>
              <a:latin typeface="微软雅黑"/>
              <a:ea typeface="微软雅黑"/>
              <a:cs typeface="微软雅黑"/>
            </a:endParaRPr>
          </a:p>
        </p:txBody>
      </p:sp>
      <p:sp>
        <p:nvSpPr>
          <p:cNvPr id="32" name="圆角矩形 31"/>
          <p:cNvSpPr/>
          <p:nvPr/>
        </p:nvSpPr>
        <p:spPr>
          <a:xfrm>
            <a:off x="2958933" y="3106300"/>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计算引擎开发</a:t>
            </a:r>
            <a:endParaRPr kumimoji="1" lang="zh-CN" altLang="en-US" dirty="0">
              <a:solidFill>
                <a:srgbClr val="F8F8F8"/>
              </a:solidFill>
              <a:latin typeface="微软雅黑"/>
              <a:ea typeface="微软雅黑"/>
              <a:cs typeface="微软雅黑"/>
            </a:endParaRPr>
          </a:p>
        </p:txBody>
      </p:sp>
      <p:sp>
        <p:nvSpPr>
          <p:cNvPr id="33" name="矩形 32"/>
          <p:cNvSpPr/>
          <p:nvPr/>
        </p:nvSpPr>
        <p:spPr>
          <a:xfrm>
            <a:off x="985825" y="2602244"/>
            <a:ext cx="5629199" cy="1080120"/>
          </a:xfrm>
          <a:prstGeom prst="rect">
            <a:avLst/>
          </a:prstGeom>
          <a:noFill/>
          <a:ln w="76200" cmpd="sng">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1130480" y="2664960"/>
            <a:ext cx="1172116" cy="369332"/>
          </a:xfrm>
          <a:prstGeom prst="rect">
            <a:avLst/>
          </a:prstGeom>
          <a:noFill/>
        </p:spPr>
        <p:txBody>
          <a:bodyPr wrap="none" rtlCol="0">
            <a:spAutoFit/>
          </a:bodyPr>
          <a:lstStyle/>
          <a:p>
            <a:r>
              <a:rPr kumimoji="1" lang="en-US" altLang="zh-CN" dirty="0" err="1" smtClean="0">
                <a:solidFill>
                  <a:srgbClr val="F8F8F8"/>
                </a:solidFill>
                <a:latin typeface="微软雅黑"/>
                <a:ea typeface="微软雅黑"/>
                <a:cs typeface="微软雅黑"/>
              </a:rPr>
              <a:t>PaaS</a:t>
            </a:r>
            <a:r>
              <a:rPr kumimoji="1" lang="zh-CN" altLang="en-US" dirty="0" smtClean="0">
                <a:solidFill>
                  <a:srgbClr val="F8F8F8"/>
                </a:solidFill>
                <a:latin typeface="微软雅黑"/>
                <a:ea typeface="微软雅黑"/>
                <a:cs typeface="微软雅黑"/>
              </a:rPr>
              <a:t>服务</a:t>
            </a:r>
            <a:endParaRPr kumimoji="1" lang="zh-CN" altLang="en-US" dirty="0">
              <a:solidFill>
                <a:srgbClr val="F8F8F8"/>
              </a:solidFill>
              <a:latin typeface="微软雅黑"/>
              <a:ea typeface="微软雅黑"/>
              <a:cs typeface="微软雅黑"/>
            </a:endParaRPr>
          </a:p>
        </p:txBody>
      </p:sp>
      <p:sp>
        <p:nvSpPr>
          <p:cNvPr id="35" name="圆角矩形 34"/>
          <p:cNvSpPr/>
          <p:nvPr/>
        </p:nvSpPr>
        <p:spPr>
          <a:xfrm>
            <a:off x="1115616" y="4299942"/>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服务器部署</a:t>
            </a:r>
            <a:endParaRPr kumimoji="1" lang="zh-CN" altLang="en-US" dirty="0">
              <a:solidFill>
                <a:srgbClr val="F8F8F8"/>
              </a:solidFill>
              <a:latin typeface="微软雅黑"/>
              <a:ea typeface="微软雅黑"/>
              <a:cs typeface="微软雅黑"/>
            </a:endParaRPr>
          </a:p>
        </p:txBody>
      </p:sp>
      <p:sp>
        <p:nvSpPr>
          <p:cNvPr id="36" name="圆角矩形 35"/>
          <p:cNvSpPr/>
          <p:nvPr/>
        </p:nvSpPr>
        <p:spPr>
          <a:xfrm>
            <a:off x="2944707" y="4299942"/>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网络搭建</a:t>
            </a:r>
            <a:endParaRPr kumimoji="1" lang="zh-CN" altLang="en-US" dirty="0">
              <a:solidFill>
                <a:srgbClr val="F8F8F8"/>
              </a:solidFill>
              <a:latin typeface="微软雅黑"/>
              <a:ea typeface="微软雅黑"/>
              <a:cs typeface="微软雅黑"/>
            </a:endParaRPr>
          </a:p>
        </p:txBody>
      </p:sp>
      <p:sp>
        <p:nvSpPr>
          <p:cNvPr id="37" name="矩形 36"/>
          <p:cNvSpPr/>
          <p:nvPr/>
        </p:nvSpPr>
        <p:spPr>
          <a:xfrm>
            <a:off x="971600" y="3795886"/>
            <a:ext cx="7503058" cy="1080120"/>
          </a:xfrm>
          <a:prstGeom prst="rect">
            <a:avLst/>
          </a:prstGeom>
          <a:no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1116254" y="3858602"/>
            <a:ext cx="1107996" cy="369332"/>
          </a:xfrm>
          <a:prstGeom prst="rect">
            <a:avLst/>
          </a:prstGeom>
          <a:noFill/>
        </p:spPr>
        <p:txBody>
          <a:bodyPr wrap="none" rtlCol="0">
            <a:spAutoFit/>
          </a:bodyPr>
          <a:lstStyle/>
          <a:p>
            <a:r>
              <a:rPr kumimoji="1" lang="en-US" altLang="zh-CN" dirty="0" err="1" smtClean="0">
                <a:solidFill>
                  <a:srgbClr val="F8F8F8"/>
                </a:solidFill>
                <a:latin typeface="微软雅黑"/>
                <a:ea typeface="微软雅黑"/>
                <a:cs typeface="微软雅黑"/>
              </a:rPr>
              <a:t>IaaS</a:t>
            </a:r>
            <a:r>
              <a:rPr kumimoji="1" lang="zh-CN" altLang="en-US" dirty="0" smtClean="0">
                <a:solidFill>
                  <a:srgbClr val="F8F8F8"/>
                </a:solidFill>
                <a:latin typeface="微软雅黑"/>
                <a:ea typeface="微软雅黑"/>
                <a:cs typeface="微软雅黑"/>
              </a:rPr>
              <a:t>服务</a:t>
            </a:r>
            <a:endParaRPr kumimoji="1" lang="zh-CN" altLang="en-US" dirty="0">
              <a:solidFill>
                <a:srgbClr val="F8F8F8"/>
              </a:solidFill>
              <a:latin typeface="微软雅黑"/>
              <a:ea typeface="微软雅黑"/>
              <a:cs typeface="微软雅黑"/>
            </a:endParaRPr>
          </a:p>
        </p:txBody>
      </p:sp>
      <p:sp>
        <p:nvSpPr>
          <p:cNvPr id="39" name="圆角矩形 38"/>
          <p:cNvSpPr/>
          <p:nvPr/>
        </p:nvSpPr>
        <p:spPr>
          <a:xfrm>
            <a:off x="4781743" y="4299942"/>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虚拟化管理</a:t>
            </a:r>
            <a:endParaRPr kumimoji="1" lang="zh-CN" altLang="en-US" dirty="0">
              <a:solidFill>
                <a:srgbClr val="F8F8F8"/>
              </a:solidFill>
              <a:latin typeface="微软雅黑"/>
              <a:ea typeface="微软雅黑"/>
              <a:cs typeface="微软雅黑"/>
            </a:endParaRPr>
          </a:p>
        </p:txBody>
      </p:sp>
      <p:sp>
        <p:nvSpPr>
          <p:cNvPr id="40" name="圆角矩形 39"/>
          <p:cNvSpPr/>
          <p:nvPr/>
        </p:nvSpPr>
        <p:spPr>
          <a:xfrm>
            <a:off x="6615025" y="4299942"/>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操作系统安装</a:t>
            </a:r>
            <a:endParaRPr kumimoji="1" lang="zh-CN" altLang="en-US" dirty="0">
              <a:solidFill>
                <a:srgbClr val="F8F8F8"/>
              </a:solidFill>
              <a:latin typeface="微软雅黑"/>
              <a:ea typeface="微软雅黑"/>
              <a:cs typeface="微软雅黑"/>
            </a:endParaRPr>
          </a:p>
        </p:txBody>
      </p:sp>
      <p:sp>
        <p:nvSpPr>
          <p:cNvPr id="41" name="圆角矩形 40"/>
          <p:cNvSpPr/>
          <p:nvPr/>
        </p:nvSpPr>
        <p:spPr>
          <a:xfrm>
            <a:off x="4781743" y="3106300"/>
            <a:ext cx="1676691" cy="504056"/>
          </a:xfrm>
          <a:prstGeom prst="roundRect">
            <a:avLst/>
          </a:prstGeom>
          <a:solidFill>
            <a:srgbClr val="358988"/>
          </a:solidFill>
          <a:ln>
            <a:solidFill>
              <a:srgbClr val="3589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8F8F8"/>
                </a:solidFill>
                <a:latin typeface="微软雅黑"/>
                <a:ea typeface="微软雅黑"/>
                <a:cs typeface="微软雅黑"/>
              </a:rPr>
              <a:t>运维支持</a:t>
            </a:r>
            <a:endParaRPr kumimoji="1" lang="zh-CN" altLang="en-US" dirty="0">
              <a:solidFill>
                <a:srgbClr val="F8F8F8"/>
              </a:solidFill>
              <a:latin typeface="微软雅黑"/>
              <a:ea typeface="微软雅黑"/>
              <a:cs typeface="微软雅黑"/>
            </a:endParaRPr>
          </a:p>
        </p:txBody>
      </p:sp>
      <p:sp>
        <p:nvSpPr>
          <p:cNvPr id="42" name="文本框 41"/>
          <p:cNvSpPr txBox="1"/>
          <p:nvPr/>
        </p:nvSpPr>
        <p:spPr>
          <a:xfrm>
            <a:off x="4963592" y="1419622"/>
            <a:ext cx="3842017" cy="1015663"/>
          </a:xfrm>
          <a:prstGeom prst="rect">
            <a:avLst/>
          </a:prstGeom>
          <a:noFill/>
        </p:spPr>
        <p:txBody>
          <a:bodyPr wrap="none" rtlCol="0">
            <a:spAutoFit/>
          </a:bodyPr>
          <a:lstStyle/>
          <a:p>
            <a:pPr algn="r"/>
            <a:r>
              <a:rPr kumimoji="1" lang="zh-CN" altLang="en-US" sz="2000" dirty="0" smtClean="0">
                <a:solidFill>
                  <a:srgbClr val="F8F8F8"/>
                </a:solidFill>
                <a:latin typeface="微软雅黑"/>
                <a:ea typeface="微软雅黑"/>
                <a:cs typeface="微软雅黑"/>
              </a:rPr>
              <a:t>做好</a:t>
            </a:r>
            <a:r>
              <a:rPr kumimoji="1" lang="en-US" altLang="zh-CN" sz="2000" dirty="0" err="1" smtClean="0">
                <a:solidFill>
                  <a:srgbClr val="F8F8F8"/>
                </a:solidFill>
                <a:latin typeface="微软雅黑"/>
                <a:ea typeface="微软雅黑"/>
                <a:cs typeface="微软雅黑"/>
              </a:rPr>
              <a:t>PaaS</a:t>
            </a:r>
            <a:r>
              <a:rPr kumimoji="1" lang="zh-CN" altLang="en-US" sz="2000" dirty="0" smtClean="0">
                <a:solidFill>
                  <a:srgbClr val="F8F8F8"/>
                </a:solidFill>
                <a:latin typeface="微软雅黑"/>
                <a:ea typeface="微软雅黑"/>
                <a:cs typeface="微软雅黑"/>
              </a:rPr>
              <a:t>服务的稳定性和扩展性</a:t>
            </a:r>
            <a:endParaRPr kumimoji="1" lang="en-US" altLang="zh-CN" sz="2000" dirty="0" smtClean="0">
              <a:solidFill>
                <a:srgbClr val="F8F8F8"/>
              </a:solidFill>
              <a:latin typeface="微软雅黑"/>
              <a:ea typeface="微软雅黑"/>
              <a:cs typeface="微软雅黑"/>
            </a:endParaRPr>
          </a:p>
          <a:p>
            <a:pPr algn="r"/>
            <a:r>
              <a:rPr kumimoji="1" lang="zh-CN" altLang="en-US" sz="2000" dirty="0" smtClean="0">
                <a:solidFill>
                  <a:srgbClr val="F8F8F8"/>
                </a:solidFill>
                <a:latin typeface="微软雅黑"/>
                <a:ea typeface="微软雅黑"/>
                <a:cs typeface="微软雅黑"/>
              </a:rPr>
              <a:t>与生态伙伴同开发</a:t>
            </a:r>
            <a:r>
              <a:rPr kumimoji="1" lang="en-US" altLang="zh-CN" sz="2000" dirty="0" err="1" smtClean="0">
                <a:solidFill>
                  <a:srgbClr val="F8F8F8"/>
                </a:solidFill>
                <a:latin typeface="微软雅黑"/>
                <a:ea typeface="微软雅黑"/>
                <a:cs typeface="微软雅黑"/>
              </a:rPr>
              <a:t>SaaS</a:t>
            </a:r>
            <a:r>
              <a:rPr kumimoji="1" lang="zh-CN" altLang="en-US" sz="2000" dirty="0" smtClean="0">
                <a:solidFill>
                  <a:srgbClr val="F8F8F8"/>
                </a:solidFill>
                <a:latin typeface="微软雅黑"/>
                <a:ea typeface="微软雅黑"/>
                <a:cs typeface="微软雅黑"/>
              </a:rPr>
              <a:t>服务</a:t>
            </a:r>
            <a:endParaRPr kumimoji="1" lang="en-US" altLang="zh-CN" sz="2000" dirty="0" smtClean="0">
              <a:solidFill>
                <a:srgbClr val="F8F8F8"/>
              </a:solidFill>
              <a:latin typeface="微软雅黑"/>
              <a:ea typeface="微软雅黑"/>
              <a:cs typeface="微软雅黑"/>
            </a:endParaRPr>
          </a:p>
          <a:p>
            <a:pPr algn="r"/>
            <a:r>
              <a:rPr kumimoji="1" lang="zh-CN" altLang="en-US" sz="2000" dirty="0" smtClean="0">
                <a:solidFill>
                  <a:srgbClr val="F8F8F8"/>
                </a:solidFill>
                <a:latin typeface="微软雅黑"/>
                <a:ea typeface="微软雅黑"/>
                <a:cs typeface="微软雅黑"/>
              </a:rPr>
              <a:t>让客户低投入、快迭代</a:t>
            </a:r>
            <a:endParaRPr kumimoji="1" lang="zh-CN" altLang="en-US" sz="2000" dirty="0">
              <a:solidFill>
                <a:srgbClr val="F8F8F8"/>
              </a:solidFill>
              <a:latin typeface="微软雅黑"/>
              <a:ea typeface="微软雅黑"/>
              <a:cs typeface="微软雅黑"/>
            </a:endParaRPr>
          </a:p>
        </p:txBody>
      </p:sp>
      <p:sp>
        <p:nvSpPr>
          <p:cNvPr id="43" name="左大括号 42"/>
          <p:cNvSpPr/>
          <p:nvPr/>
        </p:nvSpPr>
        <p:spPr>
          <a:xfrm>
            <a:off x="683568" y="1275606"/>
            <a:ext cx="302258" cy="3744416"/>
          </a:xfrm>
          <a:prstGeom prst="leftBrace">
            <a:avLst/>
          </a:prstGeom>
          <a:ln>
            <a:solidFill>
              <a:srgbClr val="35898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4" name="文本框 43"/>
          <p:cNvSpPr txBox="1"/>
          <p:nvPr/>
        </p:nvSpPr>
        <p:spPr>
          <a:xfrm>
            <a:off x="251520" y="1725651"/>
            <a:ext cx="432048" cy="2862323"/>
          </a:xfrm>
          <a:prstGeom prst="rect">
            <a:avLst/>
          </a:prstGeom>
          <a:noFill/>
        </p:spPr>
        <p:txBody>
          <a:bodyPr wrap="square" rtlCol="0">
            <a:spAutoFit/>
          </a:bodyPr>
          <a:lstStyle/>
          <a:p>
            <a:r>
              <a:rPr kumimoji="1" lang="zh-CN" altLang="en-US" dirty="0" smtClean="0">
                <a:solidFill>
                  <a:srgbClr val="F8F8F8"/>
                </a:solidFill>
                <a:latin typeface="微软雅黑"/>
                <a:ea typeface="微软雅黑"/>
                <a:cs typeface="微软雅黑"/>
              </a:rPr>
              <a:t>后台服务系统搭建工作</a:t>
            </a:r>
            <a:endParaRPr kumimoji="1" lang="en-US" altLang="zh-CN" dirty="0" smtClean="0">
              <a:solidFill>
                <a:srgbClr val="F8F8F8"/>
              </a:solidFill>
              <a:latin typeface="微软雅黑"/>
              <a:ea typeface="微软雅黑"/>
              <a:cs typeface="微软雅黑"/>
            </a:endParaRPr>
          </a:p>
        </p:txBody>
      </p:sp>
    </p:spTree>
    <p:extLst>
      <p:ext uri="{BB962C8B-B14F-4D97-AF65-F5344CB8AC3E}">
        <p14:creationId xmlns:p14="http://schemas.microsoft.com/office/powerpoint/2010/main" val="29482211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黑色 .thmx</Template>
  <TotalTime>3161</TotalTime>
  <Words>2292</Words>
  <Application>Microsoft Macintosh PowerPoint</Application>
  <PresentationFormat>全屏显示(16:9)</PresentationFormat>
  <Paragraphs>276</Paragraphs>
  <Slides>27</Slides>
  <Notes>26</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Black</vt:lpstr>
      <vt:lpstr>PowerPoint 演示文稿</vt:lpstr>
      <vt:lpstr>PowerPoint 演示文稿</vt:lpstr>
      <vt:lpstr>行业竞争激烈</vt:lpstr>
      <vt:lpstr>产品链条长</vt:lpstr>
      <vt:lpstr>基础设施搭建耗时耗力</vt:lpstr>
      <vt:lpstr>人才缺口大</vt:lpstr>
      <vt:lpstr>AbleCloud</vt:lpstr>
      <vt:lpstr>PowerPoint 演示文稿</vt:lpstr>
      <vt:lpstr>专业的智能硬件PaaS平台</vt:lpstr>
      <vt:lpstr>平台架构</vt:lpstr>
      <vt:lpstr>云端服务一体化开发引擎</vt:lpstr>
      <vt:lpstr>云端服务一体化开发引擎</vt:lpstr>
      <vt:lpstr>云端服务一体化开发引擎</vt:lpstr>
      <vt:lpstr>云端服务一体化开发引擎</vt:lpstr>
      <vt:lpstr>IoT功能组件及方案超市</vt:lpstr>
      <vt:lpstr>IoT功能组件及方案超市</vt:lpstr>
      <vt:lpstr>大数据挖掘引擎</vt:lpstr>
      <vt:lpstr>PowerPoint 演示文稿</vt:lpstr>
      <vt:lpstr>高效</vt:lpstr>
      <vt:lpstr>高效</vt:lpstr>
      <vt:lpstr>高效</vt:lpstr>
      <vt:lpstr>全面</vt:lpstr>
      <vt:lpstr>专业</vt:lpstr>
      <vt:lpstr>专业</vt:lpstr>
      <vt:lpstr>专业</vt:lpstr>
      <vt:lpstr>PowerPoint 演示文稿</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Jesson</dc:creator>
  <cp:lastModifiedBy>Jesson</cp:lastModifiedBy>
  <cp:revision>210</cp:revision>
  <dcterms:created xsi:type="dcterms:W3CDTF">2015-07-26T11:15:00Z</dcterms:created>
  <dcterms:modified xsi:type="dcterms:W3CDTF">2015-08-01T08:05:56Z</dcterms:modified>
</cp:coreProperties>
</file>