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85" r:id="rId12"/>
    <p:sldId id="274" r:id="rId13"/>
    <p:sldId id="287" r:id="rId14"/>
    <p:sldId id="290" r:id="rId15"/>
    <p:sldId id="275" r:id="rId16"/>
    <p:sldId id="291" r:id="rId17"/>
    <p:sldId id="288" r:id="rId18"/>
    <p:sldId id="289" r:id="rId19"/>
    <p:sldId id="286" r:id="rId20"/>
    <p:sldId id="292" r:id="rId21"/>
    <p:sldId id="296" r:id="rId22"/>
    <p:sldId id="294" r:id="rId23"/>
    <p:sldId id="297" r:id="rId24"/>
    <p:sldId id="295" r:id="rId25"/>
    <p:sldId id="298" r:id="rId26"/>
    <p:sldId id="293" r:id="rId27"/>
    <p:sldId id="300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86740" autoAdjust="0"/>
  </p:normalViewPr>
  <p:slideViewPr>
    <p:cSldViewPr>
      <p:cViewPr varScale="1">
        <p:scale>
          <a:sx n="101" d="100"/>
          <a:sy n="101" d="100"/>
        </p:scale>
        <p:origin x="18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872FD-7819-426B-91E0-D4498A720BF4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0DE3D-9C21-4F9A-85B6-2F22B6357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5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http://stblog.baidu-tech.com/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0DE3D-9C21-4F9A-85B6-2F22B6357B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151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0DE3D-9C21-4F9A-85B6-2F22B6357B4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08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MRTG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Cacti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Rrdtool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Nagios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Zabbix</a:t>
            </a:r>
            <a:r>
              <a:rPr lang="zh-CN" altLang="en-US" b="1" dirty="0" smtClean="0"/>
              <a:t>大比拼</a:t>
            </a:r>
            <a:r>
              <a:rPr lang="en-US" altLang="zh-CN" b="1" dirty="0" smtClean="0"/>
              <a:t>(1)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http://os.51cto.com/art/201104/252820.htm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0DE3D-9C21-4F9A-85B6-2F22B6357B4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08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0DE3D-9C21-4F9A-85B6-2F22B6357B4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08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误操作：数据误删除 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专用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做延迟复制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0DE3D-9C21-4F9A-85B6-2F22B6357B4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08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Linux Performance Tuning and Stabilization Tips.pdf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Xtrabackup</a:t>
            </a:r>
            <a:endParaRPr lang="en-US" altLang="zh-CN" dirty="0" smtClean="0"/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Percona</a:t>
            </a:r>
            <a:r>
              <a:rPr lang="en-US" altLang="zh-CN" dirty="0" smtClean="0"/>
              <a:t> Toolkit 2.0.1</a:t>
            </a:r>
          </a:p>
          <a:p>
            <a:r>
              <a:rPr lang="en-US" altLang="zh-CN" dirty="0" smtClean="0"/>
              <a:t>–</a:t>
            </a:r>
            <a:r>
              <a:rPr lang="en-US" altLang="zh-CN" dirty="0" err="1" smtClean="0"/>
              <a:t>ioprofile</a:t>
            </a:r>
            <a:endParaRPr lang="en-US" altLang="zh-CN" dirty="0" smtClean="0"/>
          </a:p>
          <a:p>
            <a:r>
              <a:rPr lang="en-US" altLang="zh-CN" dirty="0" smtClean="0"/>
              <a:t>–</a:t>
            </a:r>
            <a:r>
              <a:rPr lang="en-US" altLang="zh-CN" dirty="0" err="1" smtClean="0"/>
              <a:t>tcprstat</a:t>
            </a:r>
            <a:endParaRPr lang="en-US" altLang="zh-CN" dirty="0" smtClean="0"/>
          </a:p>
          <a:p>
            <a:r>
              <a:rPr lang="en-US" altLang="zh-CN" dirty="0" smtClean="0"/>
              <a:t>–</a:t>
            </a:r>
            <a:r>
              <a:rPr lang="en-US" altLang="zh-CN" dirty="0" err="1" smtClean="0"/>
              <a:t>pt</a:t>
            </a:r>
            <a:r>
              <a:rPr lang="en-US" altLang="zh-CN" dirty="0" smtClean="0"/>
              <a:t>-collect and others</a:t>
            </a:r>
          </a:p>
          <a:p>
            <a:r>
              <a:rPr lang="en-US" altLang="zh-CN" dirty="0" smtClean="0"/>
              <a:t>•Percona5.5.18 </a:t>
            </a:r>
            <a:r>
              <a:rPr lang="en-US" altLang="zh-CN" dirty="0" err="1" smtClean="0"/>
              <a:t>webww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2012Q1 UIC</a:t>
            </a:r>
            <a:r>
              <a:rPr lang="zh-CN" altLang="en-US" dirty="0" smtClean="0"/>
              <a:t>集群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更详细的日志信息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更详细的</a:t>
            </a:r>
            <a:r>
              <a:rPr lang="en-US" altLang="zh-CN" dirty="0" err="1" smtClean="0"/>
              <a:t>slowlog</a:t>
            </a:r>
            <a:r>
              <a:rPr lang="zh-CN" altLang="en-US" dirty="0" smtClean="0"/>
              <a:t>信息</a:t>
            </a:r>
          </a:p>
          <a:p>
            <a:r>
              <a:rPr lang="en-US" altLang="zh-CN" dirty="0" smtClean="0"/>
              <a:t>–Group commit (</a:t>
            </a:r>
            <a:r>
              <a:rPr lang="zh-CN" altLang="en-US" dirty="0" smtClean="0"/>
              <a:t>提升</a:t>
            </a:r>
            <a:r>
              <a:rPr lang="en-US" altLang="zh-CN" dirty="0" smtClean="0"/>
              <a:t>TPS)</a:t>
            </a:r>
          </a:p>
          <a:p>
            <a:r>
              <a:rPr lang="en-US" altLang="zh-CN" dirty="0" smtClean="0"/>
              <a:t>–And others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MySlowTranCapture</a:t>
            </a:r>
            <a:endParaRPr lang="en-US" altLang="zh-CN" dirty="0" smtClean="0"/>
          </a:p>
          <a:p>
            <a:r>
              <a:rPr lang="en-US" altLang="zh-CN" dirty="0" err="1" smtClean="0"/>
              <a:t>tcpdump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mk</a:t>
            </a:r>
            <a:r>
              <a:rPr lang="en-US" altLang="zh-CN" dirty="0" smtClean="0"/>
              <a:t>-query-digest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0DE3D-9C21-4F9A-85B6-2F22B6357B4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08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0DE3D-9C21-4F9A-85B6-2F22B6357B4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0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聚集索引插入 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主键是自增长的 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插入是顺序的 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每页中的填充率高（</a:t>
            </a:r>
            <a:r>
              <a:rPr lang="en-US" altLang="zh-CN" dirty="0" smtClean="0"/>
              <a:t>15/16</a:t>
            </a:r>
            <a:r>
              <a:rPr lang="zh-CN" altLang="en-US" dirty="0" smtClean="0"/>
              <a:t>） 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顺序扫描（</a:t>
            </a:r>
            <a:r>
              <a:rPr lang="en-US" altLang="zh-CN" dirty="0" smtClean="0"/>
              <a:t>Scan</a:t>
            </a:r>
            <a:r>
              <a:rPr lang="zh-CN" altLang="en-US" dirty="0" smtClean="0"/>
              <a:t>）可以达到磁盘顺序读的速率 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一般不推荐使用</a:t>
            </a:r>
            <a:r>
              <a:rPr lang="en-US" altLang="zh-CN" dirty="0" smtClean="0"/>
              <a:t>UUID </a:t>
            </a:r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插入非顺序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辅助索引插入 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插入的顺序是乱序的 </a:t>
            </a:r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插入（’</a:t>
            </a:r>
            <a:r>
              <a:rPr lang="en-US" altLang="zh-CN" dirty="0" smtClean="0"/>
              <a:t>David’, ‘Monty’, ‘Jimmy’, ‘Amy’, ‘Michael’ </a:t>
            </a:r>
            <a:r>
              <a:rPr lang="zh-CN" altLang="en-US" dirty="0" smtClean="0"/>
              <a:t>） 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插入的顺序是顺序的 </a:t>
            </a:r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插入时间 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需要产生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树的分裂 </a:t>
            </a:r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需要较大的开销 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每页的填充率较低（</a:t>
            </a:r>
            <a:r>
              <a:rPr lang="en-US" altLang="zh-CN" dirty="0" smtClean="0"/>
              <a:t>60%</a:t>
            </a:r>
            <a:r>
              <a:rPr lang="zh-CN" altLang="en-US" dirty="0" smtClean="0"/>
              <a:t>～</a:t>
            </a:r>
            <a:r>
              <a:rPr lang="en-US" altLang="zh-CN" dirty="0" smtClean="0"/>
              <a:t>70%</a:t>
            </a:r>
            <a:r>
              <a:rPr lang="zh-CN" altLang="en-US" dirty="0" smtClean="0"/>
              <a:t>） 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顺序扫描不能达到磁盘顺序读的速率 </a:t>
            </a:r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若插入是乱序的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辅助索引：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分</a:t>
            </a:r>
            <a:r>
              <a:rPr lang="en-US" altLang="zh-CN" dirty="0" smtClean="0"/>
              <a:t>42</a:t>
            </a:r>
            <a:r>
              <a:rPr lang="zh-CN" altLang="en-US" dirty="0" smtClean="0"/>
              <a:t>秒 </a:t>
            </a:r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～</a:t>
            </a:r>
            <a:r>
              <a:rPr lang="en-US" altLang="zh-CN" dirty="0" smtClean="0"/>
              <a:t>4M/</a:t>
            </a:r>
            <a:r>
              <a:rPr lang="zh-CN" altLang="en-US" dirty="0" smtClean="0"/>
              <a:t>秒 </a:t>
            </a:r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Logical_reads</a:t>
            </a:r>
            <a:r>
              <a:rPr lang="en-US" altLang="zh-CN" dirty="0" smtClean="0"/>
              <a:t>: 12700001 </a:t>
            </a:r>
            <a:r>
              <a:rPr lang="en-US" altLang="zh-CN" dirty="0" err="1" smtClean="0"/>
              <a:t>Physical_reads</a:t>
            </a:r>
            <a:r>
              <a:rPr lang="en-US" altLang="zh-CN" dirty="0" smtClean="0"/>
              <a:t>: 100057 </a:t>
            </a:r>
          </a:p>
          <a:p>
            <a:r>
              <a:rPr lang="zh-CN" altLang="en-US" dirty="0" smtClean="0"/>
              <a:t>强制聚集索引：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分</a:t>
            </a:r>
            <a:r>
              <a:rPr lang="en-US" altLang="zh-CN" dirty="0" smtClean="0"/>
              <a:t>38</a:t>
            </a:r>
            <a:r>
              <a:rPr lang="zh-CN" altLang="en-US" dirty="0" smtClean="0"/>
              <a:t>秒 </a:t>
            </a:r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120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130M/</a:t>
            </a:r>
            <a:r>
              <a:rPr lang="zh-CN" altLang="en-US" dirty="0" smtClean="0"/>
              <a:t>秒 </a:t>
            </a:r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Logical_reads</a:t>
            </a:r>
            <a:r>
              <a:rPr lang="en-US" altLang="zh-CN" dirty="0" smtClean="0"/>
              <a:t>: 14670405 </a:t>
            </a:r>
            <a:r>
              <a:rPr lang="en-US" altLang="zh-CN" dirty="0" err="1" smtClean="0"/>
              <a:t>Physical_reads</a:t>
            </a:r>
            <a:r>
              <a:rPr lang="en-US" altLang="zh-CN" dirty="0" smtClean="0"/>
              <a:t>: 2170333 </a:t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rgbClr val="000000"/>
                </a:solidFill>
                <a:latin typeface="Arial" pitchFamily="34" charset="0"/>
                <a:ea typeface="Heiti SC Light" charset="-122"/>
                <a:sym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Arial" pitchFamily="34" charset="0"/>
                <a:ea typeface="Heiti SC Light" charset="-122"/>
                <a:sym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Arial" pitchFamily="34" charset="0"/>
                <a:ea typeface="Heiti SC Light" charset="-122"/>
                <a:sym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Arial" pitchFamily="34" charset="0"/>
                <a:ea typeface="Heiti SC Light" charset="-122"/>
                <a:sym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Arial" pitchFamily="34" charset="0"/>
                <a:ea typeface="Heiti SC Light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itchFamily="34" charset="0"/>
                <a:ea typeface="Heiti SC Light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itchFamily="34" charset="0"/>
                <a:ea typeface="Heiti SC Light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itchFamily="34" charset="0"/>
                <a:ea typeface="Heiti SC Light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itchFamily="34" charset="0"/>
                <a:ea typeface="Heiti SC Light" charset="-122"/>
                <a:sym typeface="Arial" pitchFamily="34" charset="0"/>
              </a:defRPr>
            </a:lvl9pPr>
          </a:lstStyle>
          <a:p>
            <a:pPr eaLnBrk="1" hangingPunct="1"/>
            <a:fld id="{35DA7618-7A22-4A68-8BA9-589F13EE70AE}" type="slidenum">
              <a:rPr lang="zh-CN" altLang="en-US" sz="1200" smtClean="0"/>
              <a:pPr eaLnBrk="1" hangingPunct="1"/>
              <a:t>9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60094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多讲讲优化案例和工具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0DE3D-9C21-4F9A-85B6-2F22B6357B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118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（下）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余锋</a:t>
            </a:r>
            <a:r>
              <a:rPr lang="en-US" altLang="zh-CN" dirty="0" smtClean="0"/>
              <a:t>@</a:t>
            </a:r>
            <a:r>
              <a:rPr lang="zh-CN" altLang="en-US" dirty="0" smtClean="0"/>
              <a:t>淘宝</a:t>
            </a:r>
            <a:r>
              <a:rPr lang="en-US" altLang="zh-CN" dirty="0" smtClean="0"/>
              <a:t>-20120521.pdf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超大</a:t>
            </a:r>
            <a:r>
              <a:rPr lang="en-US" altLang="zh-CN" dirty="0" smtClean="0"/>
              <a:t>2M</a:t>
            </a:r>
            <a:r>
              <a:rPr lang="zh-CN" altLang="en-US" dirty="0" smtClean="0"/>
              <a:t>页面</a:t>
            </a:r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页面回写</a:t>
            </a:r>
            <a:r>
              <a:rPr lang="en-US" altLang="zh-CN" dirty="0" smtClean="0"/>
              <a:t>per</a:t>
            </a:r>
            <a:r>
              <a:rPr lang="zh-CN" altLang="en-US" dirty="0" smtClean="0"/>
              <a:t>设备</a:t>
            </a:r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页面回收</a:t>
            </a:r>
            <a:r>
              <a:rPr lang="en-US" altLang="zh-CN" dirty="0" smtClean="0"/>
              <a:t>split </a:t>
            </a:r>
            <a:r>
              <a:rPr lang="en-US" altLang="zh-CN" dirty="0" err="1" smtClean="0"/>
              <a:t>lru</a:t>
            </a:r>
            <a:endParaRPr lang="en-US" altLang="zh-CN" dirty="0" smtClean="0"/>
          </a:p>
          <a:p>
            <a:r>
              <a:rPr lang="en-US" altLang="zh-CN" dirty="0" smtClean="0"/>
              <a:t>•ext3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xfs</a:t>
            </a:r>
            <a:endParaRPr lang="en-US" altLang="zh-CN" dirty="0" smtClean="0"/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数据根据底层设备智能对对齐，对</a:t>
            </a:r>
            <a:r>
              <a:rPr lang="en-US" altLang="zh-CN" dirty="0" smtClean="0"/>
              <a:t>SSD</a:t>
            </a:r>
            <a:r>
              <a:rPr lang="zh-CN" altLang="en-US" dirty="0" smtClean="0"/>
              <a:t>友好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单个文件可并行</a:t>
            </a:r>
            <a:r>
              <a:rPr lang="en-US" altLang="zh-CN" dirty="0" err="1" smtClean="0"/>
              <a:t>dio</a:t>
            </a:r>
            <a:endParaRPr lang="en-US" altLang="zh-CN" dirty="0" smtClean="0"/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更快的文件追加操作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更少的锁冲突</a:t>
            </a:r>
          </a:p>
          <a:p>
            <a:r>
              <a:rPr lang="en-US" altLang="zh-CN" dirty="0" smtClean="0"/>
              <a:t>•mount</a:t>
            </a:r>
            <a:r>
              <a:rPr lang="zh-CN" altLang="en-US" dirty="0" smtClean="0"/>
              <a:t>选项</a:t>
            </a:r>
          </a:p>
          <a:p>
            <a:r>
              <a:rPr lang="en-US" altLang="zh-CN" dirty="0" smtClean="0"/>
              <a:t>–</a:t>
            </a:r>
            <a:r>
              <a:rPr lang="en-US" altLang="zh-CN" dirty="0" err="1" smtClean="0"/>
              <a:t>nobarrier</a:t>
            </a:r>
            <a:endParaRPr lang="en-US" altLang="zh-CN" dirty="0" smtClean="0"/>
          </a:p>
          <a:p>
            <a:r>
              <a:rPr lang="en-US" altLang="zh-CN" dirty="0" smtClean="0"/>
              <a:t>–data=</a:t>
            </a:r>
            <a:r>
              <a:rPr lang="en-US" altLang="zh-CN" dirty="0" err="1" smtClean="0"/>
              <a:t>ordered,writeback</a:t>
            </a:r>
            <a:endParaRPr lang="en-US" altLang="zh-CN" dirty="0" smtClean="0"/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vm.swappiness</a:t>
            </a:r>
            <a:r>
              <a:rPr lang="en-US" altLang="zh-CN" dirty="0" smtClean="0"/>
              <a:t>=0</a:t>
            </a:r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vm.dirty</a:t>
            </a:r>
            <a:r>
              <a:rPr lang="en-US" altLang="zh-CN" dirty="0" smtClean="0"/>
              <a:t>*</a:t>
            </a:r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vm.pagecache</a:t>
            </a:r>
            <a:endParaRPr lang="en-US" altLang="zh-CN" dirty="0" smtClean="0"/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posix_fadvise</a:t>
            </a:r>
            <a:r>
              <a:rPr lang="zh-CN" altLang="en-US" dirty="0" smtClean="0"/>
              <a:t>清理</a:t>
            </a:r>
            <a:r>
              <a:rPr lang="en-US" altLang="zh-CN" dirty="0" smtClean="0"/>
              <a:t>buffered 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引起的垃圾页面</a:t>
            </a:r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sync_file_range</a:t>
            </a:r>
            <a:r>
              <a:rPr lang="zh-CN" altLang="en-US" dirty="0" smtClean="0"/>
              <a:t>强制页面回写</a:t>
            </a:r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fsync</a:t>
            </a:r>
            <a:r>
              <a:rPr lang="zh-CN" altLang="en-US" dirty="0" smtClean="0"/>
              <a:t>天花板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如何计算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测量</a:t>
            </a:r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队列调度算法</a:t>
            </a:r>
          </a:p>
          <a:p>
            <a:r>
              <a:rPr lang="en-US" altLang="zh-CN" dirty="0" smtClean="0"/>
              <a:t>–deadline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noop</a:t>
            </a:r>
            <a:endParaRPr lang="en-US" altLang="zh-CN" dirty="0" smtClean="0"/>
          </a:p>
          <a:p>
            <a:r>
              <a:rPr lang="en-US" altLang="zh-CN" dirty="0" smtClean="0"/>
              <a:t>–</a:t>
            </a:r>
            <a:r>
              <a:rPr lang="en-US" altLang="zh-CN" dirty="0" err="1" smtClean="0"/>
              <a:t>cfq</a:t>
            </a:r>
            <a:r>
              <a:rPr lang="zh-CN" altLang="en-US" dirty="0" smtClean="0"/>
              <a:t>害人不浅，顺序变离散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请求队列长度和</a:t>
            </a:r>
            <a:r>
              <a:rPr lang="en-US" altLang="zh-CN" dirty="0" smtClean="0"/>
              <a:t>latency</a:t>
            </a:r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Flashcache</a:t>
            </a:r>
            <a:endParaRPr lang="en-US" altLang="zh-CN" dirty="0" smtClean="0"/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担心</a:t>
            </a:r>
            <a:r>
              <a:rPr lang="en-US" altLang="zh-CN" dirty="0" err="1" smtClean="0"/>
              <a:t>uncached</a:t>
            </a:r>
            <a:r>
              <a:rPr lang="en-US" altLang="zh-CN" dirty="0" smtClean="0"/>
              <a:t> IO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以</a:t>
            </a:r>
            <a:r>
              <a:rPr lang="en-US" altLang="zh-CN" dirty="0" smtClean="0"/>
              <a:t>2M</a:t>
            </a:r>
            <a:r>
              <a:rPr lang="zh-CN" altLang="en-US" dirty="0" smtClean="0"/>
              <a:t>大小的</a:t>
            </a:r>
            <a:r>
              <a:rPr lang="en-US" altLang="zh-CN" dirty="0" smtClean="0"/>
              <a:t>set</a:t>
            </a:r>
            <a:r>
              <a:rPr lang="zh-CN" altLang="en-US" dirty="0" smtClean="0"/>
              <a:t>为单位进行脏页回写</a:t>
            </a:r>
          </a:p>
          <a:p>
            <a:r>
              <a:rPr lang="en-US" altLang="zh-CN" dirty="0" smtClean="0"/>
              <a:t>–</a:t>
            </a:r>
            <a:r>
              <a:rPr lang="en-US" altLang="zh-CN" dirty="0" err="1" smtClean="0"/>
              <a:t>dev.flashcache.skip_seq_thresh_kb</a:t>
            </a:r>
            <a:endParaRPr lang="en-US" altLang="zh-CN" dirty="0" smtClean="0"/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软</a:t>
            </a:r>
            <a:r>
              <a:rPr lang="en-US" altLang="zh-CN" dirty="0" smtClean="0"/>
              <a:t>raid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开销不大，整合设备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0DE3D-9C21-4F9A-85B6-2F22B6357B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9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（下）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余锋</a:t>
            </a:r>
            <a:r>
              <a:rPr lang="en-US" altLang="zh-CN" dirty="0" smtClean="0"/>
              <a:t>@</a:t>
            </a:r>
            <a:r>
              <a:rPr lang="zh-CN" altLang="en-US" dirty="0" smtClean="0"/>
              <a:t>淘宝</a:t>
            </a:r>
            <a:r>
              <a:rPr lang="en-US" altLang="zh-CN" dirty="0" smtClean="0"/>
              <a:t>-20120521.pdf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超大</a:t>
            </a:r>
            <a:r>
              <a:rPr lang="en-US" altLang="zh-CN" dirty="0" smtClean="0"/>
              <a:t>2M</a:t>
            </a:r>
            <a:r>
              <a:rPr lang="zh-CN" altLang="en-US" dirty="0" smtClean="0"/>
              <a:t>页面</a:t>
            </a:r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页面回写</a:t>
            </a:r>
            <a:r>
              <a:rPr lang="en-US" altLang="zh-CN" dirty="0" smtClean="0"/>
              <a:t>per</a:t>
            </a:r>
            <a:r>
              <a:rPr lang="zh-CN" altLang="en-US" dirty="0" smtClean="0"/>
              <a:t>设备</a:t>
            </a:r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页面回收</a:t>
            </a:r>
            <a:r>
              <a:rPr lang="en-US" altLang="zh-CN" dirty="0" smtClean="0"/>
              <a:t>split </a:t>
            </a:r>
            <a:r>
              <a:rPr lang="en-US" altLang="zh-CN" dirty="0" err="1" smtClean="0"/>
              <a:t>lru</a:t>
            </a:r>
            <a:endParaRPr lang="en-US" altLang="zh-CN" dirty="0" smtClean="0"/>
          </a:p>
          <a:p>
            <a:r>
              <a:rPr lang="en-US" altLang="zh-CN" dirty="0" smtClean="0"/>
              <a:t>•ext3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xfs</a:t>
            </a:r>
            <a:endParaRPr lang="en-US" altLang="zh-CN" dirty="0" smtClean="0"/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数据根据底层设备智能对对齐，对</a:t>
            </a:r>
            <a:r>
              <a:rPr lang="en-US" altLang="zh-CN" dirty="0" smtClean="0"/>
              <a:t>SSD</a:t>
            </a:r>
            <a:r>
              <a:rPr lang="zh-CN" altLang="en-US" dirty="0" smtClean="0"/>
              <a:t>友好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单个文件可并行</a:t>
            </a:r>
            <a:r>
              <a:rPr lang="en-US" altLang="zh-CN" dirty="0" err="1" smtClean="0"/>
              <a:t>dio</a:t>
            </a:r>
            <a:endParaRPr lang="en-US" altLang="zh-CN" dirty="0" smtClean="0"/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更快的文件追加操作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更少的锁冲突</a:t>
            </a:r>
          </a:p>
          <a:p>
            <a:r>
              <a:rPr lang="en-US" altLang="zh-CN" dirty="0" smtClean="0"/>
              <a:t>–mount</a:t>
            </a:r>
            <a:r>
              <a:rPr lang="zh-CN" altLang="en-US" dirty="0" smtClean="0"/>
              <a:t>选项：</a:t>
            </a:r>
            <a:r>
              <a:rPr lang="en-US" altLang="zh-CN" dirty="0" err="1" smtClean="0"/>
              <a:t>nobarrier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data=</a:t>
            </a:r>
            <a:r>
              <a:rPr lang="en-US" altLang="zh-CN" dirty="0" err="1" smtClean="0"/>
              <a:t>ordered,writeback</a:t>
            </a:r>
            <a:endParaRPr lang="en-US" altLang="zh-CN" dirty="0" smtClean="0"/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vm.swappiness</a:t>
            </a:r>
            <a:r>
              <a:rPr lang="en-US" altLang="zh-CN" dirty="0" smtClean="0"/>
              <a:t>=0</a:t>
            </a:r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vm.dirty</a:t>
            </a:r>
            <a:r>
              <a:rPr lang="en-US" altLang="zh-CN" dirty="0" smtClean="0"/>
              <a:t>*</a:t>
            </a:r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vm.pagecache</a:t>
            </a:r>
            <a:endParaRPr lang="en-US" altLang="zh-CN" dirty="0" smtClean="0"/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posix_fadvise</a:t>
            </a:r>
            <a:r>
              <a:rPr lang="zh-CN" altLang="en-US" dirty="0" smtClean="0"/>
              <a:t>清理</a:t>
            </a:r>
            <a:r>
              <a:rPr lang="en-US" altLang="zh-CN" dirty="0" smtClean="0"/>
              <a:t>buffered 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引起的垃圾页面</a:t>
            </a:r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sync_file_range</a:t>
            </a:r>
            <a:r>
              <a:rPr lang="zh-CN" altLang="en-US" dirty="0" smtClean="0"/>
              <a:t>强制页面回写</a:t>
            </a:r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fsync</a:t>
            </a:r>
            <a:r>
              <a:rPr lang="zh-CN" altLang="en-US" dirty="0" smtClean="0"/>
              <a:t>天花板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如何计算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测量</a:t>
            </a:r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队列调度算法</a:t>
            </a:r>
          </a:p>
          <a:p>
            <a:r>
              <a:rPr lang="en-US" altLang="zh-CN" dirty="0" smtClean="0"/>
              <a:t>–deadline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noop</a:t>
            </a:r>
            <a:endParaRPr lang="en-US" altLang="zh-CN" dirty="0" smtClean="0"/>
          </a:p>
          <a:p>
            <a:r>
              <a:rPr lang="en-US" altLang="zh-CN" dirty="0" smtClean="0"/>
              <a:t>–</a:t>
            </a:r>
            <a:r>
              <a:rPr lang="en-US" altLang="zh-CN" dirty="0" err="1" smtClean="0"/>
              <a:t>cfq</a:t>
            </a:r>
            <a:r>
              <a:rPr lang="zh-CN" altLang="en-US" dirty="0" smtClean="0"/>
              <a:t>害人不浅，顺序变离散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请求队列长度和</a:t>
            </a:r>
            <a:r>
              <a:rPr lang="en-US" altLang="zh-CN" dirty="0" smtClean="0"/>
              <a:t>latency</a:t>
            </a:r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Flashcache</a:t>
            </a:r>
            <a:endParaRPr lang="en-US" altLang="zh-CN" dirty="0" smtClean="0"/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担心</a:t>
            </a:r>
            <a:r>
              <a:rPr lang="en-US" altLang="zh-CN" dirty="0" err="1" smtClean="0"/>
              <a:t>uncached</a:t>
            </a:r>
            <a:r>
              <a:rPr lang="en-US" altLang="zh-CN" dirty="0" smtClean="0"/>
              <a:t> IO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以</a:t>
            </a:r>
            <a:r>
              <a:rPr lang="en-US" altLang="zh-CN" dirty="0" smtClean="0"/>
              <a:t>2M</a:t>
            </a:r>
            <a:r>
              <a:rPr lang="zh-CN" altLang="en-US" dirty="0" smtClean="0"/>
              <a:t>大小的</a:t>
            </a:r>
            <a:r>
              <a:rPr lang="en-US" altLang="zh-CN" dirty="0" smtClean="0"/>
              <a:t>set</a:t>
            </a:r>
            <a:r>
              <a:rPr lang="zh-CN" altLang="en-US" dirty="0" smtClean="0"/>
              <a:t>为单位进行脏页回写</a:t>
            </a:r>
          </a:p>
          <a:p>
            <a:r>
              <a:rPr lang="en-US" altLang="zh-CN" dirty="0" smtClean="0"/>
              <a:t>–</a:t>
            </a:r>
            <a:r>
              <a:rPr lang="en-US" altLang="zh-CN" dirty="0" err="1" smtClean="0"/>
              <a:t>dev.flashcache.skip_seq_thresh_kb</a:t>
            </a:r>
            <a:endParaRPr lang="en-US" altLang="zh-CN" dirty="0" smtClean="0"/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软</a:t>
            </a:r>
            <a:r>
              <a:rPr lang="en-US" altLang="zh-CN" dirty="0" smtClean="0"/>
              <a:t>raid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开销不大，整合设备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0DE3D-9C21-4F9A-85B6-2F22B6357B4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183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•</a:t>
            </a:r>
            <a:r>
              <a:rPr lang="en-US" altLang="zh-CN" dirty="0" err="1" smtClean="0"/>
              <a:t>Objdump</a:t>
            </a:r>
            <a:r>
              <a:rPr lang="en-US" altLang="zh-CN" dirty="0" smtClean="0"/>
              <a:t> –t </a:t>
            </a:r>
            <a:r>
              <a:rPr lang="zh-CN" altLang="en-US" dirty="0" smtClean="0"/>
              <a:t>确讣是否有符号信息</a:t>
            </a:r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Oprofile</a:t>
            </a:r>
            <a:r>
              <a:rPr lang="en-US" altLang="zh-CN" dirty="0" smtClean="0"/>
              <a:t> (MySQL</a:t>
            </a:r>
            <a:r>
              <a:rPr lang="zh-CN" altLang="en-US" dirty="0" smtClean="0"/>
              <a:t>编译加</a:t>
            </a:r>
            <a:r>
              <a:rPr lang="en-US" altLang="zh-CN" dirty="0" smtClean="0"/>
              <a:t>-g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Systemtap</a:t>
            </a:r>
            <a:r>
              <a:rPr lang="en-US" altLang="zh-CN" dirty="0" smtClean="0"/>
              <a:t> (kernel-</a:t>
            </a:r>
            <a:r>
              <a:rPr lang="en-US" altLang="zh-CN" dirty="0" err="1" smtClean="0"/>
              <a:t>debuginfo</a:t>
            </a:r>
            <a:r>
              <a:rPr lang="en-US" altLang="zh-CN" dirty="0" smtClean="0"/>
              <a:t> )</a:t>
            </a:r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gdb+poorman</a:t>
            </a:r>
            <a:r>
              <a:rPr lang="en-US" altLang="zh-CN" dirty="0" smtClean="0"/>
              <a:t> (</a:t>
            </a:r>
            <a:r>
              <a:rPr lang="zh-CN" altLang="en-US" dirty="0" smtClean="0"/>
              <a:t>丌建议在线上使用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Pstack</a:t>
            </a:r>
            <a:r>
              <a:rPr lang="en-US" altLang="zh-CN" dirty="0" smtClean="0"/>
              <a:t> (</a:t>
            </a:r>
            <a:r>
              <a:rPr lang="zh-CN" altLang="en-US" dirty="0" smtClean="0"/>
              <a:t>丌建议在线上使用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Tcprstat</a:t>
            </a:r>
            <a:r>
              <a:rPr lang="en-US" altLang="zh-CN" dirty="0" smtClean="0"/>
              <a:t> (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DB</a:t>
            </a:r>
            <a:r>
              <a:rPr lang="zh-CN" altLang="en-US" dirty="0" smtClean="0"/>
              <a:t>端的平均响应时间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perf</a:t>
            </a:r>
            <a:r>
              <a:rPr lang="en-US" altLang="zh-CN" dirty="0" smtClean="0"/>
              <a:t> top (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 6u+ 2.6.32 kernel</a:t>
            </a:r>
            <a:r>
              <a:rPr lang="zh-CN" altLang="en-US" dirty="0" smtClean="0"/>
              <a:t>自带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0DE3D-9C21-4F9A-85B6-2F22B6357B4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13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多讲讲运维流程规范，自动化，监控等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0DE3D-9C21-4F9A-85B6-2F22B6357B4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17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运维必备技能</a:t>
            </a:r>
            <a:r>
              <a:rPr lang="en-US" altLang="zh-CN" dirty="0" smtClean="0"/>
              <a:t>-MySQL</a:t>
            </a:r>
            <a:r>
              <a:rPr lang="zh-CN" altLang="en-US" dirty="0" smtClean="0"/>
              <a:t>篇</a:t>
            </a:r>
            <a:r>
              <a:rPr lang="en-US" altLang="zh-CN" dirty="0" smtClean="0"/>
              <a:t>-20120309.pdf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Linux Performance Tuning and Stabilization Tips.pdf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Xtrabackup</a:t>
            </a:r>
            <a:endParaRPr lang="en-US" altLang="zh-CN" dirty="0" smtClean="0"/>
          </a:p>
          <a:p>
            <a:r>
              <a:rPr lang="en-US" altLang="zh-CN" dirty="0" smtClean="0"/>
              <a:t>•</a:t>
            </a:r>
            <a:r>
              <a:rPr lang="en-US" altLang="zh-CN" dirty="0" err="1" smtClean="0"/>
              <a:t>Percona</a:t>
            </a:r>
            <a:r>
              <a:rPr lang="en-US" altLang="zh-CN" dirty="0" smtClean="0"/>
              <a:t> Toolkit 2.0.1</a:t>
            </a:r>
          </a:p>
          <a:p>
            <a:r>
              <a:rPr lang="en-US" altLang="zh-CN" dirty="0" smtClean="0"/>
              <a:t>–</a:t>
            </a:r>
            <a:r>
              <a:rPr lang="en-US" altLang="zh-CN" dirty="0" err="1" smtClean="0"/>
              <a:t>ioprofile</a:t>
            </a:r>
            <a:endParaRPr lang="en-US" altLang="zh-CN" dirty="0" smtClean="0"/>
          </a:p>
          <a:p>
            <a:r>
              <a:rPr lang="en-US" altLang="zh-CN" dirty="0" smtClean="0"/>
              <a:t>–</a:t>
            </a:r>
            <a:r>
              <a:rPr lang="en-US" altLang="zh-CN" dirty="0" err="1" smtClean="0"/>
              <a:t>tcprstat</a:t>
            </a:r>
            <a:endParaRPr lang="en-US" altLang="zh-CN" dirty="0" smtClean="0"/>
          </a:p>
          <a:p>
            <a:r>
              <a:rPr lang="en-US" altLang="zh-CN" dirty="0" smtClean="0"/>
              <a:t>–</a:t>
            </a:r>
            <a:r>
              <a:rPr lang="en-US" altLang="zh-CN" dirty="0" err="1" smtClean="0"/>
              <a:t>pt</a:t>
            </a:r>
            <a:r>
              <a:rPr lang="en-US" altLang="zh-CN" dirty="0" smtClean="0"/>
              <a:t>-collect and others</a:t>
            </a:r>
          </a:p>
          <a:p>
            <a:r>
              <a:rPr lang="en-US" altLang="zh-CN" dirty="0" smtClean="0"/>
              <a:t>•Percona5.5.18 </a:t>
            </a:r>
            <a:r>
              <a:rPr lang="en-US" altLang="zh-CN" dirty="0" err="1" smtClean="0"/>
              <a:t>webww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2012Q1 UIC</a:t>
            </a:r>
            <a:r>
              <a:rPr lang="zh-CN" altLang="en-US" dirty="0" smtClean="0"/>
              <a:t>集群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更详细的日志信息</a:t>
            </a:r>
          </a:p>
          <a:p>
            <a:r>
              <a:rPr lang="en-US" altLang="zh-CN" dirty="0" smtClean="0"/>
              <a:t>–</a:t>
            </a:r>
            <a:r>
              <a:rPr lang="zh-CN" altLang="en-US" dirty="0" smtClean="0"/>
              <a:t>更详细的</a:t>
            </a:r>
            <a:r>
              <a:rPr lang="en-US" altLang="zh-CN" dirty="0" err="1" smtClean="0"/>
              <a:t>slowlog</a:t>
            </a:r>
            <a:r>
              <a:rPr lang="zh-CN" altLang="en-US" dirty="0" smtClean="0"/>
              <a:t>信息</a:t>
            </a:r>
          </a:p>
          <a:p>
            <a:r>
              <a:rPr lang="en-US" altLang="zh-CN" dirty="0" smtClean="0"/>
              <a:t>–Group commit (</a:t>
            </a:r>
            <a:r>
              <a:rPr lang="zh-CN" altLang="en-US" dirty="0" smtClean="0"/>
              <a:t>提升</a:t>
            </a:r>
            <a:r>
              <a:rPr lang="en-US" altLang="zh-CN" dirty="0" smtClean="0"/>
              <a:t>TPS)</a:t>
            </a:r>
          </a:p>
          <a:p>
            <a:r>
              <a:rPr lang="en-US" altLang="zh-CN" dirty="0" smtClean="0"/>
              <a:t>–And others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MySlowTranCapture</a:t>
            </a:r>
            <a:endParaRPr lang="en-US" altLang="zh-CN" dirty="0" smtClean="0"/>
          </a:p>
          <a:p>
            <a:r>
              <a:rPr lang="en-US" altLang="zh-CN" dirty="0" err="1" smtClean="0"/>
              <a:t>tcpdump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mk</a:t>
            </a:r>
            <a:r>
              <a:rPr lang="en-US" altLang="zh-CN" dirty="0" smtClean="0"/>
              <a:t>-query-digest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0DE3D-9C21-4F9A-85B6-2F22B6357B4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08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0DE3D-9C21-4F9A-85B6-2F22B6357B4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0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echnical-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7772400" cy="663575"/>
          </a:xfrm>
        </p:spPr>
        <p:txBody>
          <a:bodyPr/>
          <a:lstStyle>
            <a:lvl1pPr>
              <a:defRPr sz="3600" noProof="1"/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en-US" altLang="zh-CN" noProof="1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3850" y="2816225"/>
            <a:ext cx="6400800" cy="1620838"/>
          </a:xfrm>
        </p:spPr>
        <p:txBody>
          <a:bodyPr/>
          <a:lstStyle>
            <a:lvl1pPr marL="0" indent="0">
              <a:buFontTx/>
              <a:buNone/>
              <a:defRPr noProof="1"/>
            </a:lvl1pPr>
          </a:lstStyle>
          <a:p>
            <a:pPr lvl="0"/>
            <a:r>
              <a:rPr lang="zh-CN" altLang="en-US" noProof="1" smtClean="0"/>
              <a:t>单击此处编辑母版副标题样式</a:t>
            </a:r>
            <a:endParaRPr lang="en-US" altLang="zh-CN" noProof="1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DFC02FA-AAEC-4C13-8C0F-DA0445FA98F5}" type="slidenum">
              <a:rPr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2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8EB1C-B4D9-4E94-B19A-7F731925EE46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08852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211138"/>
            <a:ext cx="215265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438" y="211138"/>
            <a:ext cx="6310312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53F21-5169-49E7-B1A5-F4D8308D85CF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0309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80293F-3F3D-4915-A7B6-1D5B0B672125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1001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C0823-09B2-403E-B66A-1ABC7E1E29DA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5690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25748-029A-4EB5-B349-DBA3BCD25D8C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4315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196385-2C6C-4800-AFFA-21B6482ADC96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9312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AF61B7-AB6A-4649-89F9-B3DB0665AB04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09067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0213C-78F5-42DB-AD38-67A175BD94C0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16447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9E58C-6F0B-4874-9623-BB176A803EA8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471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1FFC9-5108-4937-830C-114A66DD39E8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1070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technical-drawi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211138"/>
            <a:ext cx="717073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 smtClean="0"/>
              <a:t>单击此处编辑母版标题样式</a:t>
            </a:r>
            <a:endParaRPr lang="en-US" altLang="zh-CN" noProof="1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altLang="zh-CN" noProof="1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8738"/>
            <a:ext cx="21336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noProof="1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3825" y="6408738"/>
            <a:ext cx="38163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noProof="1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8738"/>
            <a:ext cx="21336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noProof="1"/>
            </a:lvl1pPr>
          </a:lstStyle>
          <a:p>
            <a:fld id="{57B83C2D-5BD2-4967-B26F-876CDF7AE1AF}" type="slidenum">
              <a:rPr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2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2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2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之设计、优化、运维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2816224"/>
            <a:ext cx="6840438" cy="2196951"/>
          </a:xfrm>
        </p:spPr>
        <p:txBody>
          <a:bodyPr/>
          <a:lstStyle/>
          <a:p>
            <a:pPr algn="r"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叶金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荣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微博：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yejinrong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微信公众号：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中文网</a:t>
            </a:r>
          </a:p>
          <a:p>
            <a:pPr algn="r"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群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 125572178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272675472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http://imysql.com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2012-10-12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规范设计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SQL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简单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比复杂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高效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业务逻辑封装成存储过程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尽量不用子查询</a:t>
            </a:r>
          </a:p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减少使用复杂表连接</a:t>
            </a:r>
          </a:p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查询条件中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不使用函数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用括号确定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AND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优先级</a:t>
            </a:r>
          </a:p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查询条件加引号可能导致类型转换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不用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FOR UPDATE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LOCK IN SHARE MODE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，防止锁扩大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237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大纲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规范设计</a:t>
            </a:r>
            <a:endParaRPr lang="en-US" altLang="zh-CN" sz="32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性能优化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运维管理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80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性能优化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综合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理解业务，切合业务特点的优化效果最好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业务规划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，容量预估，建立基线模型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压测数据采集，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预留峰值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尽一切努力减少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IO(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磁盘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、网络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转变随机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为顺序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IO</a:t>
            </a: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努力提高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内存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利用率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上线前做好评估审核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684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性能优化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架构设计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保持优雅：越小越好，单库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100G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内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垂直拆分：按功能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水平拆分：按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哈希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单实例下数据表数量不高于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1024</a:t>
            </a: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单表数据量尽量不高于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万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主库写，从库只读、统计、汇总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前端做好一切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cache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933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性能优化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硬件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NUMA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架构，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直接和内存打交道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不再是瓶颈，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多核支持不佳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设备越来越廉价，大内存解决很多问题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SSD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应用越来越广泛，未来是主力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RAID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卡可有效提升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IOPS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及数据安全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RAID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卡必须配备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BBU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FORCE WB</a:t>
            </a: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RIAD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卡的条带设置有讲究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FushionIO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还是贵族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190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性能优化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543822"/>
          </a:xfrm>
        </p:spPr>
        <p:txBody>
          <a:bodyPr/>
          <a:lstStyle/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升级到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内核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调度：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deadline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noop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管理：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vm.swappiness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=0</a:t>
            </a: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文件系统：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xfs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ext4</a:t>
            </a: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树，高效</a:t>
            </a: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组，提高并发度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延迟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分配，减少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IO</a:t>
            </a:r>
          </a:p>
          <a:p>
            <a:pPr lvl="1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mount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nobarrier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data=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ordered,writeback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加大请求队列：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nr_requests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关闭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NUMA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832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性能优化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MySQL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化繁为简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读写分离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加大内存分配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创建合适的索引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减少锁，提高并发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合并随机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为顺序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IO</a:t>
            </a: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柔风细雨优于狂风暴雨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多次批量提交优于频繁提交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XtraDB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MySQL 5.5+</a:t>
            </a:r>
          </a:p>
        </p:txBody>
      </p:sp>
    </p:spTree>
    <p:extLst>
      <p:ext uri="{BB962C8B-B14F-4D97-AF65-F5344CB8AC3E}">
        <p14:creationId xmlns:p14="http://schemas.microsoft.com/office/powerpoint/2010/main" val="3772486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性能优化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调优工具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systemtap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sar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gcore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oprofile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pmp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(Poor Man's Profiler)</a:t>
            </a: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dstat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04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性能优化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误区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分配内存越多越好，可能导致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OS Swap</a:t>
            </a: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级内存分配过大，导致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OOM</a:t>
            </a: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索引越多越好，可能导致更多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IO</a:t>
            </a: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Qcache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设置过大，实际效果差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人云亦云，不自己动手实践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775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大纲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规范设计</a:t>
            </a:r>
            <a:endParaRPr lang="en-US" altLang="zh-CN" sz="32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性能优化</a:t>
            </a:r>
            <a:endParaRPr lang="en-US" altLang="zh-CN" sz="32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运维管理</a:t>
            </a:r>
          </a:p>
        </p:txBody>
      </p:sp>
    </p:spTree>
    <p:extLst>
      <p:ext uri="{BB962C8B-B14F-4D97-AF65-F5344CB8AC3E}">
        <p14:creationId xmlns:p14="http://schemas.microsoft.com/office/powerpoint/2010/main" val="4034012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大纲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规范设计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en-US" altLang="zh-CN" sz="32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运维管理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844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运维管理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运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维规范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硬件、系统、引擎、字符集选择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硬件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性能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差不多，关键是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可靠性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上线前烤机测试非常重要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监控预警可有效预防故障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避免使用外部阵列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最好是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机型，并且配备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RAID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(with BBU)</a:t>
            </a: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一般选择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RHEL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CentOS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拒绝使用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不追新，稳定、高性能压倒一切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版本一致，批量部署，管理方便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010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运维管理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运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维规范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硬件、系统、引擎、字符集选择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引擎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默认使用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InnoDB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可考虑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InfiniDB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Infobright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Blackhole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可用于复制中继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默认使用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latin1</a:t>
            </a:r>
          </a:p>
          <a:p>
            <a:pPr lvl="2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减少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utf8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避免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CJK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字符集参数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连接串设置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9612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运维管理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运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维管理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安装配置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所有磁盘组建大阵列，不降低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IOPS</a:t>
            </a: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默认阵列级别为：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raid 1+0</a:t>
            </a:r>
          </a:p>
          <a:p>
            <a:pPr lvl="1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结合业务特征设置主机名，唯一命名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合理利用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hosts/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，可用于应用授权管理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命名区分开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dev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shm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tmpfs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swap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至少是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16G</a:t>
            </a: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部署基本工具包：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sysstat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oprofile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342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运维管理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运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维管理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监控预警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重点：先可用性而后才是性能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选择自己熟悉的：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nagios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zabbix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cacti</a:t>
            </a: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作为补充，需要增加辅助监控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数据安全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关闭公网，只留私网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密码足够长度、复杂度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iptables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策略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只开放必要的授权许可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使用普通账号管理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mysqld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sudo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集成定期安全检查到监控系统中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707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运维管理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运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维管理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备份恢复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执行备份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定期全备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及时增备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定期随机做恢复测试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二进制内容备份使用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hex-blob</a:t>
            </a: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备份方式：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VS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XtraBackup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如何快速备份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恢复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并发？快照？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342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运维管理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运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维管理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高可用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+ LVS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Heartbeat + LVS</a:t>
            </a:r>
          </a:p>
          <a:p>
            <a:pPr lvl="1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Master + Slave</a:t>
            </a: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共享存储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故障处理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复制报错：主键冲突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硬件、系统崩溃：数据页损坏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误操作：数据误删除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硬件故障：阵列卡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掉线、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性能下降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、内存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0864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运维管理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工具集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Percona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、其他工具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–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Xtrabackup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–"/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ioprofile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–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-online-schema-change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-table-checksum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-query-digest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mysqldumpslow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–"/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mysqlsla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837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运维管理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FAQ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数据库安装完后，无法启动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–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首先，看日志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–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一般因为权限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不正确、未初始化、配置选项不正确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如何进行基准、压力测试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–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基准测试：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tpcc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sysbench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–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压力测试：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mysqlslap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、前端加压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如何在线动态抓取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SQL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tcpdump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eth0 -s 0 -l -w -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port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3306|strings</a:t>
            </a:r>
          </a:p>
          <a:p>
            <a:pPr marL="344329" lvl="1" indent="-308610">
              <a:spcBef>
                <a:spcPts val="810"/>
              </a:spcBef>
              <a:buFont typeface="Arial" pitchFamily="34" charset="0"/>
              <a:buChar char="•"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如何执行在线热备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–"/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--single-transaction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Xtrabackup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935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规范设计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原则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数据库就是数据库，不是计算器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读写分离，缓解在线库压力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合并写入、瞬间压力，分多次批量提交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本地写队列，防止意外崩溃丢失数据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垂直拆分，大数据字段独立拆分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水平拆分，冷热数据分离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数据压缩，在前端完成压缩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专用的统计库，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离线上应用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331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规范设计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综合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最低授权：不开放非必要权限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资源预留：预留资源应付压力峰值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常见瓶颈：内存、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IO(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磁盘、网络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分散压力：数据和日志区分存储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发挥优势：别让数据库做它不擅长的事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保持优雅：越小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少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越好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区分冷热：冷热数据区分开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保持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一致：和生产环境一致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090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规范设计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开发环境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开发环境和生产环境尽可能保持一致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启用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log_queries_not_using_indexes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long_query_time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为最小阀值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启用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micro-time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补丁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定期检查分析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slow log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授权和生产环境一致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关闭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Query Cache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设置较小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Buffer Pool</a:t>
            </a:r>
          </a:p>
        </p:txBody>
      </p:sp>
    </p:spTree>
    <p:extLst>
      <p:ext uri="{BB962C8B-B14F-4D97-AF65-F5344CB8AC3E}">
        <p14:creationId xmlns:p14="http://schemas.microsoft.com/office/powerpoint/2010/main" val="1922252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规范设计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数据对象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默认使用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，尽量不用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MyISAM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不对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InnnoDB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表进行在线实时统计</a:t>
            </a:r>
          </a:p>
          <a:p>
            <a:pPr>
              <a:defRPr/>
            </a:pP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表显式指定自增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型为主键</a:t>
            </a:r>
          </a:p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预先分库、分表或设定逻辑限制，减少在线单表数据量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以用户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ID=N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为例，取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N/100%100=30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N%100=20</a:t>
            </a:r>
          </a:p>
          <a:p>
            <a:pPr lvl="1" eaLnBrk="1" hangingPunct="1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则分配到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DB30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库下，分表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TABLE20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2247136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规范设计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数据对象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表字段设计：简单至上</a:t>
            </a:r>
          </a:p>
          <a:p>
            <a:pPr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INT/TIMESTAMP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记录时间，而非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DATETIME</a:t>
            </a:r>
          </a:p>
          <a:p>
            <a:pPr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地址用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，而不是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CHAR(15)</a:t>
            </a:r>
          </a:p>
          <a:p>
            <a:pPr lvl="1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性别即使有不男不女，也要用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ENUM(1,2,3)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，而不是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，甚至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</a:p>
          <a:p>
            <a:pPr lvl="1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杜绝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BLOG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，确实需要则拆分</a:t>
            </a:r>
          </a:p>
          <a:p>
            <a:pPr lvl="1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存储较长字符串内容时，提前进行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物理、逻辑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压缩、序列化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JSON/BSON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字段名显式而有意义，不用拼音，不用中文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469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规范设计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数据对象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表字段设计：简单至上</a:t>
            </a:r>
          </a:p>
          <a:p>
            <a:pPr lvl="1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相同用途的字段，在各个表里的定义属性完全一致</a:t>
            </a:r>
          </a:p>
          <a:p>
            <a:pPr lvl="1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显式约束：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NOT NULL</a:t>
            </a:r>
          </a:p>
          <a:p>
            <a:pPr lvl="1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指定默认值：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DEFAULT  ‘’</a:t>
            </a:r>
          </a:p>
          <a:p>
            <a:pPr lvl="1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选择合适的类型，不要用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字段长度足够就行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829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规范设计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数据对象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主键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唯一索性能引优于普通索引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复合索引比普通索引更合适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过度索引可能会带来灾难，够用就行</a:t>
            </a:r>
          </a:p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基数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(cardinality)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很小的列上不建索引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长字段使用部分索引，而非全部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冗余反向字段便于反向检索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采用第三方全文索引工具或者关键字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(TAG)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TEXT/BLOB/CHAR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字段检索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常用检索、排序字段，需要创建索引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389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al-drawing">
  <a:themeElements>
    <a:clrScheme name="Office 主题​​ 13">
      <a:dk1>
        <a:srgbClr val="000000"/>
      </a:dk1>
      <a:lt1>
        <a:srgbClr val="FFFFFF"/>
      </a:lt1>
      <a:dk2>
        <a:srgbClr val="000000"/>
      </a:dk2>
      <a:lt2>
        <a:srgbClr val="C6C6C6"/>
      </a:lt2>
      <a:accent1>
        <a:srgbClr val="C1F1FF"/>
      </a:accent1>
      <a:accent2>
        <a:srgbClr val="FFC1CE"/>
      </a:accent2>
      <a:accent3>
        <a:srgbClr val="FFFFFF"/>
      </a:accent3>
      <a:accent4>
        <a:srgbClr val="000000"/>
      </a:accent4>
      <a:accent5>
        <a:srgbClr val="DDF7FF"/>
      </a:accent5>
      <a:accent6>
        <a:srgbClr val="E7AFBA"/>
      </a:accent6>
      <a:hlink>
        <a:srgbClr val="CDFFC1"/>
      </a:hlink>
      <a:folHlink>
        <a:srgbClr val="FFE1C1"/>
      </a:folHlink>
    </a:clrScheme>
    <a:fontScheme name="Office 主题​​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noProof="1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noProof="1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3">
        <a:dk1>
          <a:srgbClr val="000000"/>
        </a:dk1>
        <a:lt1>
          <a:srgbClr val="FFFFFF"/>
        </a:lt1>
        <a:dk2>
          <a:srgbClr val="000000"/>
        </a:dk2>
        <a:lt2>
          <a:srgbClr val="C6C6C6"/>
        </a:lt2>
        <a:accent1>
          <a:srgbClr val="C1F1FF"/>
        </a:accent1>
        <a:accent2>
          <a:srgbClr val="FFC1CE"/>
        </a:accent2>
        <a:accent3>
          <a:srgbClr val="FFFFFF"/>
        </a:accent3>
        <a:accent4>
          <a:srgbClr val="000000"/>
        </a:accent4>
        <a:accent5>
          <a:srgbClr val="DDF7FF"/>
        </a:accent5>
        <a:accent6>
          <a:srgbClr val="E7AFBA"/>
        </a:accent6>
        <a:hlink>
          <a:srgbClr val="CDFFC1"/>
        </a:hlink>
        <a:folHlink>
          <a:srgbClr val="FFE1C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technical-drawing</Template>
  <TotalTime>450</TotalTime>
  <Words>2110</Words>
  <Application>Microsoft Office PowerPoint</Application>
  <PresentationFormat>全屏显示(4:3)</PresentationFormat>
  <Paragraphs>385</Paragraphs>
  <Slides>27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Heiti SC Light</vt:lpstr>
      <vt:lpstr>宋体</vt:lpstr>
      <vt:lpstr>微软雅黑</vt:lpstr>
      <vt:lpstr>Arial</vt:lpstr>
      <vt:lpstr>Calibri</vt:lpstr>
      <vt:lpstr>technical-drawing</vt:lpstr>
      <vt:lpstr>MySQL之设计、优化、运维</vt:lpstr>
      <vt:lpstr>大纲</vt:lpstr>
      <vt:lpstr>规范设计 – 原则</vt:lpstr>
      <vt:lpstr>规范设计 – 综合</vt:lpstr>
      <vt:lpstr>规范设计 – 开发环境</vt:lpstr>
      <vt:lpstr>规范设计 – 数据对象</vt:lpstr>
      <vt:lpstr>规范设计 – 数据对象</vt:lpstr>
      <vt:lpstr>规范设计 – 数据对象</vt:lpstr>
      <vt:lpstr>规范设计 – 数据对象</vt:lpstr>
      <vt:lpstr>规范设计 – SQL设计</vt:lpstr>
      <vt:lpstr>大纲</vt:lpstr>
      <vt:lpstr>性能优化 – 综合</vt:lpstr>
      <vt:lpstr>性能优化 – 架构设计</vt:lpstr>
      <vt:lpstr>性能优化 – 硬件</vt:lpstr>
      <vt:lpstr>性能优化 – 系统</vt:lpstr>
      <vt:lpstr>性能优化 – MySQL</vt:lpstr>
      <vt:lpstr>性能优化 – 调优工具</vt:lpstr>
      <vt:lpstr>性能优化 – 误区</vt:lpstr>
      <vt:lpstr>大纲</vt:lpstr>
      <vt:lpstr>运维管理 – 运维规范</vt:lpstr>
      <vt:lpstr>运维管理 – 运维规范</vt:lpstr>
      <vt:lpstr>运维管理 – 运维管理</vt:lpstr>
      <vt:lpstr>运维管理 – 运维管理</vt:lpstr>
      <vt:lpstr>运维管理 – 运维管理</vt:lpstr>
      <vt:lpstr>运维管理 – 运维管理</vt:lpstr>
      <vt:lpstr>运维管理 – 工具集</vt:lpstr>
      <vt:lpstr>运维管理 – FAQ</vt:lpstr>
    </vt:vector>
  </TitlesOfParts>
  <Company>yuhli@home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MySQL之设计、优化、运维</dc:title>
  <dc:creator>叶金荣</dc:creator>
  <cp:keywords>MySQL</cp:keywords>
  <cp:lastModifiedBy>yejr叶金荣</cp:lastModifiedBy>
  <cp:revision>344</cp:revision>
  <dcterms:created xsi:type="dcterms:W3CDTF">2012-06-22T15:42:37Z</dcterms:created>
  <dcterms:modified xsi:type="dcterms:W3CDTF">2014-07-28T04:14:04Z</dcterms:modified>
</cp:coreProperties>
</file>