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2" r:id="rId2"/>
    <p:sldId id="261" r:id="rId3"/>
    <p:sldId id="264" r:id="rId4"/>
    <p:sldId id="270" r:id="rId5"/>
    <p:sldId id="265" r:id="rId6"/>
    <p:sldId id="266" r:id="rId7"/>
    <p:sldId id="268" r:id="rId8"/>
    <p:sldId id="269" r:id="rId9"/>
    <p:sldId id="271" r:id="rId10"/>
    <p:sldId id="275" r:id="rId11"/>
    <p:sldId id="276" r:id="rId12"/>
    <p:sldId id="272" r:id="rId13"/>
    <p:sldId id="273" r:id="rId14"/>
    <p:sldId id="278" r:id="rId15"/>
    <p:sldId id="277" r:id="rId16"/>
    <p:sldId id="279" r:id="rId17"/>
    <p:sldId id="274" r:id="rId18"/>
    <p:sldId id="280" r:id="rId19"/>
    <p:sldId id="267" r:id="rId20"/>
    <p:sldId id="281" r:id="rId21"/>
    <p:sldId id="282" r:id="rId22"/>
    <p:sldId id="283" r:id="rId23"/>
    <p:sldId id="285" r:id="rId24"/>
    <p:sldId id="286" r:id="rId25"/>
  </p:sldIdLst>
  <p:sldSz cx="10693400" cy="7561263"/>
  <p:notesSz cx="6858000" cy="9144000"/>
  <p:defaultTextStyle>
    <a:defPPr>
      <a:defRPr lang="zh-CN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42" autoAdjust="0"/>
  </p:normalViewPr>
  <p:slideViewPr>
    <p:cSldViewPr>
      <p:cViewPr varScale="1">
        <p:scale>
          <a:sx n="92" d="100"/>
          <a:sy n="92" d="100"/>
        </p:scale>
        <p:origin x="1710" y="96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7D0A8-174B-4246-AE60-E3A0C15FC114}" type="datetimeFigureOut">
              <a:rPr lang="zh-CN" altLang="en-US" smtClean="0"/>
              <a:pPr/>
              <a:t>2014/7/28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C55E5-934E-4DB6-A558-182BB77D19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41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C55E5-934E-4DB6-A558-182BB77D196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901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C55E5-934E-4DB6-A558-182BB77D196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445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C55E5-934E-4DB6-A558-182BB77D196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386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C55E5-934E-4DB6-A558-182BB77D196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457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C55E5-934E-4DB6-A558-182BB77D196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551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C55E5-934E-4DB6-A558-182BB77D196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135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C55E5-934E-4DB6-A558-182BB77D196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990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高效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只包含哈希值跟行指针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只支持等值查询，包括</a:t>
            </a:r>
            <a:r>
              <a:rPr lang="en-US" altLang="zh-CN" dirty="0" smtClean="0"/>
              <a:t>=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!=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无法用来避免排序、分组操作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不支持前缀索引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无法避免表扫描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当发生频繁碰撞的时候性能下降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C55E5-934E-4DB6-A558-182BB77D196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955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C55E5-934E-4DB6-A558-182BB77D196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2103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C55E5-934E-4DB6-A558-182BB77D196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433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C55E5-934E-4DB6-A558-182BB77D196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58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C55E5-934E-4DB6-A558-182BB77D196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4005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C55E5-934E-4DB6-A558-182BB77D196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548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C55E5-934E-4DB6-A558-182BB77D196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982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C55E5-934E-4DB6-A558-182BB77D196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5237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C55E5-934E-4DB6-A558-182BB77D196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1844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C55E5-934E-4DB6-A558-182BB77D196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830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C55E5-934E-4DB6-A558-182BB77D196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603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C55E5-934E-4DB6-A558-182BB77D196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54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C55E5-934E-4DB6-A558-182BB77D196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536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C55E5-934E-4DB6-A558-182BB77D196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59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C55E5-934E-4DB6-A558-182BB77D196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488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C55E5-934E-4DB6-A558-182BB77D196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66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CC55E5-934E-4DB6-A558-182BB77D196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012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17173\Desktop\图片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112" y="0"/>
            <a:ext cx="10704512" cy="7570788"/>
          </a:xfrm>
          <a:prstGeom prst="rect">
            <a:avLst/>
          </a:prstGeom>
          <a:noFill/>
        </p:spPr>
      </p:pic>
      <p:sp>
        <p:nvSpPr>
          <p:cNvPr id="9" name="矩形 8"/>
          <p:cNvSpPr/>
          <p:nvPr userDrawn="1"/>
        </p:nvSpPr>
        <p:spPr>
          <a:xfrm>
            <a:off x="8155012" y="324247"/>
            <a:ext cx="2232248" cy="1008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044" y="540271"/>
            <a:ext cx="1889764" cy="609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www\Desktop\17173-手提、PPT矢量(客服提取）-04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45472"/>
            <a:ext cx="10693400" cy="167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2014/7/28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" y="495225"/>
            <a:ext cx="10696575" cy="638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044" y="540271"/>
            <a:ext cx="1889764" cy="60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3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90316" y="2268463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设计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、优化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14452" y="5004767"/>
            <a:ext cx="4752528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叶金荣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微博：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@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yejinrong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微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信公众号：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中文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网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QQ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群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125572178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272675472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2013.08.20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493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/>
          <p:nvPr/>
        </p:nvSpPr>
        <p:spPr>
          <a:xfrm>
            <a:off x="450156" y="468263"/>
            <a:ext cx="10009112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规范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450156" y="1293682"/>
            <a:ext cx="1000911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规范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简化每一条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，短事务、快速执行、无阻塞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固定模式业务逻辑封装成存储过程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用括号显式确定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AND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OR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的先后顺序，避免混淆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注意引号问题会导致类型转换（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where id = ‘1234’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所有查询想尽一切办法使用索引：主键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唯一索引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=&gt;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有些查询只需要扫描索引，无需扫描数据（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SELECT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id,user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FROM table WHERE id = 1234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20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/>
          <p:nvPr/>
        </p:nvSpPr>
        <p:spPr>
          <a:xfrm>
            <a:off x="450156" y="468263"/>
            <a:ext cx="10009112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规范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450156" y="1293682"/>
            <a:ext cx="1000911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规范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过滤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用户提交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，防止注入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杜绝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like ‘%xxx%’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，不用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少用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like ‘xxx%’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少用子查询，改造成连接（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JOIN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少用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 UPDATE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LOCK IN SHARE MODE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，防止锁范围扩大化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中不用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少用函数，可能造成额外开销或者导致无法使用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分页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采用内连接（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INNER JOIN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）实现，更高效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228" y="4048844"/>
            <a:ext cx="426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629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/>
          <p:nvPr/>
        </p:nvSpPr>
        <p:spPr>
          <a:xfrm>
            <a:off x="450156" y="468263"/>
            <a:ext cx="10009112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规范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450156" y="1293682"/>
            <a:ext cx="100091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索引用途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快速定位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避免排序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覆盖索引可直接返回结果，无需扫描数据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唯一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索引可实现唯一约束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415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/>
          <p:nvPr/>
        </p:nvSpPr>
        <p:spPr>
          <a:xfrm>
            <a:off x="450156" y="468263"/>
            <a:ext cx="10009112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规范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450156" y="1293682"/>
            <a:ext cx="1000911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索引类型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B+ Tree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Clustered index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InonDB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MyISAM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 index</a:t>
            </a:r>
          </a:p>
        </p:txBody>
      </p:sp>
    </p:spTree>
    <p:extLst>
      <p:ext uri="{BB962C8B-B14F-4D97-AF65-F5344CB8AC3E}">
        <p14:creationId xmlns:p14="http://schemas.microsoft.com/office/powerpoint/2010/main" val="64336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/>
          <p:nvPr/>
        </p:nvSpPr>
        <p:spPr>
          <a:xfrm>
            <a:off x="450156" y="468263"/>
            <a:ext cx="10009112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规范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450156" y="1293682"/>
            <a:ext cx="10009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索引类型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B+ Tree</a:t>
            </a:r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56" y="2118391"/>
            <a:ext cx="10009112" cy="3110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212" y="2108708"/>
            <a:ext cx="6408711" cy="398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1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/>
          <p:nvPr/>
        </p:nvSpPr>
        <p:spPr>
          <a:xfrm>
            <a:off x="450156" y="468263"/>
            <a:ext cx="10009112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规范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450156" y="1293682"/>
            <a:ext cx="1000911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索引类型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Clustered index</a:t>
            </a:r>
          </a:p>
          <a:p>
            <a:pPr>
              <a:lnSpc>
                <a:spcPct val="150000"/>
              </a:lnSpc>
            </a:pP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MyISAM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100" name="Picture 4" descr="http://www.it118.org/UserFiles/Image/db/mysql/Image/201007031632406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428" y="1018192"/>
            <a:ext cx="7667625" cy="653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37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/>
          <p:nvPr/>
        </p:nvSpPr>
        <p:spPr>
          <a:xfrm>
            <a:off x="450156" y="468263"/>
            <a:ext cx="10009112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规范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450156" y="1293682"/>
            <a:ext cx="10009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索引类型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 index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12" y="2217012"/>
            <a:ext cx="8357914" cy="377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0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/>
          <p:nvPr/>
        </p:nvSpPr>
        <p:spPr>
          <a:xfrm>
            <a:off x="450156" y="468263"/>
            <a:ext cx="10009112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规范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450156" y="1293682"/>
            <a:ext cx="1000911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索引规范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显式指定自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增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bigint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unsigned not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null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为主键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不使用外键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合理利用覆盖索引，但字段尽量不超过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合理利用最左索引（前缀索引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部分索引）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及时删除冗余索引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选择适当的索引顺序，选择性高条件靠前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546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/>
          <p:nvPr/>
        </p:nvSpPr>
        <p:spPr>
          <a:xfrm>
            <a:off x="450156" y="468263"/>
            <a:ext cx="10009112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规范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450156" y="1293682"/>
            <a:ext cx="100091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索引规范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基数（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Cardinality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）很低的字段不创建索引（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还不支持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bitmap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采用第三方系统实现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text/blob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全文检索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常用排序（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ORDER BY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）、分组（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GROUP BY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）、取唯一（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DISTINCT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）字段上创建索引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单表索引数量不超过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索引字段条件不使用函数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4978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/>
          <p:nvPr/>
        </p:nvSpPr>
        <p:spPr>
          <a:xfrm>
            <a:off x="450156" y="468263"/>
            <a:ext cx="10009112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规范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450156" y="1293682"/>
            <a:ext cx="100091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开发环境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启用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log_queries_not_using_indexes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long_query_time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为最小值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定期检查分析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slow log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授权和生产环境一致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关闭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Query Cache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设置较小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Buffer Pool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key buffer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size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量不能太少，否则有些性能问题无法提前规避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84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/>
          <p:nvPr/>
        </p:nvSpPr>
        <p:spPr>
          <a:xfrm>
            <a:off x="1020740" y="468263"/>
            <a:ext cx="9078487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提纲</a:t>
            </a:r>
            <a:endParaRPr lang="en-US" altLang="zh-CN" sz="3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1024391" y="1206927"/>
            <a:ext cx="943304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规范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093028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基础规范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093028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命名规范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093028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表规范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093028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字段规范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093028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索引规范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093028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开发环境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优化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909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/>
          <p:nvPr/>
        </p:nvSpPr>
        <p:spPr>
          <a:xfrm>
            <a:off x="450156" y="468263"/>
            <a:ext cx="10009112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规范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450156" y="1293682"/>
            <a:ext cx="1000911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行为规范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批量导入、导出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数据须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提前通知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DBA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，请求协助观察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推广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活动或上线新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功能须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提前通知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DBA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，请求压力评估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SUPER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权限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连接数据库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单表多次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ALTER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必须合并为一次操作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DDL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及重要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及早提交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DBA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评审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重要业务库须告知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DBA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重要等级、数据备份及时性要求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不在业务高峰期批量更新、查询数据库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提交线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DDL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需求，所有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语句须有备注说明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97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/>
          <p:nvPr/>
        </p:nvSpPr>
        <p:spPr>
          <a:xfrm>
            <a:off x="450156" y="468263"/>
            <a:ext cx="10009112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优化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450156" y="1293682"/>
            <a:ext cx="100091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硬件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NUMA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新架构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直接存取内存，更高效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一般不是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瓶颈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，但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多核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支持仍不佳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设备越来越廉价，大内存解决很多问题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SSD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应用越来越广泛，未来是主力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RAID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卡可有效提升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IOPS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及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数据安全（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RAID 10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RAID 5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RAID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卡必须配备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BBU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，设置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FORCE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WB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FushionIO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很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NB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，但还是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贵族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895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/>
          <p:nvPr/>
        </p:nvSpPr>
        <p:spPr>
          <a:xfrm>
            <a:off x="450156" y="468263"/>
            <a:ext cx="10009112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优化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450156" y="1293682"/>
            <a:ext cx="1000911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升级到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64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tmp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dev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shm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tmpfs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内核</a:t>
            </a:r>
          </a:p>
          <a:p>
            <a:pPr marL="807278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调度：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deadline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noop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，反正不要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cfq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7278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管理：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vm.swappiness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=0</a:t>
            </a:r>
          </a:p>
          <a:p>
            <a:pPr lvl="1"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文件系统：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xfs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zfs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7278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B+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树，高效</a:t>
            </a:r>
          </a:p>
          <a:p>
            <a:pPr marL="807278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分配组，提高并发度</a:t>
            </a:r>
          </a:p>
          <a:p>
            <a:pPr marL="807278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延迟分配，减少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IO</a:t>
            </a:r>
          </a:p>
          <a:p>
            <a:pPr marL="807278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mount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nobarrier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data=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ordered,writeback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444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/>
          <p:nvPr/>
        </p:nvSpPr>
        <p:spPr>
          <a:xfrm>
            <a:off x="450156" y="468263"/>
            <a:ext cx="10009112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优化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450156" y="1293682"/>
            <a:ext cx="1000911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memlock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open_files_limit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max_connections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long_query_time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table_open_cache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key_buffer_size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query_cache_size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tmp_table_size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max_heap_table_size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28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/>
          <p:nvPr/>
        </p:nvSpPr>
        <p:spPr>
          <a:xfrm>
            <a:off x="450156" y="468263"/>
            <a:ext cx="10009112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优化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450156" y="1293682"/>
            <a:ext cx="100091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配置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buffer pool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innodb_flush_log_at_trx_commit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interactive_timeout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wait_timeout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transaction_isolation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innodb_log_file_size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innodb_data_file_path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innodb_max_dirty_pages_pct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140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/>
          <p:nvPr/>
        </p:nvSpPr>
        <p:spPr>
          <a:xfrm>
            <a:off x="450156" y="468263"/>
            <a:ext cx="10009112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规范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450156" y="1293682"/>
            <a:ext cx="1000911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规范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全部使用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引擎，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MyISAM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适用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场景非常少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字符集：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latin1 =&gt; utf8 =&gt;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gbk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用数据库来持久化存储以及保证事务一致性，不是运算器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读写分离，主库只写和少量实时读取请求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采用队列方式合并多次写请求，持续写入，避免瞬间压力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超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长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text/blob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进行垂直拆分，并先行压缩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冷热数据进行水平拆分，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LRU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原则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快速更新大数据表禁止直接运行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count(*)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统计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151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/>
          <p:nvPr/>
        </p:nvSpPr>
        <p:spPr>
          <a:xfrm>
            <a:off x="450156" y="468263"/>
            <a:ext cx="10009112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规范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450156" y="1293682"/>
            <a:ext cx="100091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规范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单表行记录数控制在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1000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万以内，行平均长度控制在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16KB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以内，单表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20GB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以内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单实例下数据表数量不超过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2000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个，单库下数据表数量不超过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500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禁止开发环境直连线上生产环境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最少授权，只授予最基础权限需求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压力分散，在线表和归档表（日志表）分开存储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线上数据库和测试数据库尽可能保持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一致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禁止明文存储机密数据，需至少两次加密（部分数据可逆运算）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05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/>
          <p:nvPr/>
        </p:nvSpPr>
        <p:spPr>
          <a:xfrm>
            <a:off x="450156" y="468263"/>
            <a:ext cx="10009112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规范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450156" y="1293682"/>
            <a:ext cx="1000911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命名规范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涉及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系统目录、文件、数据库、表、字段名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强烈建议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只用小写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字符、数字、下划线组合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命名长度不超过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个字符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不使用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select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show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update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等保留字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全英文或全中文，言之有意，不要半洋半中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临时用加上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tmp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/temp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前缀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后缀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统计表加上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stat/statistic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前缀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后缀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历史归档加上完整日期，例如：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20130802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/>
          <p:cNvSpPr txBox="1">
            <a:spLocks/>
          </p:cNvSpPr>
          <p:nvPr/>
        </p:nvSpPr>
        <p:spPr>
          <a:xfrm>
            <a:off x="1098228" y="4716735"/>
            <a:ext cx="5904656" cy="1384995"/>
          </a:xfrm>
          <a:prstGeom prst="rect">
            <a:avLst/>
          </a:prstGeom>
          <a:solidFill>
            <a:schemeClr val="accent2">
              <a:lumMod val="40000"/>
              <a:lumOff val="60000"/>
              <a:alpha val="18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</a:t>
            </a:r>
            <a:r>
              <a:rPr lang="en-US" altLang="zh-CN" dirty="0" err="1" smtClean="0"/>
              <a:t>mkdir</a:t>
            </a:r>
            <a:r>
              <a:rPr lang="en-US" altLang="zh-CN" dirty="0" smtClean="0"/>
              <a:t> </a:t>
            </a:r>
            <a:r>
              <a:rPr lang="en-US" altLang="zh-CN" dirty="0"/>
              <a:t>-</a:t>
            </a:r>
            <a:r>
              <a:rPr lang="en-US" altLang="zh-CN" dirty="0" smtClean="0"/>
              <a:t>p /backup/</a:t>
            </a:r>
            <a:r>
              <a:rPr lang="en-US" altLang="zh-CN" dirty="0" err="1" smtClean="0"/>
              <a:t>user_log</a:t>
            </a:r>
            <a:r>
              <a:rPr lang="en-US" altLang="zh-CN" dirty="0" smtClean="0"/>
              <a:t>/2013/08</a:t>
            </a:r>
          </a:p>
          <a:p>
            <a:r>
              <a:rPr lang="en-US" altLang="zh-CN" dirty="0" smtClean="0"/>
              <a:t>  create table </a:t>
            </a:r>
            <a:r>
              <a:rPr lang="en-US" altLang="zh-CN" dirty="0" err="1" smtClean="0"/>
              <a:t>user_detail</a:t>
            </a:r>
            <a:endParaRPr lang="en-US" altLang="zh-CN" dirty="0" smtClean="0"/>
          </a:p>
          <a:p>
            <a:r>
              <a:rPr lang="en-US" altLang="zh-CN" dirty="0" smtClean="0"/>
              <a:t>  create table </a:t>
            </a:r>
            <a:r>
              <a:rPr lang="en-US" altLang="zh-CN" dirty="0" smtClean="0">
                <a:solidFill>
                  <a:srgbClr val="FF0000"/>
                </a:solidFill>
              </a:rPr>
              <a:t>xxx_1234</a:t>
            </a:r>
            <a:endParaRPr lang="en-US" altLang="zh-CN" dirty="0" smtClean="0"/>
          </a:p>
          <a:p>
            <a:r>
              <a:rPr lang="en-US" altLang="zh-CN" dirty="0" smtClean="0"/>
              <a:t>  create table access_log_20130820</a:t>
            </a:r>
          </a:p>
        </p:txBody>
      </p:sp>
    </p:spTree>
    <p:extLst>
      <p:ext uri="{BB962C8B-B14F-4D97-AF65-F5344CB8AC3E}">
        <p14:creationId xmlns:p14="http://schemas.microsoft.com/office/powerpoint/2010/main" val="371376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/>
          <p:nvPr/>
        </p:nvSpPr>
        <p:spPr>
          <a:xfrm>
            <a:off x="450156" y="468263"/>
            <a:ext cx="10009112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规范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450156" y="1293682"/>
            <a:ext cx="100091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库表规范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少用分区表等未完善的新特性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不对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InnoDB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引擎表做在线实时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count(*)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统计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分库、分表策略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以用户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ID=123456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为例，取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N/100%10=4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，取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N%10=6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最大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个分库，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个分表，共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个分表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则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分配到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DB_04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下，分表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TABLE_06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采用预存映射关系动态分配更灵活，不受分表算法变化而影响，但数据库开销大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513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/>
          <p:nvPr/>
        </p:nvSpPr>
        <p:spPr>
          <a:xfrm>
            <a:off x="450156" y="468263"/>
            <a:ext cx="10009112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规范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450156" y="1293682"/>
            <a:ext cx="100091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字段规范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timestamp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字节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unsigned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，且效率非常高）记录时间，而非使用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date/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datetime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/char/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varchar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IPV4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地址采用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字节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unsigned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，内置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INET_ATON/INET_NTOA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快速转换，采用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char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至少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性别、状态、是否、小范围枚举使用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tinyint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 ~ 255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，或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-128 ~ 127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460430"/>
              </p:ext>
            </p:extLst>
          </p:nvPr>
        </p:nvGraphicFramePr>
        <p:xfrm>
          <a:off x="1082823" y="3314263"/>
          <a:ext cx="8357794" cy="219456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607886"/>
                <a:gridCol w="4267841"/>
                <a:gridCol w="2482067"/>
              </a:tblGrid>
              <a:tr h="2743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600" b="1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/>
                        <a:t>Signed</a:t>
                      </a:r>
                      <a:endParaRPr lang="zh-CN" sz="1600" b="1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/>
                        <a:t>Unsigned</a:t>
                      </a:r>
                      <a:endParaRPr lang="zh-CN" sz="1600" b="1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3" marR="68583" marT="0" marB="0"/>
                </a:tc>
              </a:tr>
              <a:tr h="2743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 err="1"/>
                        <a:t>Tinyint</a:t>
                      </a:r>
                      <a:endParaRPr lang="zh-CN" sz="1600" b="1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-128~127</a:t>
                      </a:r>
                      <a:endParaRPr lang="zh-CN" sz="1600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0~255</a:t>
                      </a:r>
                      <a:endParaRPr lang="zh-CN" sz="1600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3" marR="68583" marT="0" marB="0"/>
                </a:tc>
              </a:tr>
              <a:tr h="2743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 err="1"/>
                        <a:t>Samllint</a:t>
                      </a:r>
                      <a:endParaRPr lang="zh-CN" sz="1600" b="1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-32768~32767</a:t>
                      </a:r>
                      <a:endParaRPr lang="zh-CN" sz="1600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0~65535</a:t>
                      </a:r>
                      <a:endParaRPr lang="zh-CN" sz="1600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3" marR="68583" marT="0" marB="0"/>
                </a:tc>
              </a:tr>
              <a:tr h="2743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 err="1"/>
                        <a:t>Mediumint</a:t>
                      </a:r>
                      <a:endParaRPr lang="zh-CN" sz="1600" b="1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-8388608~8388607</a:t>
                      </a:r>
                      <a:endParaRPr lang="zh-CN" sz="1600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0~16777215</a:t>
                      </a:r>
                      <a:endParaRPr lang="zh-CN" sz="1600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3" marR="68583" marT="0" marB="0"/>
                </a:tc>
              </a:tr>
              <a:tr h="2743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 err="1"/>
                        <a:t>Int</a:t>
                      </a:r>
                      <a:endParaRPr lang="zh-CN" sz="1600" b="1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-2147483648~2147483647</a:t>
                      </a:r>
                      <a:endParaRPr lang="zh-CN" sz="1600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0~4294967295</a:t>
                      </a:r>
                      <a:endParaRPr lang="zh-CN" sz="1600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3" marR="68583" marT="0" marB="0"/>
                </a:tc>
              </a:tr>
              <a:tr h="2743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 err="1"/>
                        <a:t>Bigint</a:t>
                      </a:r>
                      <a:endParaRPr lang="zh-CN" sz="1600" b="1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-9223372036854775808~9223372036854775807</a:t>
                      </a:r>
                      <a:endParaRPr lang="zh-CN" sz="1600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3" marR="6858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0~18446744073709551615</a:t>
                      </a:r>
                      <a:endParaRPr lang="zh-CN" sz="1600" kern="100" dirty="0">
                        <a:latin typeface="+mn-lt"/>
                        <a:ea typeface="宋体"/>
                        <a:cs typeface="Times New Roman"/>
                      </a:endParaRPr>
                    </a:p>
                  </a:txBody>
                  <a:tcPr marL="68583" marR="68583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03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/>
          <p:nvPr/>
        </p:nvSpPr>
        <p:spPr>
          <a:xfrm>
            <a:off x="450156" y="468263"/>
            <a:ext cx="10009112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规范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450156" y="1293682"/>
            <a:ext cx="1000911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字段规范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char(10) VS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varchar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(10)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尽可能不使用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text/blob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存储字符型数据时，尽可能先压缩或者序列化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注意字符集问题，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server=&gt;database(trigger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stored procedure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event scheduler)=&gt;table=&gt;column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不要同时指定字符集（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character set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）和校验集（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collect set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），避免出现和默认对应关系不一致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472891"/>
              </p:ext>
            </p:extLst>
          </p:nvPr>
        </p:nvGraphicFramePr>
        <p:xfrm>
          <a:off x="1140400" y="4048447"/>
          <a:ext cx="6806375" cy="16764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70483"/>
                <a:gridCol w="933768"/>
                <a:gridCol w="1677162"/>
                <a:gridCol w="1280287"/>
                <a:gridCol w="1844675"/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CHAR(4)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Storage 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VARCHAR(4)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Storage Required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''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'    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''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 byte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'ab'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'</a:t>
                      </a:r>
                      <a:r>
                        <a:rPr lang="en-US" sz="1600" dirty="0" err="1"/>
                        <a:t>ab</a:t>
                      </a:r>
                      <a:r>
                        <a:rPr lang="en-US" sz="1600" dirty="0"/>
                        <a:t>  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'ab'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3 bytes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'abcd'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'abcd'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'</a:t>
                      </a:r>
                      <a:r>
                        <a:rPr lang="en-US" sz="1600" dirty="0" err="1"/>
                        <a:t>abcd</a:t>
                      </a:r>
                      <a:r>
                        <a:rPr lang="en-US" sz="1600" dirty="0"/>
                        <a:t>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 bytes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'abcdefgh'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'</a:t>
                      </a:r>
                      <a:r>
                        <a:rPr lang="en-US" sz="1600" dirty="0" err="1"/>
                        <a:t>abcd</a:t>
                      </a:r>
                      <a:r>
                        <a:rPr lang="en-US" sz="1600" dirty="0"/>
                        <a:t>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4 bytes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'</a:t>
                      </a:r>
                      <a:r>
                        <a:rPr lang="en-US" sz="1600" dirty="0" err="1"/>
                        <a:t>abcd</a:t>
                      </a:r>
                      <a:r>
                        <a:rPr lang="en-US" sz="1600" dirty="0"/>
                        <a:t>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 bytes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8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/>
          <p:nvPr/>
        </p:nvSpPr>
        <p:spPr>
          <a:xfrm>
            <a:off x="450156" y="468263"/>
            <a:ext cx="10009112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规范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450156" y="1293682"/>
            <a:ext cx="1000911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字段规范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显式指定自增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bigint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unsigned not null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作为主键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杜绝使用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UUID/HASH/MD5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类型作为主键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无须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预留，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越短越好，此处无须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18cm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 O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(∩_∩)O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哈哈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~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 5.5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以上，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Online DDL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越来越方便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显式约束：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NOT NULL</a:t>
            </a:r>
          </a:p>
        </p:txBody>
      </p:sp>
    </p:spTree>
    <p:extLst>
      <p:ext uri="{BB962C8B-B14F-4D97-AF65-F5344CB8AC3E}">
        <p14:creationId xmlns:p14="http://schemas.microsoft.com/office/powerpoint/2010/main" val="35357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1365</Words>
  <Application>Microsoft Office PowerPoint</Application>
  <PresentationFormat>自定义</PresentationFormat>
  <Paragraphs>261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宋体</vt:lpstr>
      <vt:lpstr>微软雅黑</vt:lpstr>
      <vt:lpstr>Arial</vt:lpstr>
      <vt:lpstr>Calibri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叶金荣(http://imysql.com)</dc:creator>
  <cp:lastModifiedBy>yejr叶金荣</cp:lastModifiedBy>
  <cp:revision>413</cp:revision>
  <dcterms:created xsi:type="dcterms:W3CDTF">2013-06-27T03:23:08Z</dcterms:created>
  <dcterms:modified xsi:type="dcterms:W3CDTF">2014-07-28T04:10:38Z</dcterms:modified>
</cp:coreProperties>
</file>