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2.xml" ContentType="application/vnd.openxmlformats-officedocument.presentationml.tags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65" r:id="rId2"/>
    <p:sldId id="331" r:id="rId3"/>
    <p:sldId id="257" r:id="rId4"/>
    <p:sldId id="266" r:id="rId5"/>
    <p:sldId id="267" r:id="rId6"/>
    <p:sldId id="270" r:id="rId7"/>
    <p:sldId id="269" r:id="rId8"/>
    <p:sldId id="310" r:id="rId9"/>
    <p:sldId id="271" r:id="rId10"/>
    <p:sldId id="272" r:id="rId11"/>
    <p:sldId id="274" r:id="rId12"/>
    <p:sldId id="324" r:id="rId13"/>
    <p:sldId id="362" r:id="rId14"/>
    <p:sldId id="322" r:id="rId15"/>
    <p:sldId id="363" r:id="rId16"/>
    <p:sldId id="348" r:id="rId17"/>
    <p:sldId id="332" r:id="rId18"/>
    <p:sldId id="335" r:id="rId19"/>
    <p:sldId id="336" r:id="rId20"/>
    <p:sldId id="342" r:id="rId21"/>
    <p:sldId id="344" r:id="rId22"/>
    <p:sldId id="350" r:id="rId23"/>
    <p:sldId id="351" r:id="rId24"/>
    <p:sldId id="321" r:id="rId25"/>
    <p:sldId id="277" r:id="rId26"/>
    <p:sldId id="319" r:id="rId27"/>
    <p:sldId id="320" r:id="rId28"/>
    <p:sldId id="318" r:id="rId29"/>
    <p:sldId id="333" r:id="rId30"/>
    <p:sldId id="283" r:id="rId31"/>
    <p:sldId id="284" r:id="rId32"/>
    <p:sldId id="361" r:id="rId33"/>
    <p:sldId id="289" r:id="rId34"/>
    <p:sldId id="286" r:id="rId35"/>
    <p:sldId id="359" r:id="rId36"/>
    <p:sldId id="288" r:id="rId37"/>
    <p:sldId id="352" r:id="rId38"/>
    <p:sldId id="353" r:id="rId39"/>
    <p:sldId id="354" r:id="rId40"/>
    <p:sldId id="292" r:id="rId41"/>
    <p:sldId id="345" r:id="rId42"/>
    <p:sldId id="346" r:id="rId43"/>
    <p:sldId id="347" r:id="rId44"/>
    <p:sldId id="296" r:id="rId45"/>
    <p:sldId id="297" r:id="rId46"/>
    <p:sldId id="339" r:id="rId47"/>
    <p:sldId id="298" r:id="rId48"/>
    <p:sldId id="299" r:id="rId49"/>
    <p:sldId id="311" r:id="rId50"/>
    <p:sldId id="360" r:id="rId51"/>
    <p:sldId id="301" r:id="rId52"/>
    <p:sldId id="305" r:id="rId53"/>
    <p:sldId id="356" r:id="rId54"/>
    <p:sldId id="357" r:id="rId55"/>
    <p:sldId id="340" r:id="rId56"/>
    <p:sldId id="358" r:id="rId57"/>
    <p:sldId id="316" r:id="rId58"/>
    <p:sldId id="317" r:id="rId59"/>
    <p:sldId id="307" r:id="rId60"/>
    <p:sldId id="309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86E5"/>
    <a:srgbClr val="94CC5C"/>
    <a:srgbClr val="7DE87A"/>
    <a:srgbClr val="6280A1"/>
    <a:srgbClr val="E6B522"/>
    <a:srgbClr val="B0704A"/>
    <a:srgbClr val="E68422"/>
    <a:srgbClr val="C3CC5C"/>
    <a:srgbClr val="5BCB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779" autoAdjust="0"/>
  </p:normalViewPr>
  <p:slideViewPr>
    <p:cSldViewPr>
      <p:cViewPr>
        <p:scale>
          <a:sx n="75" d="100"/>
          <a:sy n="75" d="100"/>
        </p:scale>
        <p:origin x="-126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92D050"/>
                </a:solidFill>
              </a:rPr>
              <a:t>响应耗时分布</a:t>
            </a:r>
            <a:endParaRPr lang="zh-CN" altLang="en-US" dirty="0">
              <a:solidFill>
                <a:srgbClr val="92D050"/>
              </a:solidFill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响应耗时分布</c:v>
                </c:pt>
              </c:strCache>
            </c:strRef>
          </c:tx>
          <c:explosion val="25"/>
          <c:dLbls>
            <c:dLbl>
              <c:idx val="1"/>
              <c:layout>
                <c:manualLayout>
                  <c:x val="0.10235121848493328"/>
                  <c:y val="4.4099943513338749E-2"/>
                </c:manualLayout>
              </c:layout>
              <c:showPercent val="1"/>
            </c:dLbl>
            <c:dLbl>
              <c:idx val="2"/>
              <c:layout>
                <c:manualLayout>
                  <c:x val="-2.686132325894585E-2"/>
                  <c:y val="-3.9123188680270718E-2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rgbClr val="92D050"/>
                      </a:solidFill>
                    </a:defRPr>
                  </a:pPr>
                  <a:endParaRPr lang="zh-CN"/>
                </a:p>
              </c:txPr>
              <c:showPercent val="1"/>
            </c:dLbl>
            <c:dLbl>
              <c:idx val="3"/>
              <c:layout>
                <c:manualLayout>
                  <c:x val="9.6485463440535532E-2"/>
                  <c:y val="-6.5293146010608994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>
                        <a:solidFill>
                          <a:srgbClr val="92D050"/>
                        </a:solidFill>
                      </a:rPr>
                      <a:t>2%</a:t>
                    </a:r>
                  </a:p>
                </c:rich>
              </c:tx>
              <c:showPercent val="1"/>
            </c:dLbl>
            <c:showPercent val="1"/>
            <c:showLeaderLines val="1"/>
            <c:leaderLines>
              <c:spPr>
                <a:ln>
                  <a:solidFill>
                    <a:srgbClr val="92D050"/>
                  </a:solidFill>
                </a:ln>
              </c:spPr>
            </c:leaderLines>
          </c:dLbls>
          <c:cat>
            <c:strRef>
              <c:f>Sheet1!$A$2:$A$5</c:f>
              <c:strCache>
                <c:ptCount val="4"/>
                <c:pt idx="0">
                  <c:v>小于 100ms</c:v>
                </c:pt>
                <c:pt idx="1">
                  <c:v>100-500ms</c:v>
                </c:pt>
                <c:pt idx="2">
                  <c:v>500-1000ms</c:v>
                </c:pt>
                <c:pt idx="3">
                  <c:v>超过 1000ms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12634777</c:v>
                </c:pt>
                <c:pt idx="1">
                  <c:v>4989072</c:v>
                </c:pt>
                <c:pt idx="2">
                  <c:v>593047</c:v>
                </c:pt>
                <c:pt idx="3">
                  <c:v>303596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>
              <a:solidFill>
                <a:srgbClr val="92D050"/>
              </a:solidFill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B4BBB-31D4-4274-94AC-9304F13CAB9D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CD8D286A-0F1A-4AE4-80A5-29FD72A1587B}">
      <dgm:prSet phldrT="[文本]"/>
      <dgm:spPr>
        <a:gradFill rotWithShape="0">
          <a:gsLst>
            <a:gs pos="0">
              <a:schemeClr val="accent2">
                <a:hueOff val="0"/>
                <a:satOff val="0"/>
                <a:lum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强依赖</a:t>
          </a:r>
          <a:endParaRPr lang="zh-CN" altLang="en-US" dirty="0">
            <a:solidFill>
              <a:schemeClr val="bg1"/>
            </a:solidFill>
          </a:endParaRPr>
        </a:p>
      </dgm:t>
    </dgm:pt>
    <dgm:pt modelId="{5E535C75-3B35-45C0-A6B6-B9CBB427E238}" type="parTrans" cxnId="{F2CF1737-1520-46E0-A8D8-DCAD21AC8544}">
      <dgm:prSet/>
      <dgm:spPr/>
      <dgm:t>
        <a:bodyPr/>
        <a:lstStyle/>
        <a:p>
          <a:endParaRPr lang="zh-CN" altLang="en-US"/>
        </a:p>
      </dgm:t>
    </dgm:pt>
    <dgm:pt modelId="{D290C90A-C39C-4DC8-AFA5-1B795FDE3DC8}" type="sibTrans" cxnId="{F2CF1737-1520-46E0-A8D8-DCAD21AC8544}">
      <dgm:prSet/>
      <dgm:spPr/>
      <dgm:t>
        <a:bodyPr/>
        <a:lstStyle/>
        <a:p>
          <a:endParaRPr lang="zh-CN" altLang="en-US"/>
        </a:p>
      </dgm:t>
    </dgm:pt>
    <dgm:pt modelId="{735F7B93-AF60-4E00-A550-EB49201CC1ED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FF"/>
              </a:solidFill>
            </a:rPr>
            <a:t>高度</a:t>
          </a:r>
          <a:r>
            <a:rPr lang="en-US" altLang="zh-CN" dirty="0" smtClean="0">
              <a:solidFill>
                <a:srgbClr val="FFFFFF"/>
              </a:solidFill>
            </a:rPr>
            <a:t/>
          </a:r>
          <a:br>
            <a:rPr lang="en-US" altLang="zh-CN" dirty="0" smtClean="0">
              <a:solidFill>
                <a:srgbClr val="FFFFFF"/>
              </a:solidFill>
            </a:rPr>
          </a:br>
          <a:r>
            <a:rPr lang="zh-CN" altLang="en-US" dirty="0" smtClean="0">
              <a:solidFill>
                <a:srgbClr val="FFFFFF"/>
              </a:solidFill>
            </a:rPr>
            <a:t>依赖</a:t>
          </a:r>
          <a:endParaRPr lang="zh-CN" altLang="en-US" dirty="0">
            <a:solidFill>
              <a:srgbClr val="FFFFFF"/>
            </a:solidFill>
          </a:endParaRPr>
        </a:p>
      </dgm:t>
    </dgm:pt>
    <dgm:pt modelId="{6BD59CC0-38A4-4F71-86C1-5FFF0944AF9E}" type="parTrans" cxnId="{0C2A5E42-9544-416C-9221-FFD0F1BF489E}">
      <dgm:prSet/>
      <dgm:spPr/>
      <dgm:t>
        <a:bodyPr/>
        <a:lstStyle/>
        <a:p>
          <a:endParaRPr lang="zh-CN" altLang="en-US"/>
        </a:p>
      </dgm:t>
    </dgm:pt>
    <dgm:pt modelId="{84D05A7C-4C80-443B-AC4F-1AB8D64D3938}" type="sibTrans" cxnId="{0C2A5E42-9544-416C-9221-FFD0F1BF489E}">
      <dgm:prSet/>
      <dgm:spPr/>
      <dgm:t>
        <a:bodyPr/>
        <a:lstStyle/>
        <a:p>
          <a:endParaRPr lang="zh-CN" altLang="en-US"/>
        </a:p>
      </dgm:t>
    </dgm:pt>
    <dgm:pt modelId="{818ECE09-DC4C-494C-8256-B20B5FD71E0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频繁</a:t>
          </a:r>
          <a:r>
            <a:rPr lang="en-US" altLang="zh-CN" dirty="0" smtClean="0">
              <a:solidFill>
                <a:schemeClr val="bg1"/>
              </a:solidFill>
            </a:rPr>
            <a:t/>
          </a:r>
          <a:br>
            <a:rPr lang="en-US" altLang="zh-CN" dirty="0" smtClean="0">
              <a:solidFill>
                <a:schemeClr val="bg1"/>
              </a:solidFill>
            </a:rPr>
          </a:br>
          <a:r>
            <a:rPr lang="zh-CN" altLang="en-US" dirty="0" smtClean="0">
              <a:solidFill>
                <a:schemeClr val="bg1"/>
              </a:solidFill>
            </a:rPr>
            <a:t>依赖</a:t>
          </a:r>
          <a:endParaRPr lang="zh-CN" altLang="en-US" dirty="0">
            <a:solidFill>
              <a:schemeClr val="bg1"/>
            </a:solidFill>
          </a:endParaRPr>
        </a:p>
      </dgm:t>
    </dgm:pt>
    <dgm:pt modelId="{08A85721-69F7-4B11-890F-25FDCD8C0EA8}" type="parTrans" cxnId="{AC3996C6-5182-4C98-B30C-B0017DA389BC}">
      <dgm:prSet/>
      <dgm:spPr/>
      <dgm:t>
        <a:bodyPr/>
        <a:lstStyle/>
        <a:p>
          <a:endParaRPr lang="zh-CN" altLang="en-US"/>
        </a:p>
      </dgm:t>
    </dgm:pt>
    <dgm:pt modelId="{A17BDD02-78C6-401F-B62D-529359C0A852}" type="sibTrans" cxnId="{AC3996C6-5182-4C98-B30C-B0017DA389BC}">
      <dgm:prSet/>
      <dgm:spPr/>
      <dgm:t>
        <a:bodyPr/>
        <a:lstStyle/>
        <a:p>
          <a:endParaRPr lang="zh-CN" altLang="en-US"/>
        </a:p>
      </dgm:t>
    </dgm:pt>
    <dgm:pt modelId="{30155392-97F2-4635-93B2-564EF068D8D8}" type="pres">
      <dgm:prSet presAssocID="{C09B4BBB-31D4-4274-94AC-9304F13CAB9D}" presName="compositeShape" presStyleCnt="0">
        <dgm:presLayoutVars>
          <dgm:chMax val="7"/>
          <dgm:dir/>
          <dgm:resizeHandles val="exact"/>
        </dgm:presLayoutVars>
      </dgm:prSet>
      <dgm:spPr/>
    </dgm:pt>
    <dgm:pt modelId="{D905EE2C-F8A2-4862-812D-67C3A5FE0C1B}" type="pres">
      <dgm:prSet presAssocID="{CD8D286A-0F1A-4AE4-80A5-29FD72A1587B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417FDDE-1B3A-48DE-AA2C-6397B75107BB}" type="pres">
      <dgm:prSet presAssocID="{CD8D286A-0F1A-4AE4-80A5-29FD72A1587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E7A9A7-4C4A-4BF8-93FD-4A9A59601E95}" type="pres">
      <dgm:prSet presAssocID="{735F7B93-AF60-4E00-A550-EB49201CC1ED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4184A9B8-168C-480A-AA97-09C52BB28F70}" type="pres">
      <dgm:prSet presAssocID="{735F7B93-AF60-4E00-A550-EB49201CC1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E5E2E-0890-4EC9-99EA-D286666FC2C2}" type="pres">
      <dgm:prSet presAssocID="{818ECE09-DC4C-494C-8256-B20B5FD71E0D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95027C04-CED0-49BF-8B31-94EE398A88C6}" type="pres">
      <dgm:prSet presAssocID="{818ECE09-DC4C-494C-8256-B20B5FD71E0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ABE988-ED32-4AF0-AFC9-A9AB910EAB0B}" type="presOf" srcId="{818ECE09-DC4C-494C-8256-B20B5FD71E0D}" destId="{95027C04-CED0-49BF-8B31-94EE398A88C6}" srcOrd="1" destOrd="0" presId="urn:microsoft.com/office/officeart/2005/8/layout/venn1"/>
    <dgm:cxn modelId="{A0BF18F1-8B2B-4126-B60F-F5EA95D1A1E0}" type="presOf" srcId="{818ECE09-DC4C-494C-8256-B20B5FD71E0D}" destId="{C6BE5E2E-0890-4EC9-99EA-D286666FC2C2}" srcOrd="0" destOrd="0" presId="urn:microsoft.com/office/officeart/2005/8/layout/venn1"/>
    <dgm:cxn modelId="{2B3703E4-FF68-4BD5-9E7D-BBCF25DB7E61}" type="presOf" srcId="{CD8D286A-0F1A-4AE4-80A5-29FD72A1587B}" destId="{7417FDDE-1B3A-48DE-AA2C-6397B75107BB}" srcOrd="1" destOrd="0" presId="urn:microsoft.com/office/officeart/2005/8/layout/venn1"/>
    <dgm:cxn modelId="{B79C15E0-2942-4469-BFDC-003A87F6EBD6}" type="presOf" srcId="{735F7B93-AF60-4E00-A550-EB49201CC1ED}" destId="{D6E7A9A7-4C4A-4BF8-93FD-4A9A59601E95}" srcOrd="0" destOrd="0" presId="urn:microsoft.com/office/officeart/2005/8/layout/venn1"/>
    <dgm:cxn modelId="{AC3996C6-5182-4C98-B30C-B0017DA389BC}" srcId="{C09B4BBB-31D4-4274-94AC-9304F13CAB9D}" destId="{818ECE09-DC4C-494C-8256-B20B5FD71E0D}" srcOrd="2" destOrd="0" parTransId="{08A85721-69F7-4B11-890F-25FDCD8C0EA8}" sibTransId="{A17BDD02-78C6-401F-B62D-529359C0A852}"/>
    <dgm:cxn modelId="{5667921A-1AC5-47F1-A15A-63536A6F95A9}" type="presOf" srcId="{735F7B93-AF60-4E00-A550-EB49201CC1ED}" destId="{4184A9B8-168C-480A-AA97-09C52BB28F70}" srcOrd="1" destOrd="0" presId="urn:microsoft.com/office/officeart/2005/8/layout/venn1"/>
    <dgm:cxn modelId="{F2CF1737-1520-46E0-A8D8-DCAD21AC8544}" srcId="{C09B4BBB-31D4-4274-94AC-9304F13CAB9D}" destId="{CD8D286A-0F1A-4AE4-80A5-29FD72A1587B}" srcOrd="0" destOrd="0" parTransId="{5E535C75-3B35-45C0-A6B6-B9CBB427E238}" sibTransId="{D290C90A-C39C-4DC8-AFA5-1B795FDE3DC8}"/>
    <dgm:cxn modelId="{0C2A5E42-9544-416C-9221-FFD0F1BF489E}" srcId="{C09B4BBB-31D4-4274-94AC-9304F13CAB9D}" destId="{735F7B93-AF60-4E00-A550-EB49201CC1ED}" srcOrd="1" destOrd="0" parTransId="{6BD59CC0-38A4-4F71-86C1-5FFF0944AF9E}" sibTransId="{84D05A7C-4C80-443B-AC4F-1AB8D64D3938}"/>
    <dgm:cxn modelId="{21DD699D-CC0B-49FC-A0DA-9F012F5694B7}" type="presOf" srcId="{C09B4BBB-31D4-4274-94AC-9304F13CAB9D}" destId="{30155392-97F2-4635-93B2-564EF068D8D8}" srcOrd="0" destOrd="0" presId="urn:microsoft.com/office/officeart/2005/8/layout/venn1"/>
    <dgm:cxn modelId="{A15C3167-5C2A-499F-89F7-B6E2FE0FE44C}" type="presOf" srcId="{CD8D286A-0F1A-4AE4-80A5-29FD72A1587B}" destId="{D905EE2C-F8A2-4862-812D-67C3A5FE0C1B}" srcOrd="0" destOrd="0" presId="urn:microsoft.com/office/officeart/2005/8/layout/venn1"/>
    <dgm:cxn modelId="{03D393B0-6BDA-4200-B55C-7DB84AEFFBF9}" type="presParOf" srcId="{30155392-97F2-4635-93B2-564EF068D8D8}" destId="{D905EE2C-F8A2-4862-812D-67C3A5FE0C1B}" srcOrd="0" destOrd="0" presId="urn:microsoft.com/office/officeart/2005/8/layout/venn1"/>
    <dgm:cxn modelId="{33B1BDAE-E68D-4986-B6F8-00A8933378B6}" type="presParOf" srcId="{30155392-97F2-4635-93B2-564EF068D8D8}" destId="{7417FDDE-1B3A-48DE-AA2C-6397B75107BB}" srcOrd="1" destOrd="0" presId="urn:microsoft.com/office/officeart/2005/8/layout/venn1"/>
    <dgm:cxn modelId="{C5FE2287-FEB8-4C8E-9C94-C6C6EC1CF711}" type="presParOf" srcId="{30155392-97F2-4635-93B2-564EF068D8D8}" destId="{D6E7A9A7-4C4A-4BF8-93FD-4A9A59601E95}" srcOrd="2" destOrd="0" presId="urn:microsoft.com/office/officeart/2005/8/layout/venn1"/>
    <dgm:cxn modelId="{78364DAD-D77B-41D3-BE6F-A51A32E0BBD2}" type="presParOf" srcId="{30155392-97F2-4635-93B2-564EF068D8D8}" destId="{4184A9B8-168C-480A-AA97-09C52BB28F70}" srcOrd="3" destOrd="0" presId="urn:microsoft.com/office/officeart/2005/8/layout/venn1"/>
    <dgm:cxn modelId="{3DE977BF-DD3C-4B52-8B27-782BBCC1A195}" type="presParOf" srcId="{30155392-97F2-4635-93B2-564EF068D8D8}" destId="{C6BE5E2E-0890-4EC9-99EA-D286666FC2C2}" srcOrd="4" destOrd="0" presId="urn:microsoft.com/office/officeart/2005/8/layout/venn1"/>
    <dgm:cxn modelId="{1C6A40AF-94B8-4C53-98D5-0F5635A61EE9}" type="presParOf" srcId="{30155392-97F2-4635-93B2-564EF068D8D8}" destId="{95027C04-CED0-49BF-8B31-94EE398A88C6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9A7D-C893-4729-86FB-447004C9623D}" type="datetimeFigureOut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FC1D-2AD8-4053-9824-72C16B02D0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A74BD-B47D-45C8-A9FC-4186394EE4C1}" type="datetimeFigureOut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EDC16-96C7-4007-98BD-164C466B6F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EDC16-96C7-4007-98BD-164C466B6F7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82521" y="1412776"/>
            <a:ext cx="8064896" cy="2686050"/>
            <a:chOff x="552287" y="748581"/>
            <a:chExt cx="8064896" cy="2686050"/>
          </a:xfrm>
        </p:grpSpPr>
        <p:sp>
          <p:nvSpPr>
            <p:cNvPr id="7" name="矩形 6"/>
            <p:cNvSpPr/>
            <p:nvPr userDrawn="1"/>
          </p:nvSpPr>
          <p:spPr>
            <a:xfrm>
              <a:off x="552287" y="3212976"/>
              <a:ext cx="8064896" cy="22165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:\work\06小敏的PPT私家菜谱\淘公仔模板3\T1mLt7XoRqXXXXXXXX-362-282[1].gif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748581"/>
              <a:ext cx="3448050" cy="268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009" name="Picture 1" descr="R:\b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32" y="0"/>
            <a:ext cx="9142882" cy="6857999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2987CE5-B9B8-4FB9-9753-EAB7CF235BCD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82521" y="2372121"/>
            <a:ext cx="5290865" cy="150018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582521" y="4338840"/>
            <a:ext cx="8021927" cy="1362075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chemeClr val="accent4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_简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505" y="2786058"/>
            <a:ext cx="7500990" cy="71438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DB1D-8E7D-4EBB-8B51-39B5D699E8CB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82521" y="3500439"/>
            <a:ext cx="8064896" cy="1428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857224" y="3643314"/>
            <a:ext cx="7429552" cy="504056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Picture 2" descr="D:\work\06小敏的PPT私家菜谱\淘公仔模板3\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6710" y="2500306"/>
            <a:ext cx="894078" cy="11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08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 userDrawn="1"/>
        </p:nvSpPr>
        <p:spPr>
          <a:xfrm>
            <a:off x="0" y="620688"/>
            <a:ext cx="2915816" cy="1178213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1" y="528560"/>
            <a:ext cx="2232249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856" y="273050"/>
            <a:ext cx="5410944" cy="60362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1" y="2060848"/>
            <a:ext cx="2232249" cy="42484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909-8089-4396-819B-E7BC40DB29AC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3" descr="D:\work\06小敏的PPT私家菜谱\橙模板2\淘宝网橙色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441784"/>
            <a:ext cx="935435" cy="2995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323528" y="4941168"/>
            <a:ext cx="8463729" cy="1309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6" name="Picture 2" descr="D:\work\06小敏的PPT私家菜谱\淘公仔模板3\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2715" y="3933056"/>
            <a:ext cx="894078" cy="11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6040" y="5085184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6040" y="5651922"/>
            <a:ext cx="5486400" cy="51338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EA1-1C7D-4D60-8F5B-09DEC03560AD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9896" y="53833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AF1-65E7-4550-9B07-F4A1C46C2C80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/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6A4-EF5E-4135-A63D-A6B1DD099E57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7452320" cy="5040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FD1C-594F-41C7-AC48-C1948280DE6B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18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412776"/>
            <a:ext cx="3744416" cy="46805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816424" cy="46805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4FC2-7EAE-441D-94FE-3B2603C95342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99992" y="1484784"/>
            <a:ext cx="0" cy="460851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38755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552" y="2102867"/>
            <a:ext cx="38755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7409" y="1412776"/>
            <a:ext cx="38770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7409" y="2102867"/>
            <a:ext cx="38770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8E0A-DDCA-4B77-86A3-AC5CFCDB4B81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572000" y="1412776"/>
            <a:ext cx="0" cy="460851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BC5D-4B0D-4099-B23F-03E669542683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7452320" cy="5040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EDC7-C97A-4D99-8CDD-44ECB8764883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18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DB1D-8E7D-4EBB-8B51-39B5D699E8CB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08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9018-F2A6-43D3-BAFB-FC48668B0202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52320" cy="692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23528" y="1196752"/>
            <a:ext cx="8463729" cy="891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79928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8949-CA68-4ABA-BD0A-3CA7EE5CCD36}" type="datetime1">
              <a:rPr lang="zh-CN" altLang="en-US" smtClean="0"/>
              <a:pPr/>
              <a:t>2013/9/3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D:\work\06小敏的PPT私家菜谱\淘公仔模板3\2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2715" y="188640"/>
            <a:ext cx="894078" cy="11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5" r:id="rId9"/>
    <p:sldLayoutId id="2147483665" r:id="rId10"/>
    <p:sldLayoutId id="2147483656" r:id="rId11"/>
    <p:sldLayoutId id="2147483657" r:id="rId12"/>
    <p:sldLayoutId id="2147483658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2791575" y="3000372"/>
            <a:ext cx="3560851" cy="871936"/>
          </a:xfrm>
        </p:spPr>
        <p:txBody>
          <a:bodyPr>
            <a:normAutofit lnSpcReduction="10000"/>
          </a:bodyPr>
          <a:lstStyle/>
          <a:p>
            <a:r>
              <a:rPr lang="zh-CN" altLang="en-US" sz="4400" b="1" cap="all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鹰眼下的淘宝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521" y="4138627"/>
            <a:ext cx="8021927" cy="64769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分布式调用跟踪系统介绍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28385" y="5286388"/>
            <a:ext cx="5112700" cy="806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淘宝网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司徒放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（姬风）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jifeng@taobao.com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6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50166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目前状况</a:t>
            </a:r>
          </a:p>
          <a:p>
            <a:pPr lvl="1"/>
            <a:r>
              <a:rPr lang="zh-CN" altLang="en-US" dirty="0" smtClean="0"/>
              <a:t>每日调用链上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千亿，来自 </a:t>
            </a:r>
            <a:r>
              <a:rPr lang="en-US" altLang="zh-CN" dirty="0" smtClean="0"/>
              <a:t>500 </a:t>
            </a:r>
            <a:r>
              <a:rPr lang="zh-CN" altLang="en-US" dirty="0" smtClean="0"/>
              <a:t>多个前端，</a:t>
            </a:r>
            <a:r>
              <a:rPr lang="en-US" altLang="zh-CN" dirty="0" smtClean="0"/>
              <a:t>500 </a:t>
            </a:r>
            <a:r>
              <a:rPr lang="zh-CN" altLang="en-US" dirty="0" smtClean="0"/>
              <a:t>多个后端应用，还有数百个数据库、缓存、存储，分析的日志超过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千亿行</a:t>
            </a:r>
          </a:p>
          <a:p>
            <a:r>
              <a:rPr lang="zh-CN" altLang="en-US" dirty="0" smtClean="0">
                <a:solidFill>
                  <a:srgbClr val="92D050"/>
                </a:solidFill>
              </a:rPr>
              <a:t>覆盖了淘宝主要的有网络通信的中间件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前端请求接入：</a:t>
            </a:r>
            <a:r>
              <a:rPr lang="en-US" altLang="zh-CN" dirty="0" err="1" smtClean="0"/>
              <a:t>Tengine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分布式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tbsession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远程服务调用框架 </a:t>
            </a:r>
            <a:r>
              <a:rPr lang="en-US" altLang="zh-CN" dirty="0" smtClean="0"/>
              <a:t>(RPC)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HSF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异步消息通讯 </a:t>
            </a:r>
            <a:r>
              <a:rPr lang="en-US" altLang="zh-CN" dirty="0" smtClean="0"/>
              <a:t>(MQ)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Notify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分库分表访问数据库 </a:t>
            </a:r>
            <a:r>
              <a:rPr lang="en-US" altLang="zh-CN" dirty="0" smtClean="0"/>
              <a:t>(JDBC)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TDDL 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分布式缓存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Tair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分布式文件系统 </a:t>
            </a:r>
            <a:r>
              <a:rPr lang="en-US" altLang="zh-CN" dirty="0" smtClean="0"/>
              <a:t>(HDFS)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TFS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特定功能的客户端，如搜索、支付等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其他中间件，如：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7704" y="1551662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7704" y="2487766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鹰眼的使用场景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07704" y="3423870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鹰眼的实现</a:t>
            </a:r>
          </a:p>
        </p:txBody>
      </p:sp>
      <p:sp>
        <p:nvSpPr>
          <p:cNvPr id="10" name="椭圆 9"/>
          <p:cNvSpPr/>
          <p:nvPr/>
        </p:nvSpPr>
        <p:spPr>
          <a:xfrm>
            <a:off x="1395790" y="1767686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95790" y="2703790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95790" y="3639894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913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调用链跟踪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单条调用链的展现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EagleEye\trace_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298"/>
            <a:ext cx="8155361" cy="54288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调用链跟踪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5786" y="1571612"/>
            <a:ext cx="1357322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28794" y="1571612"/>
            <a:ext cx="571504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57422" y="1571612"/>
            <a:ext cx="571504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86050" y="1571612"/>
            <a:ext cx="500066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43240" y="1571612"/>
            <a:ext cx="3286148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43636" y="1571612"/>
            <a:ext cx="2428892" cy="514353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0034" y="1714464"/>
            <a:ext cx="8072494" cy="285776"/>
          </a:xfrm>
          <a:prstGeom prst="round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034" y="5429264"/>
            <a:ext cx="8072494" cy="1214446"/>
          </a:xfrm>
          <a:prstGeom prst="round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调用链跟踪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与异常监控集成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排查问题需要查看 </a:t>
            </a:r>
            <a:r>
              <a:rPr lang="en-US" altLang="zh-CN" dirty="0" smtClean="0"/>
              <a:t>n </a:t>
            </a:r>
            <a:r>
              <a:rPr lang="zh-CN" altLang="en-US" dirty="0" smtClean="0"/>
              <a:t>台机器的监控、日志？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应用报异常或处理超时，在日志打印当前调用链 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TraceId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TraceId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查询调用链，定位问题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把链路上下文抛出的异常堆栈关联起来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把链路上的服务器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CPU Load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、网络状况关联起来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爆炸形 1 14"/>
          <p:cNvSpPr/>
          <p:nvPr/>
        </p:nvSpPr>
        <p:spPr>
          <a:xfrm>
            <a:off x="6929454" y="1714488"/>
            <a:ext cx="1285884" cy="1000132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No</a:t>
            </a:r>
            <a:r>
              <a:rPr lang="zh-CN" altLang="en-US" b="1" dirty="0" smtClean="0">
                <a:solidFill>
                  <a:schemeClr val="bg1"/>
                </a:solidFill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调用链跟踪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50166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sz="7200" dirty="0" smtClean="0"/>
              <a:t>2013-07-20 05:25:28,179 ERROR taobao.hsf -</a:t>
            </a:r>
          </a:p>
          <a:p>
            <a:pPr>
              <a:buNone/>
            </a:pPr>
            <a:r>
              <a:rPr lang="zh-CN" altLang="en-US" sz="7200" dirty="0" smtClean="0"/>
              <a:t>基于</a:t>
            </a:r>
            <a:r>
              <a:rPr lang="en-US" altLang="zh-CN" sz="7200" dirty="0" smtClean="0"/>
              <a:t> RPC </a:t>
            </a:r>
            <a:r>
              <a:rPr lang="zh-CN" altLang="en-US" sz="7200" dirty="0" smtClean="0"/>
              <a:t>协议调用服务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[com.taobao.wireless.trade.api.tmall.hsf.TmallBagInterface:1.0.0]</a:t>
            </a:r>
            <a:r>
              <a:rPr lang="zh-CN" altLang="en-US" sz="7200" dirty="0" smtClean="0"/>
              <a:t>的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[</a:t>
            </a:r>
            <a:r>
              <a:rPr lang="en-US" altLang="zh-CN" sz="7200" dirty="0" err="1" smtClean="0"/>
              <a:t>bulidConfirmOrder</a:t>
            </a:r>
            <a:r>
              <a:rPr lang="en-US" altLang="zh-CN" sz="7200" dirty="0" smtClean="0"/>
              <a:t>]</a:t>
            </a:r>
            <a:r>
              <a:rPr lang="zh-CN" altLang="en-US" sz="7200" dirty="0" smtClean="0"/>
              <a:t>方法时出现错误：</a:t>
            </a:r>
          </a:p>
          <a:p>
            <a:pPr>
              <a:buNone/>
            </a:pPr>
            <a:endParaRPr lang="en-US" altLang="zh-CN" sz="7200" dirty="0" smtClean="0"/>
          </a:p>
          <a:p>
            <a:pPr>
              <a:buNone/>
            </a:pPr>
            <a:r>
              <a:rPr lang="zh-CN" altLang="en-US" sz="7200" dirty="0" smtClean="0"/>
              <a:t>所调用的服务目标地址为：</a:t>
            </a:r>
            <a:r>
              <a:rPr lang="en-US" altLang="zh-CN" sz="7200" dirty="0" smtClean="0"/>
              <a:t>[…]</a:t>
            </a:r>
          </a:p>
          <a:p>
            <a:pPr>
              <a:buNone/>
            </a:pPr>
            <a:r>
              <a:rPr lang="zh-CN" altLang="en-US" sz="7200" dirty="0" smtClean="0"/>
              <a:t>参数信息为：</a:t>
            </a:r>
            <a:r>
              <a:rPr lang="en-US" altLang="zh-CN" sz="7200" dirty="0" smtClean="0"/>
              <a:t>[...]  </a:t>
            </a:r>
            <a:r>
              <a:rPr lang="en-US" altLang="zh-CN" sz="7200" dirty="0" err="1" smtClean="0">
                <a:solidFill>
                  <a:srgbClr val="92D050"/>
                </a:solidFill>
              </a:rPr>
              <a:t>TraceId</a:t>
            </a:r>
            <a:r>
              <a:rPr lang="en-US" altLang="zh-CN" sz="7200" dirty="0" smtClean="0">
                <a:solidFill>
                  <a:srgbClr val="92D050"/>
                </a:solidFill>
              </a:rPr>
              <a:t>=ac18287913742691251746923</a:t>
            </a:r>
          </a:p>
          <a:p>
            <a:pPr>
              <a:buNone/>
            </a:pPr>
            <a:r>
              <a:rPr lang="zh-CN" altLang="en-US" sz="7200" dirty="0" smtClean="0"/>
              <a:t>错误原因为超时，请查看服务器端的执行日志是否也超时，执行时间为：</a:t>
            </a:r>
            <a:r>
              <a:rPr lang="en-US" altLang="zh-CN" sz="7200" dirty="0" smtClean="0"/>
              <a:t>3000</a:t>
            </a:r>
            <a:r>
              <a:rPr lang="zh-CN" altLang="en-US" sz="7200" dirty="0" smtClean="0"/>
              <a:t>毫秒。</a:t>
            </a:r>
          </a:p>
          <a:p>
            <a:pPr>
              <a:buNone/>
            </a:pPr>
            <a:endParaRPr lang="zh-CN" altLang="en-US" sz="6400" dirty="0" smtClean="0"/>
          </a:p>
          <a:p>
            <a:pPr>
              <a:buNone/>
            </a:pPr>
            <a:r>
              <a:rPr lang="en-US" altLang="zh-CN" sz="6400" dirty="0" err="1" smtClean="0"/>
              <a:t>HSFTimeOutException</a:t>
            </a:r>
            <a:endParaRPr lang="en-US" altLang="zh-CN" sz="6400" dirty="0" smtClean="0"/>
          </a:p>
          <a:p>
            <a:pPr>
              <a:buNone/>
            </a:pPr>
            <a:r>
              <a:rPr lang="en-US" altLang="zh-CN" sz="6400" dirty="0" smtClean="0"/>
              <a:t>        at </a:t>
            </a:r>
            <a:r>
              <a:rPr lang="en-US" altLang="zh-CN" sz="6400" dirty="0" err="1" smtClean="0"/>
              <a:t>com.taobao.hsf</a:t>
            </a:r>
            <a:r>
              <a:rPr lang="en-US" altLang="zh-CN" sz="6400" dirty="0" smtClean="0"/>
              <a:t>…..</a:t>
            </a:r>
            <a:r>
              <a:rPr lang="en-US" altLang="zh-CN" sz="6400" dirty="0" err="1" smtClean="0"/>
              <a:t>HSFResponseFuture.getResponse</a:t>
            </a:r>
            <a:r>
              <a:rPr lang="en-US" altLang="zh-CN" sz="6400" dirty="0" smtClean="0"/>
              <a:t>(HSFResponseFuture.java:52)</a:t>
            </a:r>
          </a:p>
          <a:p>
            <a:pPr>
              <a:buNone/>
            </a:pPr>
            <a:r>
              <a:rPr lang="en-US" altLang="zh-CN" sz="6400" dirty="0" smtClean="0"/>
              <a:t>        at </a:t>
            </a:r>
            <a:r>
              <a:rPr lang="en-US" altLang="zh-CN" sz="6400" dirty="0" err="1" smtClean="0"/>
              <a:t>com.taobao.hsf</a:t>
            </a:r>
            <a:r>
              <a:rPr lang="en-US" altLang="zh-CN" sz="6400" dirty="0" smtClean="0"/>
              <a:t>…..</a:t>
            </a:r>
            <a:r>
              <a:rPr lang="en-US" altLang="zh-CN" sz="6400" dirty="0" err="1" smtClean="0"/>
              <a:t>SyncInvokeComponent.invoke</a:t>
            </a:r>
            <a:r>
              <a:rPr lang="en-US" altLang="zh-CN" sz="6400" dirty="0" smtClean="0"/>
              <a:t>(SyncInvokeComponent.java:51)</a:t>
            </a:r>
          </a:p>
          <a:p>
            <a:pPr>
              <a:buNone/>
            </a:pPr>
            <a:r>
              <a:rPr lang="en-US" altLang="zh-CN" sz="6400" dirty="0" smtClean="0"/>
              <a:t>        at …</a:t>
            </a:r>
          </a:p>
          <a:p>
            <a:pPr>
              <a:buNone/>
            </a:pPr>
            <a:endParaRPr lang="en-US" altLang="zh-CN" sz="6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D:\EagleEye\stacktrace_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428868"/>
            <a:ext cx="8562517" cy="41436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调用链跟踪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1472" y="3214685"/>
            <a:ext cx="6143668" cy="214315"/>
          </a:xfrm>
          <a:prstGeom prst="round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4348" y="5072074"/>
            <a:ext cx="6357982" cy="428628"/>
          </a:xfrm>
          <a:prstGeom prst="round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43704" y="4285462"/>
            <a:ext cx="2000264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下箭头 14"/>
          <p:cNvSpPr/>
          <p:nvPr/>
        </p:nvSpPr>
        <p:spPr>
          <a:xfrm>
            <a:off x="3500430" y="2214554"/>
            <a:ext cx="571504" cy="714380"/>
          </a:xfrm>
          <a:prstGeom prst="downArrow">
            <a:avLst>
              <a:gd name="adj1" fmla="val 50000"/>
              <a:gd name="adj2" fmla="val 836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53" y="1454995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监控系统从日志匹配异常堆栈和错误信息中的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TraceId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rgbClr val="92D050"/>
                </a:solidFill>
              </a:rPr>
              <a:t>TraceId</a:t>
            </a:r>
            <a:r>
              <a:rPr lang="en-US" altLang="zh-CN" sz="2400" dirty="0" smtClean="0">
                <a:solidFill>
                  <a:srgbClr val="92D050"/>
                </a:solidFill>
              </a:rPr>
              <a:t>=ac18287913742691251746923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357158" y="2857496"/>
            <a:ext cx="642942" cy="28575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71406" y="2357430"/>
            <a:ext cx="1000132" cy="357190"/>
          </a:xfrm>
          <a:prstGeom prst="wedgeRoundRectCallout">
            <a:avLst>
              <a:gd name="adj1" fmla="val 22410"/>
              <a:gd name="adj2" fmla="val 977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异常日志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71472" y="3643314"/>
            <a:ext cx="6143668" cy="285752"/>
          </a:xfrm>
          <a:prstGeom prst="round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3" grpId="0" animBg="1"/>
      <p:bldP spid="16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对多条调用链做统计和分析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容量规划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一般系统只统计对直接依赖的调用量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调用链可以得到对间接依赖、异步依赖的调用量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643160" y="3643304"/>
            <a:ext cx="1357332" cy="1357328"/>
            <a:chOff x="2643160" y="3643304"/>
            <a:chExt cx="1357332" cy="1357328"/>
          </a:xfrm>
        </p:grpSpPr>
        <p:sp>
          <p:nvSpPr>
            <p:cNvPr id="53" name="椭圆 52"/>
            <p:cNvSpPr/>
            <p:nvPr/>
          </p:nvSpPr>
          <p:spPr>
            <a:xfrm>
              <a:off x="2643160" y="3643304"/>
              <a:ext cx="500063" cy="50006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B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500416" y="3643304"/>
              <a:ext cx="500063" cy="50006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D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643180" y="4500570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E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500430" y="4500570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F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63" name="直接箭头连接符 62"/>
            <p:cNvCxnSpPr>
              <a:stCxn id="53" idx="4"/>
              <a:endCxn id="56" idx="0"/>
            </p:cNvCxnSpPr>
            <p:nvPr/>
          </p:nvCxnSpPr>
          <p:spPr>
            <a:xfrm rot="16200000" flipH="1">
              <a:off x="2714599" y="4321958"/>
              <a:ext cx="357204" cy="19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直接箭头连接符 63"/>
            <p:cNvCxnSpPr>
              <a:stCxn id="53" idx="5"/>
              <a:endCxn id="57" idx="1"/>
            </p:cNvCxnSpPr>
            <p:nvPr/>
          </p:nvCxnSpPr>
          <p:spPr>
            <a:xfrm rot="16200000" flipH="1">
              <a:off x="3069992" y="4070132"/>
              <a:ext cx="503668" cy="503672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直接箭头连接符 65"/>
            <p:cNvCxnSpPr>
              <a:stCxn id="55" idx="4"/>
              <a:endCxn id="57" idx="0"/>
            </p:cNvCxnSpPr>
            <p:nvPr/>
          </p:nvCxnSpPr>
          <p:spPr>
            <a:xfrm rot="16200000" flipH="1">
              <a:off x="3571852" y="4321961"/>
              <a:ext cx="357204" cy="13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" name="组合 19"/>
          <p:cNvGrpSpPr/>
          <p:nvPr/>
        </p:nvGrpSpPr>
        <p:grpSpPr>
          <a:xfrm>
            <a:off x="2643180" y="4927400"/>
            <a:ext cx="4143398" cy="1001930"/>
            <a:chOff x="2643180" y="4927400"/>
            <a:chExt cx="4143398" cy="1001930"/>
          </a:xfrm>
        </p:grpSpPr>
        <p:sp>
          <p:nvSpPr>
            <p:cNvPr id="58" name="椭圆 57"/>
            <p:cNvSpPr/>
            <p:nvPr/>
          </p:nvSpPr>
          <p:spPr>
            <a:xfrm>
              <a:off x="2643180" y="5357820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G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500430" y="5357820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H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67" name="直接箭头连接符 66"/>
            <p:cNvCxnSpPr>
              <a:stCxn id="56" idx="4"/>
              <a:endCxn id="58" idx="0"/>
            </p:cNvCxnSpPr>
            <p:nvPr/>
          </p:nvCxnSpPr>
          <p:spPr>
            <a:xfrm rot="5400000">
              <a:off x="2714617" y="5180020"/>
              <a:ext cx="357187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" name="直接箭头连接符 68"/>
            <p:cNvCxnSpPr>
              <a:stCxn id="57" idx="3"/>
              <a:endCxn id="58" idx="7"/>
            </p:cNvCxnSpPr>
            <p:nvPr/>
          </p:nvCxnSpPr>
          <p:spPr>
            <a:xfrm rot="5400000">
              <a:off x="3070010" y="4927400"/>
              <a:ext cx="503652" cy="503652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0" name="直接箭头连接符 69"/>
            <p:cNvCxnSpPr>
              <a:stCxn id="57" idx="5"/>
              <a:endCxn id="59" idx="7"/>
            </p:cNvCxnSpPr>
            <p:nvPr/>
          </p:nvCxnSpPr>
          <p:spPr>
            <a:xfrm rot="5400000">
              <a:off x="3675434" y="5179226"/>
              <a:ext cx="503652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9" name="直接箭头连接符 88"/>
            <p:cNvCxnSpPr>
              <a:stCxn id="57" idx="4"/>
              <a:endCxn id="59" idx="0"/>
            </p:cNvCxnSpPr>
            <p:nvPr/>
          </p:nvCxnSpPr>
          <p:spPr>
            <a:xfrm rot="5400000">
              <a:off x="3571867" y="5179226"/>
              <a:ext cx="357188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2" name="圆角矩形标注 91"/>
            <p:cNvSpPr/>
            <p:nvPr/>
          </p:nvSpPr>
          <p:spPr>
            <a:xfrm>
              <a:off x="4429124" y="5143512"/>
              <a:ext cx="2357454" cy="785818"/>
            </a:xfrm>
            <a:prstGeom prst="wedgeRoundRectCallout">
              <a:avLst>
                <a:gd name="adj1" fmla="val -65806"/>
                <a:gd name="adj2" fmla="val 18021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b="1" dirty="0" smtClean="0">
                  <a:solidFill>
                    <a:schemeClr val="bg1"/>
                  </a:solidFill>
                </a:rPr>
                <a:t>入口 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D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的流量 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× 5</a:t>
              </a:r>
            </a:p>
            <a:p>
              <a:pPr algn="r"/>
              <a:r>
                <a:rPr lang="en-US" altLang="zh-CN" b="1" dirty="0" smtClean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应用 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H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调用量 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× ?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3571868" y="4857760"/>
            <a:ext cx="571504" cy="571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1" name="Picture 2" descr="D:\EagleEye\path_mas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57298"/>
            <a:ext cx="8907702" cy="6228593"/>
          </a:xfrm>
          <a:prstGeom prst="rect">
            <a:avLst/>
          </a:prstGeom>
          <a:noFill/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57818" y="1357298"/>
            <a:ext cx="857256" cy="5500702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7704" y="1551662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7704" y="2487766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鹰眼的使用场景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07704" y="3423870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鹰眼的实现</a:t>
            </a:r>
          </a:p>
        </p:txBody>
      </p:sp>
      <p:sp>
        <p:nvSpPr>
          <p:cNvPr id="10" name="椭圆 9"/>
          <p:cNvSpPr/>
          <p:nvPr/>
        </p:nvSpPr>
        <p:spPr>
          <a:xfrm>
            <a:off x="1395790" y="1767686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95790" y="2703790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95790" y="3639894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913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调用来源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后端数据库请求量突然上涨，需要排查请求来源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148" name="Picture 4" descr="R:\d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00386"/>
            <a:ext cx="4762501" cy="2000250"/>
          </a:xfrm>
          <a:prstGeom prst="rect">
            <a:avLst/>
          </a:prstGeom>
          <a:noFill/>
        </p:spPr>
      </p:pic>
      <p:sp>
        <p:nvSpPr>
          <p:cNvPr id="9" name="椭圆 8"/>
          <p:cNvSpPr/>
          <p:nvPr/>
        </p:nvSpPr>
        <p:spPr>
          <a:xfrm>
            <a:off x="6143636" y="3000372"/>
            <a:ext cx="785818" cy="785818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194" name="Picture 2" descr="R:\db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51" y="3929066"/>
            <a:ext cx="4762500" cy="2000250"/>
          </a:xfrm>
          <a:prstGeom prst="rect">
            <a:avLst/>
          </a:prstGeom>
          <a:noFill/>
        </p:spPr>
      </p:pic>
      <p:pic>
        <p:nvPicPr>
          <p:cNvPr id="7" name="Picture 4" descr="R:\db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51" y="1785926"/>
            <a:ext cx="4762501" cy="2000250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>
          <a:xfrm>
            <a:off x="5810291" y="3643314"/>
            <a:ext cx="571504" cy="5715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1285852" y="4786322"/>
            <a:ext cx="928688" cy="714375"/>
          </a:xfrm>
          <a:prstGeom prst="flowChartMagneticDisk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数据库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5786" y="3929066"/>
            <a:ext cx="857257" cy="5000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ea"/>
              </a:rPr>
              <a:t>D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16200000" flipH="1">
            <a:off x="1214413" y="4429130"/>
            <a:ext cx="357193" cy="357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2"/>
          </p:cNvCxnSpPr>
          <p:nvPr/>
        </p:nvCxnSpPr>
        <p:spPr>
          <a:xfrm rot="5400000">
            <a:off x="2018091" y="4339833"/>
            <a:ext cx="357193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071670" y="3929066"/>
            <a:ext cx="785818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ea"/>
              </a:rPr>
              <a:t>E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472" y="2214554"/>
            <a:ext cx="785818" cy="5000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入口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ea"/>
              </a:rPr>
              <a:t>A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00166" y="2214554"/>
            <a:ext cx="785818" cy="5000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入口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ea"/>
              </a:rPr>
              <a:t>B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28860" y="2214554"/>
            <a:ext cx="785818" cy="5000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入口</a:t>
            </a:r>
            <a:r>
              <a:rPr lang="en-US" altLang="zh-CN" sz="1600" kern="0" dirty="0" smtClean="0">
                <a:solidFill>
                  <a:sysClr val="windowText" lastClr="000000"/>
                </a:solidFill>
                <a:latin typeface="+mn-ea"/>
              </a:rPr>
              <a:t>C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2" name="直接箭头连接符 21"/>
          <p:cNvCxnSpPr>
            <a:stCxn id="19" idx="2"/>
            <a:endCxn id="16" idx="1"/>
          </p:cNvCxnSpPr>
          <p:nvPr/>
        </p:nvCxnSpPr>
        <p:spPr>
          <a:xfrm rot="5400000">
            <a:off x="1429107" y="3178585"/>
            <a:ext cx="92793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</p:cNvCxnSpPr>
          <p:nvPr/>
        </p:nvCxnSpPr>
        <p:spPr>
          <a:xfrm rot="5400000">
            <a:off x="2339562" y="2803916"/>
            <a:ext cx="571507" cy="3929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</p:cNvCxnSpPr>
          <p:nvPr/>
        </p:nvCxnSpPr>
        <p:spPr>
          <a:xfrm rot="16200000" flipH="1">
            <a:off x="1017958" y="2661039"/>
            <a:ext cx="642945" cy="7500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0" idx="0"/>
          </p:cNvCxnSpPr>
          <p:nvPr/>
        </p:nvCxnSpPr>
        <p:spPr>
          <a:xfrm rot="5400000">
            <a:off x="1071539" y="3429001"/>
            <a:ext cx="642942" cy="3571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4" idx="0"/>
          </p:cNvCxnSpPr>
          <p:nvPr/>
        </p:nvCxnSpPr>
        <p:spPr>
          <a:xfrm rot="16200000" flipH="1">
            <a:off x="1946655" y="3411142"/>
            <a:ext cx="714378" cy="32146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云形 15"/>
          <p:cNvSpPr/>
          <p:nvPr/>
        </p:nvSpPr>
        <p:spPr>
          <a:xfrm>
            <a:off x="928662" y="2928934"/>
            <a:ext cx="1928826" cy="7143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7" grpId="0" animBg="1"/>
      <p:bldP spid="19" grpId="0" animBg="1"/>
      <p:bldP spid="2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D:\EagleEye\strongdep_m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654" y="2630940"/>
            <a:ext cx="8934940" cy="29412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依赖度量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强依赖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弱依赖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7158" y="5000636"/>
            <a:ext cx="4714908" cy="214314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1142976" y="5357032"/>
            <a:ext cx="570710" cy="79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1428728" y="5143512"/>
            <a:ext cx="428628" cy="42862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3500430" y="5072074"/>
            <a:ext cx="1357322" cy="642942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ERROR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43438" y="4572008"/>
            <a:ext cx="1143008" cy="428628"/>
          </a:xfrm>
          <a:prstGeom prst="wedgeRoundRectCallout">
            <a:avLst>
              <a:gd name="adj1" fmla="val -80376"/>
              <a:gd name="adj2" fmla="val 61848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强依赖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D:\EagleEye\weakdep_m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375" y="2714620"/>
            <a:ext cx="8204029" cy="37152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依赖度量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强依赖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弱依赖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59908" y="4373104"/>
            <a:ext cx="2253608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3" name="圆角矩形 12"/>
          <p:cNvSpPr/>
          <p:nvPr/>
        </p:nvSpPr>
        <p:spPr>
          <a:xfrm>
            <a:off x="714328" y="3143248"/>
            <a:ext cx="5143556" cy="251727"/>
          </a:xfrm>
          <a:prstGeom prst="roundRect">
            <a:avLst/>
          </a:prstGeom>
          <a:noFill/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" name="爆炸形 1 15"/>
          <p:cNvSpPr/>
          <p:nvPr/>
        </p:nvSpPr>
        <p:spPr>
          <a:xfrm>
            <a:off x="5000628" y="3143248"/>
            <a:ext cx="1357329" cy="81129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ERROR</a:t>
            </a:r>
            <a:endParaRPr lang="zh-CN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285984" y="3500438"/>
            <a:ext cx="1143014" cy="428628"/>
          </a:xfrm>
          <a:prstGeom prst="wedgeRoundRectCallout">
            <a:avLst>
              <a:gd name="adj1" fmla="val 39323"/>
              <a:gd name="adj2" fmla="val -948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弱依赖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依赖度量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强依赖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调用失败会直接中断主流程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高度依赖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一次链路中调用某个依赖的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几率高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一次链路调用同一个依赖的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次数多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85" name="图示 84"/>
          <p:cNvGraphicFramePr/>
          <p:nvPr/>
        </p:nvGraphicFramePr>
        <p:xfrm>
          <a:off x="5572132" y="2428868"/>
          <a:ext cx="3000396" cy="324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15" name="Picture 2" descr="D:\EagleEye\path_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57" y="1357298"/>
            <a:ext cx="8907702" cy="622859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15074" y="1357298"/>
            <a:ext cx="357190" cy="528641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86380" y="1857364"/>
            <a:ext cx="1071570" cy="357190"/>
          </a:xfrm>
          <a:prstGeom prst="wedgeRoundRectCallout">
            <a:avLst>
              <a:gd name="adj1" fmla="val 54121"/>
              <a:gd name="adj2" fmla="val 7979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频繁依赖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29520" y="1357298"/>
            <a:ext cx="428628" cy="5286412"/>
          </a:xfrm>
          <a:prstGeom prst="roundRect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786710" y="1571612"/>
            <a:ext cx="1071570" cy="357190"/>
          </a:xfrm>
          <a:prstGeom prst="wedgeRoundRectCallout">
            <a:avLst>
              <a:gd name="adj1" fmla="val -49662"/>
              <a:gd name="adj2" fmla="val 872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高度依赖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0034" y="5000636"/>
            <a:ext cx="8358246" cy="714380"/>
          </a:xfrm>
          <a:prstGeom prst="roundRect">
            <a:avLst/>
          </a:prstGeom>
          <a:noFill/>
          <a:ln w="38100">
            <a:solidFill>
              <a:srgbClr val="3F86E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001024" y="4572008"/>
            <a:ext cx="857256" cy="357190"/>
          </a:xfrm>
          <a:prstGeom prst="wedgeRoundRectCallout">
            <a:avLst>
              <a:gd name="adj1" fmla="val 5112"/>
              <a:gd name="adj2" fmla="val 941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强依赖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034" y="5929330"/>
            <a:ext cx="8286808" cy="285752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43636" y="6215082"/>
            <a:ext cx="1071570" cy="357190"/>
          </a:xfrm>
          <a:prstGeom prst="wedgeRoundRectCallout">
            <a:avLst>
              <a:gd name="adj1" fmla="val 20391"/>
              <a:gd name="adj2" fmla="val -8576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耗时瓶颈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D:\EagleEye\weakdependencylongspan_ma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000504"/>
            <a:ext cx="7256463" cy="25336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调用耗时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瓶颈点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非正常的瓶颈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弱依赖异常导致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主流程耗时过长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4000496" y="1500174"/>
          <a:ext cx="4881554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椭圆 6"/>
          <p:cNvSpPr/>
          <p:nvPr/>
        </p:nvSpPr>
        <p:spPr>
          <a:xfrm>
            <a:off x="5214942" y="2214554"/>
            <a:ext cx="571504" cy="57150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rot="1470342">
            <a:off x="4784052" y="2925777"/>
            <a:ext cx="500066" cy="786605"/>
          </a:xfrm>
          <a:prstGeom prst="downArrow">
            <a:avLst>
              <a:gd name="adj1" fmla="val 50000"/>
              <a:gd name="adj2" fmla="val 937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调用并行度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为链路并行、异步优化提供参考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2051" name="Picture 3" descr="R:\parca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4429132"/>
            <a:ext cx="4019550" cy="2000250"/>
          </a:xfrm>
          <a:prstGeom prst="rect">
            <a:avLst/>
          </a:prstGeom>
          <a:noFill/>
        </p:spPr>
      </p:pic>
      <p:pic>
        <p:nvPicPr>
          <p:cNvPr id="2052" name="Picture 4" descr="R:\seqcal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928934"/>
            <a:ext cx="4010025" cy="2647950"/>
          </a:xfrm>
          <a:prstGeom prst="rect">
            <a:avLst/>
          </a:prstGeom>
          <a:noFill/>
        </p:spPr>
      </p:pic>
      <p:sp>
        <p:nvSpPr>
          <p:cNvPr id="8" name="右箭头 7"/>
          <p:cNvSpPr/>
          <p:nvPr/>
        </p:nvSpPr>
        <p:spPr>
          <a:xfrm rot="1599684">
            <a:off x="3819065" y="4477526"/>
            <a:ext cx="1357322" cy="786603"/>
          </a:xfrm>
          <a:prstGeom prst="rightArrow">
            <a:avLst>
              <a:gd name="adj1" fmla="val 50000"/>
              <a:gd name="adj2" fmla="val 1008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4038905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</a:rPr>
              <a:t>并行度：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0%</a:t>
            </a:r>
            <a:endParaRPr lang="zh-CN" altLang="en-US" sz="2400" b="1" dirty="0" smtClean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600076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</a:rPr>
              <a:t>并行度：</a:t>
            </a:r>
            <a:r>
              <a:rPr lang="en-US" altLang="zh-CN" sz="2400" b="1" dirty="0" smtClean="0">
                <a:solidFill>
                  <a:srgbClr val="92D050"/>
                </a:solidFill>
              </a:rPr>
              <a:t>36%</a:t>
            </a:r>
            <a:endParaRPr lang="zh-CN" altLang="en-US" sz="2400" b="1" dirty="0" smtClean="0">
              <a:solidFill>
                <a:srgbClr val="92D050"/>
              </a:solidFill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39725" y="6208713"/>
          <a:ext cx="3429000" cy="457200"/>
        </p:xfrm>
        <a:graphic>
          <a:graphicData uri="http://schemas.openxmlformats.org/presentationml/2006/ole">
            <p:oleObj spid="_x0000_s2054" name="公式" r:id="rId7" imgW="3429000" imgH="4572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调用路由情况</a:t>
            </a:r>
          </a:p>
          <a:p>
            <a:pPr lvl="1"/>
            <a:r>
              <a:rPr lang="zh-CN" altLang="en-US" dirty="0" smtClean="0"/>
              <a:t>调用分布均衡性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是否存在热点？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检验网络路由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路由是否正常？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网络是否封闭？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1026" name="Picture 2" descr="R:\2013-07-18_00561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929066"/>
            <a:ext cx="4676775" cy="2581275"/>
          </a:xfrm>
          <a:prstGeom prst="rect">
            <a:avLst/>
          </a:prstGeom>
          <a:noFill/>
        </p:spPr>
      </p:pic>
      <p:pic>
        <p:nvPicPr>
          <p:cNvPr id="3074" name="Picture 2" descr="R:\distribu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428736"/>
            <a:ext cx="3286125" cy="2343150"/>
          </a:xfrm>
          <a:prstGeom prst="rect">
            <a:avLst/>
          </a:prstGeom>
          <a:noFill/>
        </p:spPr>
      </p:pic>
      <p:sp>
        <p:nvSpPr>
          <p:cNvPr id="7" name="圆角矩形 6"/>
          <p:cNvSpPr/>
          <p:nvPr/>
        </p:nvSpPr>
        <p:spPr>
          <a:xfrm>
            <a:off x="4429124" y="3857628"/>
            <a:ext cx="571504" cy="271464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透明数据传输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将业务数据与调用链集成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日趋复杂的分布式系统</a:t>
            </a:r>
          </a:p>
          <a:p>
            <a:pPr lvl="1"/>
            <a:r>
              <a:rPr lang="zh-CN" altLang="en-US" dirty="0" smtClean="0"/>
              <a:t>远程服务调用</a:t>
            </a:r>
          </a:p>
          <a:p>
            <a:pPr lvl="1"/>
            <a:r>
              <a:rPr lang="zh-CN" altLang="en-US" dirty="0" smtClean="0"/>
              <a:t>消息通讯</a:t>
            </a:r>
          </a:p>
          <a:p>
            <a:pPr lvl="1"/>
            <a:r>
              <a:rPr lang="zh-CN" altLang="en-US" dirty="0" smtClean="0"/>
              <a:t>数据库分库分表</a:t>
            </a:r>
          </a:p>
          <a:p>
            <a:pPr lvl="1"/>
            <a:r>
              <a:rPr lang="zh-CN" altLang="en-US" dirty="0" smtClean="0"/>
              <a:t>分布式缓存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777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标注 30"/>
          <p:cNvSpPr/>
          <p:nvPr/>
        </p:nvSpPr>
        <p:spPr>
          <a:xfrm>
            <a:off x="357188" y="1928796"/>
            <a:ext cx="8358187" cy="642937"/>
          </a:xfrm>
          <a:prstGeom prst="wedgeRoundRectCallout">
            <a:avLst>
              <a:gd name="adj1" fmla="val -1580"/>
              <a:gd name="adj2" fmla="val 10987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027" name="Picture 3" descr="R: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28818"/>
            <a:ext cx="8029576" cy="4000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透明数据传输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57688" y="2786046"/>
            <a:ext cx="1071562" cy="50006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A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71688" y="3857608"/>
            <a:ext cx="1071562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B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29188" y="4571983"/>
            <a:ext cx="1071562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D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143750" y="4643421"/>
            <a:ext cx="1071563" cy="500062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E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57875" y="3357546"/>
            <a:ext cx="1785938" cy="785812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消息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+mn-ea"/>
              </a:rPr>
              <a:t>服务器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500188" y="5072046"/>
            <a:ext cx="1071562" cy="500062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F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6313" y="5929296"/>
            <a:ext cx="1071562" cy="500062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G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40" name="直接箭头连接符 39"/>
          <p:cNvCxnSpPr>
            <a:stCxn id="33" idx="2"/>
            <a:endCxn id="34" idx="0"/>
          </p:cNvCxnSpPr>
          <p:nvPr/>
        </p:nvCxnSpPr>
        <p:spPr>
          <a:xfrm rot="5400000">
            <a:off x="3464719" y="2428064"/>
            <a:ext cx="571500" cy="2287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直接箭头连接符 40"/>
          <p:cNvCxnSpPr>
            <a:stCxn id="33" idx="2"/>
            <a:endCxn id="37" idx="2"/>
          </p:cNvCxnSpPr>
          <p:nvPr/>
        </p:nvCxnSpPr>
        <p:spPr>
          <a:xfrm rot="16200000" flipH="1">
            <a:off x="5144294" y="3036077"/>
            <a:ext cx="463550" cy="963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4"/>
            <a:endCxn id="35" idx="0"/>
          </p:cNvCxnSpPr>
          <p:nvPr/>
        </p:nvCxnSpPr>
        <p:spPr>
          <a:xfrm rot="5400000">
            <a:off x="5894388" y="3714733"/>
            <a:ext cx="428625" cy="12858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4"/>
            <a:endCxn id="36" idx="0"/>
          </p:cNvCxnSpPr>
          <p:nvPr/>
        </p:nvCxnSpPr>
        <p:spPr>
          <a:xfrm rot="16200000" flipH="1">
            <a:off x="6965950" y="3929046"/>
            <a:ext cx="500063" cy="9286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2"/>
            <a:endCxn id="38" idx="0"/>
          </p:cNvCxnSpPr>
          <p:nvPr/>
        </p:nvCxnSpPr>
        <p:spPr>
          <a:xfrm rot="5400000">
            <a:off x="1963737" y="4429109"/>
            <a:ext cx="714375" cy="5715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直接箭头连接符 44"/>
          <p:cNvCxnSpPr>
            <a:stCxn id="35" idx="2"/>
            <a:endCxn id="39" idx="0"/>
          </p:cNvCxnSpPr>
          <p:nvPr/>
        </p:nvCxnSpPr>
        <p:spPr>
          <a:xfrm rot="5400000">
            <a:off x="4965701" y="5429233"/>
            <a:ext cx="857250" cy="14287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3000364" y="3214671"/>
            <a:ext cx="114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ea"/>
              </a:rPr>
              <a:t>服务调用</a:t>
            </a:r>
            <a:endParaRPr lang="zh-CN" altLang="en-US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4875" y="3500421"/>
            <a:ext cx="1000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发消息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0625" y="4071921"/>
            <a:ext cx="1285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投递消息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86625" y="4071921"/>
            <a:ext cx="1285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ea"/>
              </a:rPr>
              <a:t>投递消息</a:t>
            </a:r>
          </a:p>
        </p:txBody>
      </p:sp>
      <p:sp>
        <p:nvSpPr>
          <p:cNvPr id="52" name="椭圆 51"/>
          <p:cNvSpPr/>
          <p:nvPr/>
        </p:nvSpPr>
        <p:spPr>
          <a:xfrm>
            <a:off x="3714744" y="2000239"/>
            <a:ext cx="4429156" cy="500057"/>
          </a:xfrm>
          <a:prstGeom prst="ellipse">
            <a:avLst/>
          </a:prstGeom>
          <a:noFill/>
          <a:ln w="3810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6072188" y="2643171"/>
            <a:ext cx="1643062" cy="642937"/>
          </a:xfrm>
          <a:prstGeom prst="wedgeRoundRectCallout">
            <a:avLst>
              <a:gd name="adj1" fmla="val -89269"/>
              <a:gd name="adj2" fmla="val 4842"/>
              <a:gd name="adj3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  <a:t>get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=&gt;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8d6402…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6429375" y="5429233"/>
            <a:ext cx="1643063" cy="785813"/>
          </a:xfrm>
          <a:prstGeom prst="wedgeRoundRectCallout">
            <a:avLst>
              <a:gd name="adj1" fmla="val -76484"/>
              <a:gd name="adj2" fmla="val -106628"/>
              <a:gd name="adj3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get(“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=&gt;8d6402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put(“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orderId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”, 22f9b7…)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2928938" y="5429233"/>
            <a:ext cx="1643062" cy="785813"/>
          </a:xfrm>
          <a:prstGeom prst="wedgeRoundRectCallout">
            <a:avLst>
              <a:gd name="adj1" fmla="val 62645"/>
              <a:gd name="adj2" fmla="val 39612"/>
              <a:gd name="adj3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get(“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=&gt; 8d6402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get(“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orderId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=&gt; 22f9b7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…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642938" y="3000358"/>
            <a:ext cx="1857360" cy="642938"/>
          </a:xfrm>
          <a:prstGeom prst="wedgeRoundRectCallout">
            <a:avLst>
              <a:gd name="adj1" fmla="val 48356"/>
              <a:gd name="adj2" fmla="val 87484"/>
              <a:gd name="adj3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kern="0" dirty="0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  <a:t>get(“</a:t>
            </a:r>
            <a:r>
              <a:rPr lang="en-US" altLang="zh-CN" sz="1200" kern="0" dirty="0" err="1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lang="en-US" altLang="zh-CN" sz="1200" kern="0" dirty="0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lang="en-US" altLang="zh-CN" sz="1200" kern="0" dirty="0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lang="en-US" altLang="zh-CN" sz="1200" kern="0" dirty="0" smtClean="0">
                <a:solidFill>
                  <a:sysClr val="window" lastClr="FFFFFF"/>
                </a:solidFill>
                <a:latin typeface="Courier New" pitchFamily="49" charset="0"/>
                <a:ea typeface="宋体"/>
                <a:cs typeface="Courier New" pitchFamily="49" charset="0"/>
              </a:rPr>
              <a:t>=&gt; 8d6402…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clear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7" name="圆角矩形标注 56"/>
          <p:cNvSpPr/>
          <p:nvPr/>
        </p:nvSpPr>
        <p:spPr>
          <a:xfrm>
            <a:off x="142875" y="4286233"/>
            <a:ext cx="1785938" cy="642938"/>
          </a:xfrm>
          <a:prstGeom prst="wedgeRoundRectCallout">
            <a:avLst>
              <a:gd name="adj1" fmla="val 41438"/>
              <a:gd name="adj2" fmla="val 81718"/>
              <a:gd name="adj3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get(“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”)</a:t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=&gt; null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714375" y="1071546"/>
            <a:ext cx="3571875" cy="785812"/>
          </a:xfrm>
          <a:prstGeom prst="wedgeRoundRectCallout">
            <a:avLst>
              <a:gd name="adj1" fmla="val 52419"/>
              <a:gd name="adj2" fmla="val 96719"/>
              <a:gd name="adj3" fmla="val 16667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eagleeyex_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sellerId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宋体"/>
              <a:cs typeface="Courier New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57422" y="4500570"/>
            <a:ext cx="114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ea"/>
              </a:rPr>
              <a:t>服务调用</a:t>
            </a:r>
            <a:endParaRPr lang="zh-CN" altLang="en-US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9124" y="5131370"/>
            <a:ext cx="114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ea"/>
              </a:rPr>
              <a:t>服务调用</a:t>
            </a:r>
            <a:endParaRPr lang="zh-CN" altLang="en-US" kern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2" grpId="0" animBg="1"/>
      <p:bldP spid="53" grpId="0" animBg="1"/>
      <p:bldP spid="54" grpId="0" animBg="1"/>
      <p:bldP spid="55" grpId="1" animBg="1"/>
      <p:bldP spid="56" grpId="0" animBg="1"/>
      <p:bldP spid="57" grpId="0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透明数据传输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鹰眼自身需要传递 </a:t>
            </a:r>
            <a:r>
              <a:rPr lang="en-US" altLang="zh-CN" dirty="0" err="1" smtClean="0"/>
              <a:t>TraceId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等上下文信息</a:t>
            </a:r>
          </a:p>
          <a:p>
            <a:r>
              <a:rPr lang="zh-CN" altLang="en-US" dirty="0" smtClean="0">
                <a:solidFill>
                  <a:srgbClr val="92D050"/>
                </a:solidFill>
              </a:rPr>
              <a:t>在调用链上透明传输业务数据</a:t>
            </a:r>
          </a:p>
          <a:p>
            <a:pPr lvl="1"/>
            <a:r>
              <a:rPr lang="zh-CN" altLang="en-US" dirty="0" smtClean="0"/>
              <a:t>调用路由控制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传递特定环境的标识，用于调用路由判断</a:t>
            </a:r>
          </a:p>
          <a:p>
            <a:pPr lvl="1"/>
            <a:r>
              <a:rPr lang="zh-CN" altLang="en-US" dirty="0" smtClean="0"/>
              <a:t>调试指令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在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URL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上设置调试指令，操纵后端服务</a:t>
            </a:r>
          </a:p>
          <a:p>
            <a:pPr lvl="1"/>
            <a:r>
              <a:rPr lang="zh-CN" altLang="en-US" dirty="0" smtClean="0"/>
              <a:t>前端网关特有的数据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把前端应用特有的数据传到若干层后端的某个服务中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业务日志埋点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将业务信息与链路结合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交易的创建、支付相关数据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92D050"/>
                </a:solidFill>
              </a:rPr>
              <a:t>对业务埋点进行后续处理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数据挖掘预处理：存储到 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，建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消息订阅：把日志发布成消息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多维度实时统计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日志模糊搜索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调用链跟踪</a:t>
            </a:r>
          </a:p>
          <a:p>
            <a:r>
              <a:rPr lang="zh-CN" altLang="en-US" dirty="0" smtClean="0"/>
              <a:t>链路分析</a:t>
            </a:r>
            <a:endParaRPr lang="en-US" altLang="zh-CN" dirty="0" smtClean="0"/>
          </a:p>
          <a:p>
            <a:r>
              <a:rPr lang="zh-CN" altLang="en-US" dirty="0" smtClean="0"/>
              <a:t>透明数据传输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7704" y="1551662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7704" y="2487766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鹰眼的使用场景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07704" y="3423870"/>
            <a:ext cx="5688632" cy="648072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鹰眼的实现</a:t>
            </a:r>
          </a:p>
        </p:txBody>
      </p:sp>
      <p:sp>
        <p:nvSpPr>
          <p:cNvPr id="10" name="椭圆 9"/>
          <p:cNvSpPr/>
          <p:nvPr/>
        </p:nvSpPr>
        <p:spPr>
          <a:xfrm>
            <a:off x="1395790" y="1767686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95790" y="2703790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95790" y="3639894"/>
            <a:ext cx="216024" cy="216024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913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1"/>
          <p:cNvGrpSpPr/>
          <p:nvPr/>
        </p:nvGrpSpPr>
        <p:grpSpPr>
          <a:xfrm>
            <a:off x="3143280" y="1428773"/>
            <a:ext cx="5715000" cy="1214438"/>
            <a:chOff x="3143280" y="1428773"/>
            <a:chExt cx="5715000" cy="1214438"/>
          </a:xfrm>
        </p:grpSpPr>
        <p:sp>
          <p:nvSpPr>
            <p:cNvPr id="238" name="矩形 237"/>
            <p:cNvSpPr/>
            <p:nvPr/>
          </p:nvSpPr>
          <p:spPr>
            <a:xfrm>
              <a:off x="3143280" y="1428773"/>
              <a:ext cx="5715000" cy="121443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3" name="组合 5"/>
            <p:cNvGrpSpPr>
              <a:grpSpLocks/>
            </p:cNvGrpSpPr>
            <p:nvPr/>
          </p:nvGrpSpPr>
          <p:grpSpPr bwMode="auto">
            <a:xfrm>
              <a:off x="3357593" y="1857398"/>
              <a:ext cx="5214937" cy="642938"/>
              <a:chOff x="2857488" y="1785926"/>
              <a:chExt cx="5214974" cy="642942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7429520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7500958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7572396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7643834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7715272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6858016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6929454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7000892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7072330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7143768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6286512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6357950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6429388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6500826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6572264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5715008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5786446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857884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29322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6000760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5143504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5214942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5286380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357818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29256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4572000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4643438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4714876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4786314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4857752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4000496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4071934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4143372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4214810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4286248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428992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3500430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3571868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3643306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3714744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857488" y="207167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928926" y="2000240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3000364" y="192880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3071802" y="1857364"/>
                <a:ext cx="357191" cy="357189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3143240" y="1785926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7715280" y="1428773"/>
              <a:ext cx="11430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应用集群</a:t>
              </a:r>
            </a:p>
          </p:txBody>
        </p:sp>
      </p:grpSp>
      <p:grpSp>
        <p:nvGrpSpPr>
          <p:cNvPr id="4" name="组合 62"/>
          <p:cNvGrpSpPr>
            <a:grpSpLocks/>
          </p:cNvGrpSpPr>
          <p:nvPr/>
        </p:nvGrpSpPr>
        <p:grpSpPr bwMode="auto">
          <a:xfrm>
            <a:off x="4857780" y="3143273"/>
            <a:ext cx="2214563" cy="785813"/>
            <a:chOff x="4714876" y="3214686"/>
            <a:chExt cx="2214578" cy="785818"/>
          </a:xfrm>
        </p:grpSpPr>
        <p:sp>
          <p:nvSpPr>
            <p:cNvPr id="297" name="流程图: 可选过程 296"/>
            <p:cNvSpPr/>
            <p:nvPr/>
          </p:nvSpPr>
          <p:spPr>
            <a:xfrm>
              <a:off x="4714876" y="3357562"/>
              <a:ext cx="2071702" cy="642942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98" name="流程图: 可选过程 297"/>
            <p:cNvSpPr/>
            <p:nvPr/>
          </p:nvSpPr>
          <p:spPr>
            <a:xfrm>
              <a:off x="4786314" y="3286124"/>
              <a:ext cx="2071701" cy="642941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99" name="流程图: 可选过程 298"/>
            <p:cNvSpPr/>
            <p:nvPr/>
          </p:nvSpPr>
          <p:spPr>
            <a:xfrm>
              <a:off x="4857752" y="3214686"/>
              <a:ext cx="2071702" cy="642942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鹰眼 </a:t>
              </a:r>
              <a:r>
                <a:rPr lang="en-US" altLang="zh-CN" kern="0" dirty="0" smtClean="0">
                  <a:solidFill>
                    <a:sysClr val="windowText" lastClr="000000"/>
                  </a:solidFill>
                  <a:latin typeface="+mn-ea"/>
                </a:rPr>
                <a:t>Storm </a:t>
              </a: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集群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grpSp>
        <p:nvGrpSpPr>
          <p:cNvPr id="5" name="组合 124"/>
          <p:cNvGrpSpPr/>
          <p:nvPr/>
        </p:nvGrpSpPr>
        <p:grpSpPr>
          <a:xfrm>
            <a:off x="2714655" y="2643211"/>
            <a:ext cx="4500563" cy="893762"/>
            <a:chOff x="2714655" y="2643211"/>
            <a:chExt cx="4500563" cy="893762"/>
          </a:xfrm>
        </p:grpSpPr>
        <p:cxnSp>
          <p:nvCxnSpPr>
            <p:cNvPr id="300" name="直接箭头连接符 299"/>
            <p:cNvCxnSpPr>
              <a:stCxn id="291" idx="3"/>
            </p:cNvCxnSpPr>
            <p:nvPr/>
          </p:nvCxnSpPr>
          <p:spPr>
            <a:xfrm>
              <a:off x="2714655" y="3429024"/>
              <a:ext cx="2286000" cy="107949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1" name="直接箭头连接符 300"/>
            <p:cNvCxnSpPr/>
            <p:nvPr/>
          </p:nvCxnSpPr>
          <p:spPr>
            <a:xfrm rot="16200000" flipH="1">
              <a:off x="4822062" y="2678929"/>
              <a:ext cx="500062" cy="428625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2" name="直接箭头连接符 301"/>
            <p:cNvCxnSpPr>
              <a:stCxn id="238" idx="2"/>
            </p:cNvCxnSpPr>
            <p:nvPr/>
          </p:nvCxnSpPr>
          <p:spPr>
            <a:xfrm rot="16200000" flipH="1">
              <a:off x="5769006" y="2874985"/>
              <a:ext cx="500062" cy="3651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3" name="直接箭头连接符 302"/>
            <p:cNvCxnSpPr/>
            <p:nvPr/>
          </p:nvCxnSpPr>
          <p:spPr>
            <a:xfrm rot="10800000" flipV="1">
              <a:off x="6643718" y="2643211"/>
              <a:ext cx="571500" cy="500062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04" name="TextBox 303"/>
            <p:cNvSpPr txBox="1"/>
            <p:nvPr/>
          </p:nvSpPr>
          <p:spPr>
            <a:xfrm>
              <a:off x="5357818" y="2701948"/>
              <a:ext cx="15716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实时收集日志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357592" y="3130573"/>
              <a:ext cx="14287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实时收集日志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27"/>
          <p:cNvGrpSpPr/>
          <p:nvPr/>
        </p:nvGrpSpPr>
        <p:grpSpPr>
          <a:xfrm>
            <a:off x="6429405" y="3786211"/>
            <a:ext cx="2357429" cy="1428750"/>
            <a:chOff x="6429405" y="3786211"/>
            <a:chExt cx="2357429" cy="1428750"/>
          </a:xfrm>
        </p:grpSpPr>
        <p:sp>
          <p:nvSpPr>
            <p:cNvPr id="306" name="流程图: 磁盘 305"/>
            <p:cNvSpPr/>
            <p:nvPr/>
          </p:nvSpPr>
          <p:spPr>
            <a:xfrm>
              <a:off x="6786593" y="4286273"/>
              <a:ext cx="1071562" cy="928688"/>
            </a:xfrm>
            <a:prstGeom prst="flowChartMagneticDisk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HBase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2" name="直接箭头连接符 331"/>
            <p:cNvCxnSpPr/>
            <p:nvPr/>
          </p:nvCxnSpPr>
          <p:spPr>
            <a:xfrm rot="16200000" flipH="1">
              <a:off x="6357968" y="3857648"/>
              <a:ext cx="642937" cy="500063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34" name="TextBox 333"/>
            <p:cNvSpPr txBox="1"/>
            <p:nvPr/>
          </p:nvSpPr>
          <p:spPr>
            <a:xfrm>
              <a:off x="6715140" y="3929066"/>
              <a:ext cx="207169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实时统计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104"/>
          <p:cNvGrpSpPr>
            <a:grpSpLocks/>
          </p:cNvGrpSpPr>
          <p:nvPr/>
        </p:nvGrpSpPr>
        <p:grpSpPr bwMode="auto">
          <a:xfrm>
            <a:off x="5357843" y="5929336"/>
            <a:ext cx="2214562" cy="785812"/>
            <a:chOff x="4714876" y="3214686"/>
            <a:chExt cx="2214578" cy="785818"/>
          </a:xfrm>
        </p:grpSpPr>
        <p:sp>
          <p:nvSpPr>
            <p:cNvPr id="339" name="流程图: 可选过程 338"/>
            <p:cNvSpPr/>
            <p:nvPr/>
          </p:nvSpPr>
          <p:spPr>
            <a:xfrm>
              <a:off x="4714876" y="3357562"/>
              <a:ext cx="2071702" cy="642942"/>
            </a:xfrm>
            <a:prstGeom prst="flowChartAlternateProcess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40" name="流程图: 可选过程 339"/>
            <p:cNvSpPr/>
            <p:nvPr/>
          </p:nvSpPr>
          <p:spPr>
            <a:xfrm>
              <a:off x="4786314" y="3286124"/>
              <a:ext cx="2071703" cy="642943"/>
            </a:xfrm>
            <a:prstGeom prst="flowChartAlternateProcess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41" name="流程图: 可选过程 340"/>
            <p:cNvSpPr/>
            <p:nvPr/>
          </p:nvSpPr>
          <p:spPr>
            <a:xfrm>
              <a:off x="4857752" y="3214686"/>
              <a:ext cx="2071702" cy="642942"/>
            </a:xfrm>
            <a:prstGeom prst="flowChartAlternateProcess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鹰眼服务器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grpSp>
        <p:nvGrpSpPr>
          <p:cNvPr id="8" name="组合 129"/>
          <p:cNvGrpSpPr/>
          <p:nvPr/>
        </p:nvGrpSpPr>
        <p:grpSpPr>
          <a:xfrm>
            <a:off x="6715155" y="5214961"/>
            <a:ext cx="1643063" cy="714375"/>
            <a:chOff x="6715155" y="5214961"/>
            <a:chExt cx="1643063" cy="714375"/>
          </a:xfrm>
        </p:grpSpPr>
        <p:cxnSp>
          <p:nvCxnSpPr>
            <p:cNvPr id="343" name="直接箭头连接符 342"/>
            <p:cNvCxnSpPr/>
            <p:nvPr/>
          </p:nvCxnSpPr>
          <p:spPr>
            <a:xfrm rot="5400000">
              <a:off x="6536561" y="5393555"/>
              <a:ext cx="714375" cy="357188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4" name="直接箭头连接符 343"/>
            <p:cNvCxnSpPr>
              <a:endCxn id="306" idx="3"/>
            </p:cNvCxnSpPr>
            <p:nvPr/>
          </p:nvCxnSpPr>
          <p:spPr>
            <a:xfrm rot="5400000" flipH="1" flipV="1">
              <a:off x="6912005" y="5518174"/>
              <a:ext cx="714375" cy="10795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7" name="TextBox 346"/>
            <p:cNvSpPr txBox="1"/>
            <p:nvPr/>
          </p:nvSpPr>
          <p:spPr>
            <a:xfrm>
              <a:off x="7358093" y="5214961"/>
              <a:ext cx="1000125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+mj-ea"/>
                  <a:ea typeface="+mj-ea"/>
                </a:rPr>
                <a:t>写入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统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/>
              </a:r>
              <a:br>
                <a:rPr lang="en-US" altLang="zh-CN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</a:b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计数</a:t>
              </a:r>
              <a:r>
                <a:rPr lang="zh-CN" altLang="en-US" sz="1600" kern="0" dirty="0">
                  <a:solidFill>
                    <a:schemeClr val="bg1"/>
                  </a:solidFill>
                  <a:latin typeface="+mj-ea"/>
                  <a:ea typeface="+mj-ea"/>
                </a:rPr>
                <a:t>据</a:t>
              </a:r>
            </a:p>
          </p:txBody>
        </p:sp>
      </p:grpSp>
      <p:grpSp>
        <p:nvGrpSpPr>
          <p:cNvPr id="9" name="组合 128"/>
          <p:cNvGrpSpPr/>
          <p:nvPr/>
        </p:nvGrpSpPr>
        <p:grpSpPr>
          <a:xfrm>
            <a:off x="857280" y="4071961"/>
            <a:ext cx="5286375" cy="1928812"/>
            <a:chOff x="857280" y="4071961"/>
            <a:chExt cx="5286375" cy="1928812"/>
          </a:xfrm>
        </p:grpSpPr>
        <p:sp>
          <p:nvSpPr>
            <p:cNvPr id="308" name="矩形 307"/>
            <p:cNvSpPr/>
            <p:nvPr/>
          </p:nvSpPr>
          <p:spPr>
            <a:xfrm>
              <a:off x="857280" y="4071961"/>
              <a:ext cx="2571750" cy="1214437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10" name="组合 75"/>
            <p:cNvGrpSpPr>
              <a:grpSpLocks/>
            </p:cNvGrpSpPr>
            <p:nvPr/>
          </p:nvGrpSpPr>
          <p:grpSpPr bwMode="auto">
            <a:xfrm>
              <a:off x="1000155" y="4500586"/>
              <a:ext cx="2357438" cy="642937"/>
              <a:chOff x="6500826" y="4429132"/>
              <a:chExt cx="2357454" cy="642942"/>
            </a:xfrm>
          </p:grpSpPr>
          <p:sp>
            <p:nvSpPr>
              <p:cNvPr id="310" name="矩形 309"/>
              <p:cNvSpPr/>
              <p:nvPr/>
            </p:nvSpPr>
            <p:spPr>
              <a:xfrm>
                <a:off x="8215338" y="4714884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8286776" y="4643446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8358214" y="457200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8429652" y="4500570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8501090" y="442913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7643834" y="4714884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7715272" y="4643446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7786710" y="457200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7858148" y="4500570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7929586" y="442913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7072330" y="4714884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7143768" y="4643446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7215206" y="457200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7286644" y="4500570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358082" y="442913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6500826" y="4714884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6572264" y="4643446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643702" y="4572008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6715140" y="4500570"/>
                <a:ext cx="357189" cy="35719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6786578" y="4429132"/>
                <a:ext cx="357190" cy="35719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330" name="TextBox 329"/>
            <p:cNvSpPr txBox="1"/>
            <p:nvPr/>
          </p:nvSpPr>
          <p:spPr>
            <a:xfrm>
              <a:off x="857280" y="4071961"/>
              <a:ext cx="2000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kern="0" dirty="0" err="1" smtClean="0">
                  <a:solidFill>
                    <a:sysClr val="windowText" lastClr="000000"/>
                  </a:solidFill>
                  <a:latin typeface="+mn-ea"/>
                </a:rPr>
                <a:t>Hadoop</a:t>
              </a:r>
              <a:r>
                <a:rPr lang="en-US" altLang="zh-CN" kern="0" dirty="0" smtClean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集群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357593" y="4357711"/>
              <a:ext cx="15001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latin typeface="+mn-ea"/>
                </a:rPr>
                <a:t>M</a:t>
              </a:r>
              <a:r>
                <a:rPr lang="en-US" altLang="zh-CN" sz="1600" kern="0" dirty="0" err="1">
                  <a:solidFill>
                    <a:schemeClr val="bg1"/>
                  </a:solidFill>
                  <a:latin typeface="+mn-ea"/>
                </a:rPr>
                <a:t>apReduce</a:t>
              </a:r>
              <a:endParaRPr lang="zh-CN" altLang="en-US" sz="1400" kern="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35" name="直接箭头连接符 334"/>
            <p:cNvCxnSpPr>
              <a:stCxn id="307" idx="1"/>
            </p:cNvCxnSpPr>
            <p:nvPr/>
          </p:nvCxnSpPr>
          <p:spPr>
            <a:xfrm rot="10800000">
              <a:off x="3429030" y="4679973"/>
              <a:ext cx="1285875" cy="71438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6" name="直接箭头连接符 335"/>
            <p:cNvCxnSpPr/>
            <p:nvPr/>
          </p:nvCxnSpPr>
          <p:spPr>
            <a:xfrm flipV="1">
              <a:off x="3429030" y="5000648"/>
              <a:ext cx="1285875" cy="71438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37" name="TextBox 336"/>
            <p:cNvSpPr txBox="1"/>
            <p:nvPr/>
          </p:nvSpPr>
          <p:spPr>
            <a:xfrm>
              <a:off x="3500468" y="5072086"/>
              <a:ext cx="1214437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+mj-ea"/>
                  <a:ea typeface="+mj-ea"/>
                </a:rPr>
                <a:t>计算结果</a:t>
              </a:r>
            </a:p>
          </p:txBody>
        </p:sp>
        <p:cxnSp>
          <p:nvCxnSpPr>
            <p:cNvPr id="342" name="直接箭头连接符 341"/>
            <p:cNvCxnSpPr>
              <a:stCxn id="307" idx="2"/>
            </p:cNvCxnSpPr>
            <p:nvPr/>
          </p:nvCxnSpPr>
          <p:spPr>
            <a:xfrm rot="16200000" flipH="1">
              <a:off x="5168136" y="5311005"/>
              <a:ext cx="820737" cy="55880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5" name="TextBox 344"/>
            <p:cNvSpPr txBox="1"/>
            <p:nvPr/>
          </p:nvSpPr>
          <p:spPr>
            <a:xfrm>
              <a:off x="4429155" y="5357836"/>
              <a:ext cx="1571625" cy="5842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+mj-ea"/>
                  <a:ea typeface="+mj-ea"/>
                </a:rPr>
                <a:t>读取原始日志</a:t>
              </a:r>
              <a:r>
                <a:rPr lang="en-US" altLang="zh-CN" sz="1600" kern="0" dirty="0">
                  <a:solidFill>
                    <a:schemeClr val="bg1"/>
                  </a:solidFill>
                  <a:latin typeface="+mj-ea"/>
                  <a:ea typeface="+mj-ea"/>
                </a:rPr>
                <a:t/>
              </a:r>
              <a:br>
                <a:rPr lang="en-US" altLang="zh-CN" sz="1600" kern="0" dirty="0">
                  <a:solidFill>
                    <a:schemeClr val="bg1"/>
                  </a:solidFill>
                  <a:latin typeface="+mj-ea"/>
                  <a:ea typeface="+mj-ea"/>
                </a:rPr>
              </a:br>
              <a:r>
                <a:rPr lang="zh-CN" altLang="en-US" sz="1600" kern="0" dirty="0">
                  <a:solidFill>
                    <a:schemeClr val="bg1"/>
                  </a:solidFill>
                  <a:latin typeface="+mj-ea"/>
                  <a:ea typeface="+mj-ea"/>
                </a:rPr>
                <a:t>与分析结果</a:t>
              </a:r>
              <a:endParaRPr lang="zh-CN" altLang="en-US" sz="14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48" name="直接箭头连接符 347"/>
            <p:cNvCxnSpPr/>
            <p:nvPr/>
          </p:nvCxnSpPr>
          <p:spPr>
            <a:xfrm rot="16200000" flipV="1">
              <a:off x="5500718" y="5286398"/>
              <a:ext cx="857250" cy="42862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11" name="组合 130"/>
          <p:cNvGrpSpPr/>
          <p:nvPr/>
        </p:nvGrpSpPr>
        <p:grpSpPr>
          <a:xfrm>
            <a:off x="2286030" y="6000773"/>
            <a:ext cx="3000375" cy="714375"/>
            <a:chOff x="2286030" y="6000773"/>
            <a:chExt cx="3000375" cy="714375"/>
          </a:xfrm>
        </p:grpSpPr>
        <p:sp>
          <p:nvSpPr>
            <p:cNvPr id="349" name="虚尾箭头 348"/>
            <p:cNvSpPr/>
            <p:nvPr/>
          </p:nvSpPr>
          <p:spPr>
            <a:xfrm flipH="1">
              <a:off x="4500593" y="6072211"/>
              <a:ext cx="785812" cy="571500"/>
            </a:xfrm>
            <a:prstGeom prst="stripedRightArrow">
              <a:avLst>
                <a:gd name="adj1" fmla="val 44074"/>
                <a:gd name="adj2" fmla="val 79629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50" name="椭圆 349"/>
            <p:cNvSpPr/>
            <p:nvPr/>
          </p:nvSpPr>
          <p:spPr>
            <a:xfrm>
              <a:off x="2286030" y="6000773"/>
              <a:ext cx="2143125" cy="71437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数据输出</a:t>
              </a: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与展现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grpSp>
        <p:nvGrpSpPr>
          <p:cNvPr id="12" name="组合 126"/>
          <p:cNvGrpSpPr/>
          <p:nvPr/>
        </p:nvGrpSpPr>
        <p:grpSpPr>
          <a:xfrm>
            <a:off x="4500570" y="3786211"/>
            <a:ext cx="1571648" cy="1428750"/>
            <a:chOff x="4500570" y="3786211"/>
            <a:chExt cx="1571648" cy="1428750"/>
          </a:xfrm>
        </p:grpSpPr>
        <p:sp>
          <p:nvSpPr>
            <p:cNvPr id="307" name="流程图: 多文档 306"/>
            <p:cNvSpPr/>
            <p:nvPr/>
          </p:nvSpPr>
          <p:spPr>
            <a:xfrm>
              <a:off x="4714905" y="4286273"/>
              <a:ext cx="1357313" cy="928688"/>
            </a:xfrm>
            <a:prstGeom prst="flowChartMultidocumen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1" name="直接箭头连接符 330"/>
            <p:cNvCxnSpPr>
              <a:endCxn id="307" idx="0"/>
            </p:cNvCxnSpPr>
            <p:nvPr/>
          </p:nvCxnSpPr>
          <p:spPr>
            <a:xfrm rot="5400000">
              <a:off x="5350699" y="3921942"/>
              <a:ext cx="500062" cy="228600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1" name="TextBox 350"/>
            <p:cNvSpPr txBox="1"/>
            <p:nvPr/>
          </p:nvSpPr>
          <p:spPr>
            <a:xfrm>
              <a:off x="4500570" y="3929086"/>
              <a:ext cx="114300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全量日志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2"/>
          <p:cNvGrpSpPr/>
          <p:nvPr/>
        </p:nvGrpSpPr>
        <p:grpSpPr>
          <a:xfrm>
            <a:off x="357218" y="1357336"/>
            <a:ext cx="3000375" cy="2286000"/>
            <a:chOff x="357218" y="1357336"/>
            <a:chExt cx="3000375" cy="2286000"/>
          </a:xfrm>
        </p:grpSpPr>
        <p:sp>
          <p:nvSpPr>
            <p:cNvPr id="237" name="矩形 236"/>
            <p:cNvSpPr/>
            <p:nvPr/>
          </p:nvSpPr>
          <p:spPr>
            <a:xfrm>
              <a:off x="357218" y="1357336"/>
              <a:ext cx="2571750" cy="207168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86" name="流程图: 磁盘 285"/>
            <p:cNvSpPr/>
            <p:nvPr/>
          </p:nvSpPr>
          <p:spPr>
            <a:xfrm>
              <a:off x="785843" y="2571773"/>
              <a:ext cx="1143000" cy="500063"/>
            </a:xfrm>
            <a:prstGeom prst="flowChartMagneticDisk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日志文件</a:t>
              </a:r>
            </a:p>
          </p:txBody>
        </p:sp>
        <p:sp>
          <p:nvSpPr>
            <p:cNvPr id="287" name="矩形 286"/>
            <p:cNvSpPr/>
            <p:nvPr/>
          </p:nvSpPr>
          <p:spPr>
            <a:xfrm>
              <a:off x="500093" y="1571648"/>
              <a:ext cx="1857375" cy="71437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带鹰眼埋</a:t>
              </a: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点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</a:b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的中间件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>
            <a:xfrm>
              <a:off x="785843" y="2286023"/>
              <a:ext cx="357187" cy="285750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89" name="直接箭头连接符 288"/>
            <p:cNvCxnSpPr>
              <a:stCxn id="287" idx="2"/>
              <a:endCxn id="286" idx="1"/>
            </p:cNvCxnSpPr>
            <p:nvPr/>
          </p:nvCxnSpPr>
          <p:spPr>
            <a:xfrm rot="5400000">
              <a:off x="1250187" y="2393179"/>
              <a:ext cx="285750" cy="71437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90" name="直接箭头连接符 289"/>
            <p:cNvCxnSpPr/>
            <p:nvPr/>
          </p:nvCxnSpPr>
          <p:spPr>
            <a:xfrm rot="10800000" flipV="1">
              <a:off x="1643093" y="2286023"/>
              <a:ext cx="357187" cy="285750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1" name="矩形 290"/>
            <p:cNvSpPr/>
            <p:nvPr/>
          </p:nvSpPr>
          <p:spPr>
            <a:xfrm>
              <a:off x="857224" y="3214711"/>
              <a:ext cx="1857431" cy="428625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 smtClean="0">
                  <a:solidFill>
                    <a:sysClr val="windowText" lastClr="000000"/>
                  </a:solidFill>
                  <a:latin typeface="+mn-ea"/>
                </a:rPr>
                <a:t>日志收集</a:t>
              </a:r>
              <a:r>
                <a:rPr lang="en-US" altLang="zh-CN" kern="0" dirty="0" smtClean="0">
                  <a:solidFill>
                    <a:sysClr val="windowText" lastClr="000000"/>
                  </a:solidFill>
                  <a:latin typeface="+mn-ea"/>
                </a:rPr>
                <a:t>agent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292" name="直接连接符 58"/>
            <p:cNvCxnSpPr>
              <a:cxnSpLocks noChangeShapeType="1"/>
            </p:cNvCxnSpPr>
            <p:nvPr/>
          </p:nvCxnSpPr>
          <p:spPr bwMode="auto">
            <a:xfrm rot="16200000" flipH="1">
              <a:off x="2750375" y="1535929"/>
              <a:ext cx="785812" cy="428625"/>
            </a:xfrm>
            <a:prstGeom prst="line">
              <a:avLst/>
            </a:prstGeom>
            <a:noFill/>
            <a:ln w="19050" algn="ctr">
              <a:solidFill>
                <a:srgbClr val="4F81BD"/>
              </a:solidFill>
              <a:prstDash val="dash"/>
              <a:round/>
              <a:headEnd/>
              <a:tailEnd/>
            </a:ln>
          </p:spPr>
        </p:cxnSp>
        <p:cxnSp>
          <p:nvCxnSpPr>
            <p:cNvPr id="293" name="直接箭头连接符 292"/>
            <p:cNvCxnSpPr>
              <a:stCxn id="291" idx="0"/>
            </p:cNvCxnSpPr>
            <p:nvPr/>
          </p:nvCxnSpPr>
          <p:spPr>
            <a:xfrm rot="16200000" flipV="1">
              <a:off x="1607323" y="3036094"/>
              <a:ext cx="142901" cy="214334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94" name="TextBox 293"/>
            <p:cNvSpPr txBox="1"/>
            <p:nvPr/>
          </p:nvSpPr>
          <p:spPr>
            <a:xfrm>
              <a:off x="1857356" y="2857496"/>
              <a:ext cx="642937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读取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57405" y="2286023"/>
              <a:ext cx="6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写入</a:t>
              </a:r>
            </a:p>
          </p:txBody>
        </p:sp>
        <p:cxnSp>
          <p:nvCxnSpPr>
            <p:cNvPr id="352" name="直接连接符 118"/>
            <p:cNvCxnSpPr>
              <a:cxnSpLocks noChangeShapeType="1"/>
            </p:cNvCxnSpPr>
            <p:nvPr/>
          </p:nvCxnSpPr>
          <p:spPr bwMode="auto">
            <a:xfrm rot="5400000" flipH="1" flipV="1">
              <a:off x="2678937" y="2750367"/>
              <a:ext cx="928687" cy="428625"/>
            </a:xfrm>
            <a:prstGeom prst="line">
              <a:avLst/>
            </a:prstGeom>
            <a:noFill/>
            <a:ln w="19050" algn="ctr">
              <a:solidFill>
                <a:srgbClr val="4F81BD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356" name="标题 3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grpSp>
        <p:nvGrpSpPr>
          <p:cNvPr id="14" name="组合 125"/>
          <p:cNvGrpSpPr/>
          <p:nvPr/>
        </p:nvGrpSpPr>
        <p:grpSpPr>
          <a:xfrm>
            <a:off x="6215074" y="3786190"/>
            <a:ext cx="500066" cy="2143140"/>
            <a:chOff x="6215074" y="3786190"/>
            <a:chExt cx="500066" cy="2143140"/>
          </a:xfrm>
        </p:grpSpPr>
        <p:sp>
          <p:nvSpPr>
            <p:cNvPr id="346" name="TextBox 345"/>
            <p:cNvSpPr txBox="1"/>
            <p:nvPr/>
          </p:nvSpPr>
          <p:spPr>
            <a:xfrm>
              <a:off x="6284253" y="4637798"/>
              <a:ext cx="430887" cy="100578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实时配置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57" name="直接箭头连接符 356"/>
            <p:cNvCxnSpPr/>
            <p:nvPr/>
          </p:nvCxnSpPr>
          <p:spPr>
            <a:xfrm rot="16200000" flipH="1">
              <a:off x="5179223" y="4822041"/>
              <a:ext cx="2143140" cy="71438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21" name="灯片编号占位符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整体实现介绍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埋点和输出日志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收集和存储日志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分析调用链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如何埋点实现透传</a:t>
            </a:r>
          </a:p>
          <a:p>
            <a:pPr lvl="1"/>
            <a:r>
              <a:rPr lang="zh-CN" altLang="en-US" dirty="0" smtClean="0"/>
              <a:t>在中间件创建调用上下文，生成日志埋点</a:t>
            </a:r>
          </a:p>
          <a:p>
            <a:pPr lvl="1"/>
            <a:r>
              <a:rPr lang="zh-CN" altLang="en-US" dirty="0" smtClean="0"/>
              <a:t>调用上下文放在本地 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，对业务透明</a:t>
            </a:r>
          </a:p>
          <a:p>
            <a:pPr lvl="1"/>
            <a:r>
              <a:rPr lang="zh-CN" altLang="en-US" dirty="0" smtClean="0"/>
              <a:t>调用上下文在中间件的网络请求中传递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571625" y="1500188"/>
            <a:ext cx="1143000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前端应用</a:t>
            </a:r>
          </a:p>
        </p:txBody>
      </p:sp>
      <p:cxnSp>
        <p:nvCxnSpPr>
          <p:cNvPr id="72" name="直接连接符 71"/>
          <p:cNvCxnSpPr>
            <a:stCxn id="71" idx="2"/>
          </p:cNvCxnSpPr>
          <p:nvPr/>
        </p:nvCxnSpPr>
        <p:spPr>
          <a:xfrm rot="5400000">
            <a:off x="-1587" y="4071938"/>
            <a:ext cx="4287837" cy="158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3" name="圆角矩形 72"/>
          <p:cNvSpPr/>
          <p:nvPr/>
        </p:nvSpPr>
        <p:spPr>
          <a:xfrm>
            <a:off x="2071688" y="2357438"/>
            <a:ext cx="142875" cy="357187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00438" y="1500188"/>
            <a:ext cx="1143000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后端应用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>
            <a:stCxn id="74" idx="2"/>
          </p:cNvCxnSpPr>
          <p:nvPr/>
        </p:nvCxnSpPr>
        <p:spPr>
          <a:xfrm rot="5400000">
            <a:off x="1927225" y="4071938"/>
            <a:ext cx="4287837" cy="158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6" name="圆角矩形 75"/>
          <p:cNvSpPr/>
          <p:nvPr/>
        </p:nvSpPr>
        <p:spPr>
          <a:xfrm>
            <a:off x="4000500" y="2714625"/>
            <a:ext cx="142875" cy="785813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072313" y="1500188"/>
            <a:ext cx="1143000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cxnSp>
        <p:nvCxnSpPr>
          <p:cNvPr id="78" name="直接连接符 77"/>
          <p:cNvCxnSpPr>
            <a:stCxn id="77" idx="2"/>
          </p:cNvCxnSpPr>
          <p:nvPr/>
        </p:nvCxnSpPr>
        <p:spPr>
          <a:xfrm rot="5400000">
            <a:off x="5500688" y="4071938"/>
            <a:ext cx="4287837" cy="158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圆角矩形 78"/>
          <p:cNvSpPr/>
          <p:nvPr/>
        </p:nvSpPr>
        <p:spPr>
          <a:xfrm>
            <a:off x="7572375" y="4214813"/>
            <a:ext cx="142875" cy="28575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500063" y="2344738"/>
            <a:ext cx="1571625" cy="127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81" name="TextBox 15"/>
          <p:cNvSpPr txBox="1">
            <a:spLocks noChangeArrowheads="1"/>
          </p:cNvSpPr>
          <p:nvPr/>
        </p:nvSpPr>
        <p:spPr bwMode="auto">
          <a:xfrm>
            <a:off x="571500" y="198755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请求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214563" y="2713038"/>
            <a:ext cx="1785937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83" name="TextBox 17"/>
          <p:cNvSpPr txBox="1">
            <a:spLocks noChangeArrowheads="1"/>
          </p:cNvSpPr>
          <p:nvPr/>
        </p:nvSpPr>
        <p:spPr bwMode="auto">
          <a:xfrm>
            <a:off x="2357438" y="2357438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服务调用</a:t>
            </a:r>
          </a:p>
        </p:txBody>
      </p:sp>
      <p:sp>
        <p:nvSpPr>
          <p:cNvPr id="84" name="矩形 83"/>
          <p:cNvSpPr/>
          <p:nvPr/>
        </p:nvSpPr>
        <p:spPr>
          <a:xfrm>
            <a:off x="5286375" y="1500188"/>
            <a:ext cx="1143000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后端应用</a:t>
            </a:r>
            <a:r>
              <a:rPr lang="en-US" altLang="zh-CN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>
            <a:stCxn id="84" idx="2"/>
          </p:cNvCxnSpPr>
          <p:nvPr/>
        </p:nvCxnSpPr>
        <p:spPr>
          <a:xfrm rot="5400000">
            <a:off x="3714750" y="4071938"/>
            <a:ext cx="4287837" cy="158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圆角矩形 85"/>
          <p:cNvSpPr/>
          <p:nvPr/>
        </p:nvSpPr>
        <p:spPr>
          <a:xfrm>
            <a:off x="5786438" y="4000500"/>
            <a:ext cx="142875" cy="17145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214563" y="3998913"/>
            <a:ext cx="3643312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88" name="TextBox 23"/>
          <p:cNvSpPr txBox="1">
            <a:spLocks noChangeArrowheads="1"/>
          </p:cNvSpPr>
          <p:nvPr/>
        </p:nvSpPr>
        <p:spPr bwMode="auto">
          <a:xfrm>
            <a:off x="2357438" y="3643313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服务调用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929313" y="4927600"/>
            <a:ext cx="1643062" cy="1588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>
          <a:xfrm rot="10800000">
            <a:off x="5929313" y="4500563"/>
            <a:ext cx="1643062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>
          <a:xfrm rot="10800000">
            <a:off x="2214563" y="5715000"/>
            <a:ext cx="3571875" cy="158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>
          <a:xfrm rot="10800000">
            <a:off x="2214563" y="3500438"/>
            <a:ext cx="1785937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>
          <a:xfrm rot="10800000">
            <a:off x="5929313" y="5284788"/>
            <a:ext cx="1643062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tailEnd type="arrow"/>
          </a:ln>
          <a:effectLst/>
        </p:spPr>
      </p:cxnSp>
      <p:sp>
        <p:nvSpPr>
          <p:cNvPr id="94" name="圆角矩形 93"/>
          <p:cNvSpPr/>
          <p:nvPr/>
        </p:nvSpPr>
        <p:spPr>
          <a:xfrm>
            <a:off x="7572375" y="4927600"/>
            <a:ext cx="142875" cy="357188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929313" y="4214818"/>
            <a:ext cx="1643062" cy="158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>
          <a:xfrm rot="10800000">
            <a:off x="500063" y="5929313"/>
            <a:ext cx="1571625" cy="158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lgDash"/>
            <a:tailEnd type="arrow"/>
          </a:ln>
          <a:effectLst/>
        </p:spPr>
      </p:cxnSp>
      <p:sp>
        <p:nvSpPr>
          <p:cNvPr id="97" name="TextBox 45"/>
          <p:cNvSpPr txBox="1">
            <a:spLocks noChangeArrowheads="1"/>
          </p:cNvSpPr>
          <p:nvPr/>
        </p:nvSpPr>
        <p:spPr bwMode="auto">
          <a:xfrm>
            <a:off x="571500" y="5572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响应</a:t>
            </a:r>
          </a:p>
        </p:txBody>
      </p:sp>
      <p:sp>
        <p:nvSpPr>
          <p:cNvPr id="98" name="TextBox 46"/>
          <p:cNvSpPr txBox="1">
            <a:spLocks noChangeArrowheads="1"/>
          </p:cNvSpPr>
          <p:nvPr/>
        </p:nvSpPr>
        <p:spPr bwMode="auto">
          <a:xfrm>
            <a:off x="2357438" y="314325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服务响应</a:t>
            </a:r>
          </a:p>
        </p:txBody>
      </p:sp>
      <p:sp>
        <p:nvSpPr>
          <p:cNvPr id="99" name="TextBox 47"/>
          <p:cNvSpPr txBox="1">
            <a:spLocks noChangeArrowheads="1"/>
          </p:cNvSpPr>
          <p:nvPr/>
        </p:nvSpPr>
        <p:spPr bwMode="auto">
          <a:xfrm>
            <a:off x="2357438" y="5357813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服务响应</a:t>
            </a:r>
          </a:p>
        </p:txBody>
      </p:sp>
      <p:sp>
        <p:nvSpPr>
          <p:cNvPr id="100" name="TextBox 50"/>
          <p:cNvSpPr txBox="1">
            <a:spLocks noChangeArrowheads="1"/>
          </p:cNvSpPr>
          <p:nvPr/>
        </p:nvSpPr>
        <p:spPr bwMode="auto">
          <a:xfrm>
            <a:off x="5929313" y="385762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数据访问</a:t>
            </a:r>
          </a:p>
        </p:txBody>
      </p:sp>
      <p:sp>
        <p:nvSpPr>
          <p:cNvPr id="101" name="圆角矩形标注 100"/>
          <p:cNvSpPr/>
          <p:nvPr/>
        </p:nvSpPr>
        <p:spPr>
          <a:xfrm>
            <a:off x="714375" y="2571750"/>
            <a:ext cx="1285875" cy="428625"/>
          </a:xfrm>
          <a:prstGeom prst="wedgeRoundRectCallout">
            <a:avLst>
              <a:gd name="adj1" fmla="val 55074"/>
              <a:gd name="adj2" fmla="val -95806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start Trace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2" name="圆角矩形标注 101"/>
          <p:cNvSpPr/>
          <p:nvPr/>
        </p:nvSpPr>
        <p:spPr>
          <a:xfrm>
            <a:off x="714375" y="3000375"/>
            <a:ext cx="1285875" cy="428625"/>
          </a:xfrm>
          <a:prstGeom prst="wedgeRoundRectCallout">
            <a:avLst>
              <a:gd name="adj1" fmla="val 65515"/>
              <a:gd name="adj2" fmla="val -116970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3" name="圆角矩形标注 102"/>
          <p:cNvSpPr/>
          <p:nvPr/>
        </p:nvSpPr>
        <p:spPr>
          <a:xfrm>
            <a:off x="4286250" y="2214563"/>
            <a:ext cx="1214438" cy="428625"/>
          </a:xfrm>
          <a:prstGeom prst="wedgeRoundRectCallout">
            <a:avLst>
              <a:gd name="adj1" fmla="val -61472"/>
              <a:gd name="adj2" fmla="val 72659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serverRecv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圆角矩形标注 103"/>
          <p:cNvSpPr/>
          <p:nvPr/>
        </p:nvSpPr>
        <p:spPr>
          <a:xfrm>
            <a:off x="4286250" y="2928938"/>
            <a:ext cx="1214438" cy="428625"/>
          </a:xfrm>
          <a:prstGeom prst="wedgeRoundRectCallout">
            <a:avLst>
              <a:gd name="adj1" fmla="val -61472"/>
              <a:gd name="adj2" fmla="val 72659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serverSend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圆角矩形标注 104"/>
          <p:cNvSpPr/>
          <p:nvPr/>
        </p:nvSpPr>
        <p:spPr>
          <a:xfrm>
            <a:off x="714375" y="3429000"/>
            <a:ext cx="1285875" cy="428625"/>
          </a:xfrm>
          <a:prstGeom prst="wedgeRoundRectCallout">
            <a:avLst>
              <a:gd name="adj1" fmla="val 67772"/>
              <a:gd name="adj2" fmla="val -35701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6" name="圆角矩形标注 105"/>
          <p:cNvSpPr/>
          <p:nvPr/>
        </p:nvSpPr>
        <p:spPr>
          <a:xfrm>
            <a:off x="714375" y="4000500"/>
            <a:ext cx="1285875" cy="428625"/>
          </a:xfrm>
          <a:prstGeom prst="wedgeRoundRectCallout">
            <a:avLst>
              <a:gd name="adj1" fmla="val 68901"/>
              <a:gd name="adj2" fmla="val -45859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7" name="圆角矩形标注 106"/>
          <p:cNvSpPr/>
          <p:nvPr/>
        </p:nvSpPr>
        <p:spPr>
          <a:xfrm>
            <a:off x="4786313" y="3286125"/>
            <a:ext cx="1214437" cy="428625"/>
          </a:xfrm>
          <a:prstGeom prst="wedgeRoundRectCallout">
            <a:avLst>
              <a:gd name="adj1" fmla="val 36530"/>
              <a:gd name="adj2" fmla="val 120067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serverRecv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8" name="圆角矩形标注 107"/>
          <p:cNvSpPr/>
          <p:nvPr/>
        </p:nvSpPr>
        <p:spPr>
          <a:xfrm>
            <a:off x="5857875" y="3429000"/>
            <a:ext cx="1285875" cy="428625"/>
          </a:xfrm>
          <a:prstGeom prst="wedgeRoundRectCallout">
            <a:avLst>
              <a:gd name="adj1" fmla="val -46230"/>
              <a:gd name="adj2" fmla="val 126838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9" name="圆角矩形标注 108"/>
          <p:cNvSpPr/>
          <p:nvPr/>
        </p:nvSpPr>
        <p:spPr>
          <a:xfrm>
            <a:off x="4429125" y="4143375"/>
            <a:ext cx="1285875" cy="428625"/>
          </a:xfrm>
          <a:prstGeom prst="wedgeRoundRectCallout">
            <a:avLst>
              <a:gd name="adj1" fmla="val 70030"/>
              <a:gd name="adj2" fmla="val 28638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5929313" y="492919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数据访问</a:t>
            </a:r>
          </a:p>
        </p:txBody>
      </p:sp>
      <p:sp>
        <p:nvSpPr>
          <p:cNvPr id="111" name="圆角矩形标注 110"/>
          <p:cNvSpPr/>
          <p:nvPr/>
        </p:nvSpPr>
        <p:spPr>
          <a:xfrm>
            <a:off x="4429125" y="4643438"/>
            <a:ext cx="1285875" cy="428625"/>
          </a:xfrm>
          <a:prstGeom prst="wedgeRoundRectCallout">
            <a:avLst>
              <a:gd name="adj1" fmla="val 67773"/>
              <a:gd name="adj2" fmla="val 18479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2" name="圆角矩形标注 111"/>
          <p:cNvSpPr/>
          <p:nvPr/>
        </p:nvSpPr>
        <p:spPr>
          <a:xfrm>
            <a:off x="4429125" y="5143500"/>
            <a:ext cx="1285875" cy="428625"/>
          </a:xfrm>
          <a:prstGeom prst="wedgeRoundRectCallout">
            <a:avLst>
              <a:gd name="adj1" fmla="val 65515"/>
              <a:gd name="adj2" fmla="val -15383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圆角矩形标注 112"/>
          <p:cNvSpPr/>
          <p:nvPr/>
        </p:nvSpPr>
        <p:spPr>
          <a:xfrm>
            <a:off x="6072188" y="5786438"/>
            <a:ext cx="1214437" cy="428625"/>
          </a:xfrm>
          <a:prstGeom prst="wedgeRoundRectCallout">
            <a:avLst>
              <a:gd name="adj1" fmla="val -63862"/>
              <a:gd name="adj2" fmla="val -59404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serverSend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4" name="圆角矩形标注 113"/>
          <p:cNvSpPr/>
          <p:nvPr/>
        </p:nvSpPr>
        <p:spPr>
          <a:xfrm>
            <a:off x="714375" y="5000625"/>
            <a:ext cx="1285875" cy="428625"/>
          </a:xfrm>
          <a:prstGeom prst="wedgeRoundRectCallout">
            <a:avLst>
              <a:gd name="adj1" fmla="val 65515"/>
              <a:gd name="adj2" fmla="val 116679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clientRecv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5" name="圆角矩形标注 114"/>
          <p:cNvSpPr/>
          <p:nvPr/>
        </p:nvSpPr>
        <p:spPr>
          <a:xfrm>
            <a:off x="785813" y="6072188"/>
            <a:ext cx="1214437" cy="428625"/>
          </a:xfrm>
          <a:prstGeom prst="wedgeRoundRectCallout">
            <a:avLst>
              <a:gd name="adj1" fmla="val 56847"/>
              <a:gd name="adj2" fmla="val -79721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endTrace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6" name="笑脸 115"/>
          <p:cNvSpPr/>
          <p:nvPr/>
        </p:nvSpPr>
        <p:spPr>
          <a:xfrm>
            <a:off x="285750" y="1500188"/>
            <a:ext cx="428625" cy="428625"/>
          </a:xfrm>
          <a:prstGeom prst="smileyFac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 rot="5400000">
            <a:off x="-1643856" y="4142581"/>
            <a:ext cx="4286250" cy="158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圆角矩形标注 117"/>
          <p:cNvSpPr/>
          <p:nvPr/>
        </p:nvSpPr>
        <p:spPr>
          <a:xfrm>
            <a:off x="8072438" y="4786313"/>
            <a:ext cx="857250" cy="571500"/>
          </a:xfrm>
          <a:prstGeom prst="wedgeRoundRectCallout">
            <a:avLst>
              <a:gd name="adj1" fmla="val 21764"/>
              <a:gd name="adj2" fmla="val 82817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上下文</a:t>
            </a:r>
          </a:p>
        </p:txBody>
      </p:sp>
      <p:sp>
        <p:nvSpPr>
          <p:cNvPr id="119" name="圆角矩形标注 118"/>
          <p:cNvSpPr/>
          <p:nvPr/>
        </p:nvSpPr>
        <p:spPr>
          <a:xfrm>
            <a:off x="8072438" y="5643563"/>
            <a:ext cx="857250" cy="571500"/>
          </a:xfrm>
          <a:prstGeom prst="wedgeRoundRectCallout">
            <a:avLst>
              <a:gd name="adj1" fmla="val 21764"/>
              <a:gd name="adj2" fmla="val 87897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清理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上下文</a:t>
            </a:r>
            <a:endParaRPr lang="zh-CN" altLang="en-US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左中括号 119"/>
          <p:cNvSpPr/>
          <p:nvPr/>
        </p:nvSpPr>
        <p:spPr>
          <a:xfrm>
            <a:off x="8001000" y="4643438"/>
            <a:ext cx="142875" cy="1785937"/>
          </a:xfrm>
          <a:prstGeom prst="leftBracket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1" name="右中括号 120"/>
          <p:cNvSpPr/>
          <p:nvPr/>
        </p:nvSpPr>
        <p:spPr>
          <a:xfrm>
            <a:off x="8858250" y="4643438"/>
            <a:ext cx="142875" cy="1785937"/>
          </a:xfrm>
          <a:prstGeom prst="rightBracket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2" name="TextBox 77"/>
          <p:cNvSpPr txBox="1">
            <a:spLocks noChangeArrowheads="1"/>
          </p:cNvSpPr>
          <p:nvPr/>
        </p:nvSpPr>
        <p:spPr bwMode="auto">
          <a:xfrm>
            <a:off x="8143875" y="44164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图示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6" grpId="0" animBg="1"/>
      <p:bldP spid="79" grpId="0" animBg="1"/>
      <p:bldP spid="81" grpId="0"/>
      <p:bldP spid="83" grpId="0"/>
      <p:bldP spid="84" grpId="0" animBg="1"/>
      <p:bldP spid="86" grpId="0" animBg="1"/>
      <p:bldP spid="88" grpId="0"/>
      <p:bldP spid="94" grpId="0" animBg="1"/>
      <p:bldP spid="9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中间件埋点分类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前端型：生成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TraceId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，创建、结束调用链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双向型：客户端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服务端，传输上下文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单向型：仅客户端（服务端未埋点）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643298" y="1928805"/>
            <a:ext cx="4429125" cy="785813"/>
            <a:chOff x="3643298" y="1928805"/>
            <a:chExt cx="4429125" cy="785813"/>
          </a:xfrm>
        </p:grpSpPr>
        <p:sp>
          <p:nvSpPr>
            <p:cNvPr id="10" name="椭圆 9"/>
            <p:cNvSpPr/>
            <p:nvPr/>
          </p:nvSpPr>
          <p:spPr>
            <a:xfrm>
              <a:off x="6286486" y="1928805"/>
              <a:ext cx="1785937" cy="785813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ea"/>
                </a:rPr>
                <a:t>消息</a:t>
              </a:r>
              <a:r>
                <a:rPr lang="zh-CN" altLang="en-US" sz="1600" kern="0" dirty="0">
                  <a:solidFill>
                    <a:sysClr val="windowText" lastClr="000000"/>
                  </a:solidFill>
                  <a:latin typeface="+mn-ea"/>
                </a:rPr>
                <a:t>服务器</a:t>
              </a:r>
            </a:p>
          </p:txBody>
        </p:sp>
        <p:cxnSp>
          <p:nvCxnSpPr>
            <p:cNvPr id="19" name="直接箭头连接符 18"/>
            <p:cNvCxnSpPr>
              <a:stCxn id="5" idx="3"/>
              <a:endCxn id="10" idx="2"/>
            </p:cNvCxnSpPr>
            <p:nvPr/>
          </p:nvCxnSpPr>
          <p:spPr>
            <a:xfrm flipV="1">
              <a:off x="3643298" y="2320918"/>
              <a:ext cx="2643188" cy="28575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71986" y="2130418"/>
              <a:ext cx="100012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+mn-ea"/>
                </a:rPr>
                <a:t>发消息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49661" y="2714618"/>
            <a:ext cx="4322762" cy="1143000"/>
            <a:chOff x="3749661" y="2714618"/>
            <a:chExt cx="4322762" cy="1143000"/>
          </a:xfrm>
        </p:grpSpPr>
        <p:sp>
          <p:nvSpPr>
            <p:cNvPr id="8" name="圆角矩形 7"/>
            <p:cNvSpPr/>
            <p:nvPr/>
          </p:nvSpPr>
          <p:spPr>
            <a:xfrm>
              <a:off x="4714861" y="3357555"/>
              <a:ext cx="1071562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D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286486" y="3357555"/>
              <a:ext cx="1071562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E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20" name="直接箭头连接符 19"/>
            <p:cNvCxnSpPr>
              <a:stCxn id="10" idx="4"/>
              <a:endCxn id="7" idx="0"/>
            </p:cNvCxnSpPr>
            <p:nvPr/>
          </p:nvCxnSpPr>
          <p:spPr>
            <a:xfrm rot="5400000">
              <a:off x="5143486" y="1320793"/>
              <a:ext cx="642937" cy="343058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4"/>
              <a:endCxn id="8" idx="0"/>
            </p:cNvCxnSpPr>
            <p:nvPr/>
          </p:nvCxnSpPr>
          <p:spPr>
            <a:xfrm rot="5400000">
              <a:off x="5894373" y="2071681"/>
              <a:ext cx="642937" cy="192881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4"/>
              <a:endCxn id="9" idx="0"/>
            </p:cNvCxnSpPr>
            <p:nvPr/>
          </p:nvCxnSpPr>
          <p:spPr>
            <a:xfrm rot="5400000">
              <a:off x="6680186" y="2857493"/>
              <a:ext cx="642937" cy="35718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1986" y="2773355"/>
              <a:ext cx="107156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kern="0" dirty="0" smtClean="0">
                  <a:solidFill>
                    <a:schemeClr val="bg1"/>
                  </a:solidFill>
                  <a:latin typeface="+mn-ea"/>
                </a:rPr>
                <a:t>收消息</a:t>
              </a:r>
              <a:endParaRPr lang="zh-CN" altLang="en-US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72132" y="3000372"/>
              <a:ext cx="107156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+mn-ea"/>
                </a:rPr>
                <a:t>收消息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0861" y="2857493"/>
              <a:ext cx="107156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+mn-ea"/>
                </a:rPr>
                <a:t>收消息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28798" y="4857742"/>
            <a:ext cx="3143262" cy="1285897"/>
            <a:chOff x="1928798" y="4857742"/>
            <a:chExt cx="3143262" cy="1285897"/>
          </a:xfrm>
        </p:grpSpPr>
        <p:sp>
          <p:nvSpPr>
            <p:cNvPr id="14" name="流程图: 磁盘 13"/>
            <p:cNvSpPr/>
            <p:nvPr/>
          </p:nvSpPr>
          <p:spPr>
            <a:xfrm>
              <a:off x="2071673" y="5429243"/>
              <a:ext cx="928688" cy="714375"/>
            </a:xfrm>
            <a:prstGeom prst="flowChartMagneticDisk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Text" lastClr="000000"/>
                  </a:solidFill>
                  <a:latin typeface="+mn-ea"/>
                </a:rPr>
                <a:t>数据库</a:t>
              </a:r>
              <a:endParaRPr lang="zh-CN" altLang="en-US" sz="16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4143372" y="5429264"/>
              <a:ext cx="928688" cy="714375"/>
            </a:xfrm>
            <a:prstGeom prst="flowChartMagneticDisk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+mn-ea"/>
                </a:rPr>
                <a:t>分布式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lang="en-US" altLang="zh-CN" sz="1400" kern="0" dirty="0" smtClean="0">
                  <a:solidFill>
                    <a:sysClr val="windowText" lastClr="000000"/>
                  </a:solidFill>
                  <a:latin typeface="+mn-ea"/>
                </a:rPr>
              </a:b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+mn-ea"/>
                </a:rPr>
                <a:t>缓存</a:t>
              </a:r>
              <a:endParaRPr lang="zh-CN" altLang="en-US" sz="14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29" name="直接箭头连接符 28"/>
            <p:cNvCxnSpPr>
              <a:stCxn id="11" idx="2"/>
              <a:endCxn id="14" idx="1"/>
            </p:cNvCxnSpPr>
            <p:nvPr/>
          </p:nvCxnSpPr>
          <p:spPr>
            <a:xfrm rot="5400000">
              <a:off x="2356630" y="5036336"/>
              <a:ext cx="571500" cy="214313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直接箭头连接符 29"/>
            <p:cNvCxnSpPr>
              <a:stCxn id="12" idx="2"/>
              <a:endCxn id="14" idx="1"/>
            </p:cNvCxnSpPr>
            <p:nvPr/>
          </p:nvCxnSpPr>
          <p:spPr>
            <a:xfrm rot="5400000">
              <a:off x="3142442" y="4250524"/>
              <a:ext cx="571500" cy="1785938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直接箭头连接符 30"/>
            <p:cNvCxnSpPr>
              <a:stCxn id="12" idx="2"/>
              <a:endCxn id="15" idx="1"/>
            </p:cNvCxnSpPr>
            <p:nvPr/>
          </p:nvCxnSpPr>
          <p:spPr>
            <a:xfrm rot="16200000" flipH="1">
              <a:off x="4179075" y="5000622"/>
              <a:ext cx="571521" cy="285761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45" name="TextBox 44"/>
            <p:cNvSpPr txBox="1"/>
            <p:nvPr/>
          </p:nvSpPr>
          <p:spPr>
            <a:xfrm>
              <a:off x="1928798" y="4929180"/>
              <a:ext cx="85725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kern="0" dirty="0" smtClean="0">
                  <a:solidFill>
                    <a:sysClr val="window" lastClr="FFFFFF"/>
                  </a:solidFill>
                  <a:latin typeface="+mn-ea"/>
                </a:rPr>
                <a:t>JDBC</a:t>
              </a:r>
              <a:endParaRPr lang="zh-CN" altLang="en-US" sz="1600" kern="0" dirty="0">
                <a:solidFill>
                  <a:sysClr val="window" lastClr="FFFFFF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8926" y="5162148"/>
              <a:ext cx="85725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+mn-ea"/>
                </a:rPr>
                <a:t>JDBC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86182" y="5072074"/>
              <a:ext cx="100014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读缓存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07717" y="4857742"/>
            <a:ext cx="2464606" cy="1285876"/>
            <a:chOff x="4607717" y="4857742"/>
            <a:chExt cx="2464606" cy="1285876"/>
          </a:xfrm>
        </p:grpSpPr>
        <p:sp>
          <p:nvSpPr>
            <p:cNvPr id="16" name="流程图: 多文档 15"/>
            <p:cNvSpPr/>
            <p:nvPr/>
          </p:nvSpPr>
          <p:spPr>
            <a:xfrm>
              <a:off x="5929298" y="5357805"/>
              <a:ext cx="1071594" cy="785813"/>
            </a:xfrm>
            <a:prstGeom prst="flowChartMultidocumen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+mn-ea"/>
                </a:rPr>
                <a:t>分布式</a:t>
              </a:r>
              <a:r>
                <a:rPr lang="en-US" altLang="zh-CN" sz="1400" kern="0" dirty="0" smtClean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lang="en-US" altLang="zh-CN" sz="1400" kern="0" dirty="0" smtClean="0">
                  <a:solidFill>
                    <a:sysClr val="windowText" lastClr="000000"/>
                  </a:solidFill>
                  <a:latin typeface="+mn-ea"/>
                </a:rPr>
              </a:b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+mn-ea"/>
                </a:rPr>
                <a:t>文件系统</a:t>
              </a:r>
              <a:endParaRPr lang="zh-CN" altLang="en-US" sz="14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32" name="直接箭头连接符 31"/>
            <p:cNvCxnSpPr>
              <a:stCxn id="13" idx="2"/>
              <a:endCxn id="16" idx="0"/>
            </p:cNvCxnSpPr>
            <p:nvPr/>
          </p:nvCxnSpPr>
          <p:spPr>
            <a:xfrm rot="16200000" flipH="1">
              <a:off x="5966167" y="4785155"/>
              <a:ext cx="500062" cy="645237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" name="直接箭头连接符 32"/>
            <p:cNvCxnSpPr>
              <a:stCxn id="13" idx="2"/>
              <a:endCxn id="15" idx="1"/>
            </p:cNvCxnSpPr>
            <p:nvPr/>
          </p:nvCxnSpPr>
          <p:spPr>
            <a:xfrm rot="5400000">
              <a:off x="4964888" y="4500571"/>
              <a:ext cx="571521" cy="1285864"/>
            </a:xfrm>
            <a:prstGeom prst="straightConnector1">
              <a:avLst/>
            </a:prstGeom>
            <a:noFill/>
            <a:ln w="38100" cap="flat" cmpd="sng" algn="ctr">
              <a:solidFill>
                <a:srgbClr val="F79646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47" name="TextBox 46"/>
            <p:cNvSpPr txBox="1"/>
            <p:nvPr/>
          </p:nvSpPr>
          <p:spPr>
            <a:xfrm>
              <a:off x="5072048" y="5130793"/>
              <a:ext cx="857250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写缓存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72198" y="4857760"/>
              <a:ext cx="1000125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存取</a:t>
              </a:r>
              <a:endParaRPr lang="zh-CN" altLang="en-US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357298" y="1500180"/>
            <a:ext cx="3214688" cy="1357313"/>
            <a:chOff x="1357298" y="1500180"/>
            <a:chExt cx="3214688" cy="1357313"/>
          </a:xfrm>
        </p:grpSpPr>
        <p:sp>
          <p:nvSpPr>
            <p:cNvPr id="5" name="圆角矩形 4"/>
            <p:cNvSpPr/>
            <p:nvPr/>
          </p:nvSpPr>
          <p:spPr>
            <a:xfrm>
              <a:off x="2571736" y="2357430"/>
              <a:ext cx="1071562" cy="5000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A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0" name="圆角矩形标注 49"/>
            <p:cNvSpPr/>
            <p:nvPr/>
          </p:nvSpPr>
          <p:spPr>
            <a:xfrm>
              <a:off x="3428986" y="1714493"/>
              <a:ext cx="1143000" cy="571500"/>
            </a:xfrm>
            <a:prstGeom prst="wedgeRoundRectCallout">
              <a:avLst>
                <a:gd name="adj1" fmla="val -50277"/>
                <a:gd name="adj2" fmla="val 94932"/>
                <a:gd name="adj3" fmla="val 16667"/>
              </a:avLst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latin typeface="+mn-ea"/>
                </a:rPr>
                <a:t>开放平台</a:t>
              </a:r>
              <a:endParaRPr lang="en-US" altLang="zh-CN" sz="1600" kern="0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latin typeface="+mn-ea"/>
                </a:rPr>
                <a:t>API </a:t>
              </a:r>
              <a:r>
                <a:rPr lang="zh-CN" altLang="en-US" sz="1600" kern="0" dirty="0" smtClean="0">
                  <a:latin typeface="+mn-ea"/>
                </a:rPr>
                <a:t>请求</a:t>
              </a:r>
              <a:endParaRPr lang="zh-CN" altLang="en-US" sz="1600" kern="0" dirty="0">
                <a:latin typeface="+mn-ea"/>
              </a:endParaRPr>
            </a:p>
          </p:txBody>
        </p:sp>
        <p:sp>
          <p:nvSpPr>
            <p:cNvPr id="51" name="圆角矩形标注 50"/>
            <p:cNvSpPr/>
            <p:nvPr/>
          </p:nvSpPr>
          <p:spPr>
            <a:xfrm>
              <a:off x="1357298" y="1714493"/>
              <a:ext cx="1214438" cy="571500"/>
            </a:xfrm>
            <a:prstGeom prst="wedgeRoundRectCallout">
              <a:avLst>
                <a:gd name="adj1" fmla="val 52425"/>
                <a:gd name="adj2" fmla="val 79798"/>
                <a:gd name="adj3" fmla="val 16667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无线客户端请求</a:t>
              </a:r>
            </a:p>
          </p:txBody>
        </p:sp>
        <p:sp>
          <p:nvSpPr>
            <p:cNvPr id="52" name="圆角矩形标注 51"/>
            <p:cNvSpPr/>
            <p:nvPr/>
          </p:nvSpPr>
          <p:spPr>
            <a:xfrm>
              <a:off x="2428860" y="1500180"/>
              <a:ext cx="1143001" cy="571500"/>
            </a:xfrm>
            <a:prstGeom prst="wedgeRoundRectCallout">
              <a:avLst>
                <a:gd name="adj1" fmla="val -5410"/>
                <a:gd name="adj2" fmla="val 118716"/>
                <a:gd name="adj3" fmla="val 16667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前端网页</a:t>
              </a:r>
              <a:endParaRPr lang="en-US" altLang="zh-CN" sz="16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785923" y="2857493"/>
            <a:ext cx="2500313" cy="1000125"/>
            <a:chOff x="1785923" y="2857493"/>
            <a:chExt cx="2500313" cy="1000125"/>
          </a:xfrm>
        </p:grpSpPr>
        <p:sp>
          <p:nvSpPr>
            <p:cNvPr id="6" name="圆角矩形 5"/>
            <p:cNvSpPr/>
            <p:nvPr/>
          </p:nvSpPr>
          <p:spPr>
            <a:xfrm>
              <a:off x="1785923" y="3357555"/>
              <a:ext cx="1071563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B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14673" y="3357555"/>
              <a:ext cx="1071563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C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17" name="直接箭头连接符 16"/>
            <p:cNvCxnSpPr>
              <a:stCxn id="5" idx="2"/>
              <a:endCxn id="6" idx="0"/>
            </p:cNvCxnSpPr>
            <p:nvPr/>
          </p:nvCxnSpPr>
          <p:spPr>
            <a:xfrm rot="5400000">
              <a:off x="2463786" y="2714618"/>
              <a:ext cx="500062" cy="785812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8" name="直接箭头连接符 17"/>
            <p:cNvCxnSpPr>
              <a:stCxn id="5" idx="2"/>
              <a:endCxn id="7" idx="0"/>
            </p:cNvCxnSpPr>
            <p:nvPr/>
          </p:nvCxnSpPr>
          <p:spPr>
            <a:xfrm rot="16200000" flipH="1">
              <a:off x="3178161" y="2786055"/>
              <a:ext cx="500062" cy="64293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071670" y="2876132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71802" y="2876132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85918" y="3857618"/>
            <a:ext cx="3071818" cy="1000125"/>
            <a:chOff x="1785918" y="3857618"/>
            <a:chExt cx="3071818" cy="1000125"/>
          </a:xfrm>
        </p:grpSpPr>
        <p:sp>
          <p:nvSpPr>
            <p:cNvPr id="11" name="圆角矩形 10"/>
            <p:cNvSpPr/>
            <p:nvPr/>
          </p:nvSpPr>
          <p:spPr>
            <a:xfrm>
              <a:off x="2214548" y="4357680"/>
              <a:ext cx="1071563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F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86173" y="4357680"/>
              <a:ext cx="1071563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G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23" name="直接箭头连接符 22"/>
            <p:cNvCxnSpPr>
              <a:stCxn id="6" idx="2"/>
              <a:endCxn id="11" idx="0"/>
            </p:cNvCxnSpPr>
            <p:nvPr/>
          </p:nvCxnSpPr>
          <p:spPr>
            <a:xfrm rot="16200000" flipH="1">
              <a:off x="2285193" y="3893336"/>
              <a:ext cx="500062" cy="428625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4" name="直接箭头连接符 23"/>
            <p:cNvCxnSpPr>
              <a:stCxn id="6" idx="2"/>
              <a:endCxn id="12" idx="0"/>
            </p:cNvCxnSpPr>
            <p:nvPr/>
          </p:nvCxnSpPr>
          <p:spPr>
            <a:xfrm rot="16200000" flipH="1">
              <a:off x="3071005" y="3107524"/>
              <a:ext cx="500062" cy="200025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5" name="直接箭头连接符 24"/>
            <p:cNvCxnSpPr>
              <a:stCxn id="7" idx="2"/>
              <a:endCxn id="12" idx="0"/>
            </p:cNvCxnSpPr>
            <p:nvPr/>
          </p:nvCxnSpPr>
          <p:spPr>
            <a:xfrm rot="16200000" flipH="1">
              <a:off x="3785380" y="3821899"/>
              <a:ext cx="500062" cy="57150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56" name="TextBox 55"/>
            <p:cNvSpPr txBox="1"/>
            <p:nvPr/>
          </p:nvSpPr>
          <p:spPr>
            <a:xfrm>
              <a:off x="1785918" y="3929066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3929066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14810" y="3857618"/>
            <a:ext cx="3214710" cy="1000125"/>
            <a:chOff x="4214810" y="3857618"/>
            <a:chExt cx="3214710" cy="1000125"/>
          </a:xfrm>
        </p:grpSpPr>
        <p:sp>
          <p:nvSpPr>
            <p:cNvPr id="13" name="圆角矩形 12"/>
            <p:cNvSpPr/>
            <p:nvPr/>
          </p:nvSpPr>
          <p:spPr>
            <a:xfrm>
              <a:off x="5357798" y="4357680"/>
              <a:ext cx="1071563" cy="50006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应用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H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cxnSp>
          <p:nvCxnSpPr>
            <p:cNvPr id="26" name="直接箭头连接符 25"/>
            <p:cNvCxnSpPr>
              <a:stCxn id="8" idx="2"/>
              <a:endCxn id="12" idx="0"/>
            </p:cNvCxnSpPr>
            <p:nvPr/>
          </p:nvCxnSpPr>
          <p:spPr>
            <a:xfrm rot="5400000">
              <a:off x="4536268" y="3642511"/>
              <a:ext cx="500062" cy="930275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直接箭头连接符 26"/>
            <p:cNvCxnSpPr>
              <a:stCxn id="9" idx="2"/>
              <a:endCxn id="13" idx="0"/>
            </p:cNvCxnSpPr>
            <p:nvPr/>
          </p:nvCxnSpPr>
          <p:spPr>
            <a:xfrm rot="5400000">
              <a:off x="6108686" y="3643305"/>
              <a:ext cx="500062" cy="9286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直接箭头连接符 27"/>
            <p:cNvCxnSpPr>
              <a:stCxn id="8" idx="2"/>
              <a:endCxn id="13" idx="0"/>
            </p:cNvCxnSpPr>
            <p:nvPr/>
          </p:nvCxnSpPr>
          <p:spPr>
            <a:xfrm rot="16200000" flipH="1">
              <a:off x="5322874" y="3786180"/>
              <a:ext cx="500062" cy="642937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58" name="TextBox 57"/>
            <p:cNvSpPr txBox="1"/>
            <p:nvPr/>
          </p:nvSpPr>
          <p:spPr>
            <a:xfrm>
              <a:off x="4214810" y="3929066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86380" y="3929066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6512" y="3929066"/>
              <a:ext cx="11430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n-ea"/>
                </a:rPr>
                <a:t>服务调用</a:t>
              </a:r>
              <a:endParaRPr lang="zh-CN" altLang="en-US" sz="16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997771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做了哪些埋点</a:t>
            </a:r>
          </a:p>
          <a:p>
            <a:pPr lvl="1"/>
            <a:r>
              <a:rPr lang="en-US" altLang="zh-CN" dirty="0" err="1" smtClean="0">
                <a:solidFill>
                  <a:srgbClr val="92D050"/>
                </a:solidFill>
              </a:rPr>
              <a:t>TraceId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err="1" smtClean="0">
                <a:solidFill>
                  <a:srgbClr val="92D050"/>
                </a:solidFill>
              </a:rPr>
              <a:t>RpcId</a:t>
            </a:r>
            <a:r>
              <a:rPr lang="zh-CN" altLang="en-US" dirty="0" smtClean="0">
                <a:solidFill>
                  <a:srgbClr val="92D050"/>
                </a:solidFill>
              </a:rPr>
              <a:t>、开始时间、调用类型、对端 </a:t>
            </a:r>
            <a:r>
              <a:rPr lang="en-US" altLang="zh-CN" dirty="0" smtClean="0">
                <a:solidFill>
                  <a:srgbClr val="92D050"/>
                </a:solidFill>
              </a:rPr>
              <a:t>IP</a:t>
            </a: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处理耗时</a:t>
            </a: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处理结果（</a:t>
            </a:r>
            <a:r>
              <a:rPr lang="en-US" altLang="zh-CN" dirty="0" err="1" smtClean="0">
                <a:solidFill>
                  <a:srgbClr val="92D050"/>
                </a:solidFill>
              </a:rPr>
              <a:t>ResultCode</a:t>
            </a:r>
            <a:r>
              <a:rPr lang="zh-CN" altLang="en-US" dirty="0" smtClean="0">
                <a:solidFill>
                  <a:srgbClr val="92D050"/>
                </a:solidFill>
              </a:rPr>
              <a:t>）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传输量：请求大小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响应大小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与中间件相关的数据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调用上下文：</a:t>
            </a:r>
            <a:r>
              <a:rPr lang="en-US" altLang="zh-CN" dirty="0" smtClean="0">
                <a:solidFill>
                  <a:srgbClr val="92D050"/>
                </a:solidFill>
              </a:rPr>
              <a:t>TraceId</a:t>
            </a:r>
          </a:p>
          <a:p>
            <a:pPr lvl="1"/>
            <a:r>
              <a:rPr lang="zh-CN" altLang="en-US" dirty="0" smtClean="0"/>
              <a:t>关联一次请求相关的日志，全局唯一，在各个系统间传递</a:t>
            </a:r>
          </a:p>
          <a:p>
            <a:pPr lvl="1"/>
            <a:r>
              <a:rPr lang="zh-CN" altLang="en-US" dirty="0" smtClean="0"/>
              <a:t>是否需要业务语义？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92D050"/>
                </a:solidFill>
              </a:rPr>
              <a:t>IP </a:t>
            </a:r>
            <a:r>
              <a:rPr lang="zh-CN" altLang="en-US" dirty="0" smtClean="0">
                <a:solidFill>
                  <a:srgbClr val="92D050"/>
                </a:solidFill>
              </a:rPr>
              <a:t>地址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在淘宝环境可直接映射到前端应用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rgbClr val="92D050"/>
                </a:solidFill>
              </a:rPr>
              <a:t>创建时间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在存储时用于分区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/>
              <a:t>顺序数：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用于链路采样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/>
              <a:t>进程号：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可选，单机多进程的应用使用</a:t>
            </a:r>
          </a:p>
          <a:p>
            <a:pPr lvl="2"/>
            <a:r>
              <a:rPr lang="zh-CN" altLang="en-US" dirty="0" smtClean="0"/>
              <a:t>标志位：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可选，用于调试和标记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调用上下文：</a:t>
            </a:r>
            <a:r>
              <a:rPr lang="en-US" altLang="zh-CN" dirty="0" err="1" smtClean="0">
                <a:solidFill>
                  <a:srgbClr val="92D050"/>
                </a:solidFill>
              </a:rPr>
              <a:t>RpcId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标识日志埋点顺序和嵌套关系，也在各个系统间传递</a:t>
            </a:r>
          </a:p>
          <a:p>
            <a:r>
              <a:rPr lang="zh-CN" altLang="en-US" dirty="0" smtClean="0"/>
              <a:t>调用关系</a:t>
            </a:r>
          </a:p>
          <a:p>
            <a:pPr lvl="1"/>
            <a:r>
              <a:rPr lang="zh-CN" altLang="en-US" dirty="0" smtClean="0"/>
              <a:t>同步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异步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一对多调用</a:t>
            </a:r>
          </a:p>
          <a:p>
            <a:r>
              <a:rPr lang="zh-CN" altLang="en-US" dirty="0" smtClean="0"/>
              <a:t>用什么方式实现 </a:t>
            </a:r>
            <a:r>
              <a:rPr lang="en-US" altLang="zh-CN" dirty="0" err="1" smtClean="0"/>
              <a:t>RpcId</a:t>
            </a:r>
            <a:r>
              <a:rPr lang="en-US" altLang="zh-CN" dirty="0" smtClean="0"/>
              <a:t> </a:t>
            </a:r>
            <a:r>
              <a:rPr lang="zh-CN" altLang="en-US" dirty="0" smtClean="0"/>
              <a:t>适合表示上述关系？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顺序编号：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3…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多级编号：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0.1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0.2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0.2.1…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57438" y="2428875"/>
            <a:ext cx="1071562" cy="5000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A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71625" y="3429000"/>
            <a:ext cx="1071563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B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75" y="3429000"/>
            <a:ext cx="1071563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C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00563" y="3429000"/>
            <a:ext cx="1071562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D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72188" y="3429000"/>
            <a:ext cx="1071562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E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72188" y="2000250"/>
            <a:ext cx="1785937" cy="785813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消息</a:t>
            </a:r>
            <a:r>
              <a:rPr lang="zh-CN" altLang="en-US" sz="1600" kern="0" dirty="0">
                <a:solidFill>
                  <a:sysClr val="windowText" lastClr="000000"/>
                </a:solidFill>
                <a:latin typeface="+mn-ea"/>
              </a:rPr>
              <a:t>服务器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000250" y="4429125"/>
            <a:ext cx="1071563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F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71875" y="4429125"/>
            <a:ext cx="1071563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G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43500" y="4429125"/>
            <a:ext cx="1071563" cy="50006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+mn-ea"/>
              </a:rPr>
              <a:t>应用</a:t>
            </a:r>
            <a:r>
              <a:rPr lang="en-US" altLang="zh-CN" kern="0" dirty="0">
                <a:solidFill>
                  <a:sysClr val="windowText" lastClr="000000"/>
                </a:solidFill>
                <a:latin typeface="+mn-ea"/>
              </a:rPr>
              <a:t>H</a:t>
            </a:r>
            <a:endParaRPr lang="zh-CN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1857375" y="5500688"/>
            <a:ext cx="928688" cy="714375"/>
          </a:xfrm>
          <a:prstGeom prst="flowChartMagneticDisk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latin typeface="+mn-ea"/>
              </a:rPr>
              <a:t>数据库</a:t>
            </a:r>
            <a:endParaRPr lang="zh-CN" altLang="en-US" sz="16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3714750" y="5500688"/>
            <a:ext cx="928688" cy="714375"/>
          </a:xfrm>
          <a:prstGeom prst="flowChartMagneticDisk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+mn-ea"/>
              </a:rPr>
              <a:t>分布式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zh-CN" sz="1400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zh-CN" altLang="en-US" sz="1400" kern="0" dirty="0" smtClean="0">
                <a:solidFill>
                  <a:sysClr val="windowText" lastClr="000000"/>
                </a:solidFill>
                <a:latin typeface="+mn-ea"/>
              </a:rPr>
              <a:t>缓存</a:t>
            </a:r>
            <a:endParaRPr lang="zh-CN" altLang="en-US" sz="14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流程图: 多文档 15"/>
          <p:cNvSpPr/>
          <p:nvPr/>
        </p:nvSpPr>
        <p:spPr>
          <a:xfrm>
            <a:off x="5715000" y="5429250"/>
            <a:ext cx="1071578" cy="785813"/>
          </a:xfrm>
          <a:prstGeom prst="flowChartMultidocumen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+mn-ea"/>
              </a:rPr>
              <a:t>分布式</a:t>
            </a:r>
            <a:r>
              <a:rPr lang="en-US" altLang="zh-CN" sz="1400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zh-CN" sz="1400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zh-CN" altLang="en-US" sz="1400" kern="0" dirty="0" smtClean="0">
                <a:solidFill>
                  <a:sysClr val="windowText" lastClr="000000"/>
                </a:solidFill>
                <a:latin typeface="+mn-ea"/>
              </a:rPr>
              <a:t>文件系统</a:t>
            </a:r>
            <a:endParaRPr lang="zh-CN" altLang="en-US" sz="14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rot="5400000">
            <a:off x="2249488" y="2786063"/>
            <a:ext cx="500062" cy="785812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 rot="16200000" flipH="1">
            <a:off x="2963863" y="2857500"/>
            <a:ext cx="500062" cy="64293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9" name="直接箭头连接符 18"/>
          <p:cNvCxnSpPr>
            <a:stCxn id="5" idx="3"/>
            <a:endCxn id="10" idx="2"/>
          </p:cNvCxnSpPr>
          <p:nvPr/>
        </p:nvCxnSpPr>
        <p:spPr>
          <a:xfrm flipV="1">
            <a:off x="3429000" y="2392363"/>
            <a:ext cx="2643188" cy="28575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0" name="直接箭头连接符 19"/>
          <p:cNvCxnSpPr>
            <a:stCxn id="10" idx="4"/>
            <a:endCxn id="7" idx="0"/>
          </p:cNvCxnSpPr>
          <p:nvPr/>
        </p:nvCxnSpPr>
        <p:spPr>
          <a:xfrm rot="5400000">
            <a:off x="4929188" y="1392238"/>
            <a:ext cx="642937" cy="34305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1" name="直接箭头连接符 20"/>
          <p:cNvCxnSpPr>
            <a:stCxn id="10" idx="4"/>
            <a:endCxn id="8" idx="0"/>
          </p:cNvCxnSpPr>
          <p:nvPr/>
        </p:nvCxnSpPr>
        <p:spPr>
          <a:xfrm rot="5400000">
            <a:off x="5680075" y="2143126"/>
            <a:ext cx="642937" cy="1928812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2" name="直接箭头连接符 21"/>
          <p:cNvCxnSpPr>
            <a:stCxn id="10" idx="4"/>
            <a:endCxn id="9" idx="0"/>
          </p:cNvCxnSpPr>
          <p:nvPr/>
        </p:nvCxnSpPr>
        <p:spPr>
          <a:xfrm rot="5400000">
            <a:off x="6465888" y="2928938"/>
            <a:ext cx="642937" cy="3571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直接箭头连接符 22"/>
          <p:cNvCxnSpPr>
            <a:stCxn id="6" idx="2"/>
            <a:endCxn id="11" idx="0"/>
          </p:cNvCxnSpPr>
          <p:nvPr/>
        </p:nvCxnSpPr>
        <p:spPr>
          <a:xfrm rot="16200000" flipH="1">
            <a:off x="2070895" y="3964781"/>
            <a:ext cx="500062" cy="42862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rot="16200000" flipH="1">
            <a:off x="2856707" y="3178969"/>
            <a:ext cx="500062" cy="200025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5" name="直接箭头连接符 24"/>
          <p:cNvCxnSpPr>
            <a:stCxn id="7" idx="2"/>
            <a:endCxn id="12" idx="0"/>
          </p:cNvCxnSpPr>
          <p:nvPr/>
        </p:nvCxnSpPr>
        <p:spPr>
          <a:xfrm rot="16200000" flipH="1">
            <a:off x="3571082" y="3893344"/>
            <a:ext cx="500062" cy="5715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6" name="直接箭头连接符 25"/>
          <p:cNvCxnSpPr>
            <a:stCxn id="8" idx="2"/>
            <a:endCxn id="12" idx="0"/>
          </p:cNvCxnSpPr>
          <p:nvPr/>
        </p:nvCxnSpPr>
        <p:spPr>
          <a:xfrm rot="5400000">
            <a:off x="4321970" y="3713956"/>
            <a:ext cx="500062" cy="93027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直接箭头连接符 26"/>
          <p:cNvCxnSpPr>
            <a:stCxn id="9" idx="2"/>
            <a:endCxn id="13" idx="0"/>
          </p:cNvCxnSpPr>
          <p:nvPr/>
        </p:nvCxnSpPr>
        <p:spPr>
          <a:xfrm rot="5400000">
            <a:off x="5894388" y="3714750"/>
            <a:ext cx="500062" cy="9286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直接箭头连接符 27"/>
          <p:cNvCxnSpPr>
            <a:stCxn id="8" idx="2"/>
            <a:endCxn id="13" idx="0"/>
          </p:cNvCxnSpPr>
          <p:nvPr/>
        </p:nvCxnSpPr>
        <p:spPr>
          <a:xfrm rot="16200000" flipH="1">
            <a:off x="5108576" y="3857625"/>
            <a:ext cx="500062" cy="642937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9" name="直接箭头连接符 28"/>
          <p:cNvCxnSpPr>
            <a:stCxn id="11" idx="2"/>
            <a:endCxn id="14" idx="1"/>
          </p:cNvCxnSpPr>
          <p:nvPr/>
        </p:nvCxnSpPr>
        <p:spPr>
          <a:xfrm rot="5400000">
            <a:off x="2142332" y="5107781"/>
            <a:ext cx="571500" cy="214313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0" name="直接箭头连接符 29"/>
          <p:cNvCxnSpPr>
            <a:stCxn id="12" idx="2"/>
            <a:endCxn id="14" idx="1"/>
          </p:cNvCxnSpPr>
          <p:nvPr/>
        </p:nvCxnSpPr>
        <p:spPr>
          <a:xfrm rot="5400000">
            <a:off x="2928144" y="4321969"/>
            <a:ext cx="571500" cy="1785938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直接箭头连接符 30"/>
          <p:cNvCxnSpPr>
            <a:stCxn id="12" idx="2"/>
            <a:endCxn id="15" idx="1"/>
          </p:cNvCxnSpPr>
          <p:nvPr/>
        </p:nvCxnSpPr>
        <p:spPr>
          <a:xfrm rot="16200000" flipH="1">
            <a:off x="3856832" y="5179219"/>
            <a:ext cx="571500" cy="71437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直接箭头连接符 31"/>
          <p:cNvCxnSpPr>
            <a:stCxn id="13" idx="2"/>
            <a:endCxn id="16" idx="0"/>
          </p:cNvCxnSpPr>
          <p:nvPr/>
        </p:nvCxnSpPr>
        <p:spPr>
          <a:xfrm rot="16200000" flipH="1">
            <a:off x="5751865" y="4856605"/>
            <a:ext cx="500062" cy="645228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3" name="直接箭头连接符 32"/>
          <p:cNvCxnSpPr>
            <a:stCxn id="13" idx="2"/>
            <a:endCxn id="15" idx="1"/>
          </p:cNvCxnSpPr>
          <p:nvPr/>
        </p:nvCxnSpPr>
        <p:spPr>
          <a:xfrm rot="5400000">
            <a:off x="4643438" y="4464050"/>
            <a:ext cx="571500" cy="1501775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4" name="TextBox 33"/>
          <p:cNvSpPr txBox="1"/>
          <p:nvPr/>
        </p:nvSpPr>
        <p:spPr>
          <a:xfrm>
            <a:off x="2000250" y="2928938"/>
            <a:ext cx="6429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14688" y="2916238"/>
            <a:ext cx="642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0.3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1625" y="4000500"/>
            <a:ext cx="7858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0.1.1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86188" y="3929063"/>
            <a:ext cx="9286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0.3.1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3188" y="4130675"/>
            <a:ext cx="7858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0.1.2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9125" y="4130675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0.2.2.1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5063" y="4000500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0.2.3.1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00563" y="2214563"/>
            <a:ext cx="1000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57688" y="2844800"/>
            <a:ext cx="10715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6438" y="3071813"/>
            <a:ext cx="10715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0.2.2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63" y="2928938"/>
            <a:ext cx="10715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0.2.3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1625" y="5000625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0.1.1.1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7500" y="5214938"/>
            <a:ext cx="928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0.3.1.1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57750" y="5143500"/>
            <a:ext cx="1143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0.2.3.1.1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00750" y="5000625"/>
            <a:ext cx="13573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0.2.3.1.2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71938" y="4929188"/>
            <a:ext cx="1000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0.1.2.1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4938" y="3929063"/>
            <a:ext cx="1000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FFFFFF"/>
                </a:solidFill>
                <a:latin typeface="+mn-ea"/>
              </a:rPr>
              <a:t>0.2.2.2</a:t>
            </a:r>
            <a:endParaRPr lang="zh-CN" altLang="en-US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214688" y="1785938"/>
            <a:ext cx="1143000" cy="571500"/>
          </a:xfrm>
          <a:prstGeom prst="wedgeRoundRectCallout">
            <a:avLst>
              <a:gd name="adj1" fmla="val -50277"/>
              <a:gd name="adj2" fmla="val 94932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ea"/>
              </a:rPr>
              <a:t>开放平台</a:t>
            </a:r>
            <a:r>
              <a:rPr lang="en-US" altLang="zh-CN" sz="1600" kern="0" dirty="0" smtClean="0">
                <a:latin typeface="+mn-ea"/>
              </a:rPr>
              <a:t/>
            </a:r>
            <a:br>
              <a:rPr lang="en-US" altLang="zh-CN" sz="1600" kern="0" dirty="0" smtClean="0">
                <a:latin typeface="+mn-ea"/>
              </a:rPr>
            </a:br>
            <a:r>
              <a:rPr lang="en-US" altLang="zh-CN" sz="1600" kern="0" dirty="0" smtClean="0">
                <a:latin typeface="+mn-ea"/>
              </a:rPr>
              <a:t>API</a:t>
            </a:r>
            <a:r>
              <a:rPr lang="en-US" altLang="zh-CN" sz="1600" kern="0" dirty="0">
                <a:latin typeface="+mn-ea"/>
              </a:rPr>
              <a:t> </a:t>
            </a:r>
            <a:r>
              <a:rPr lang="zh-CN" altLang="en-US" sz="1600" kern="0" dirty="0" smtClean="0">
                <a:latin typeface="+mn-ea"/>
              </a:rPr>
              <a:t>请求</a:t>
            </a:r>
            <a:endParaRPr lang="zh-CN" altLang="en-US" sz="1600" kern="0" dirty="0">
              <a:latin typeface="+mn-ea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1143000" y="1785938"/>
            <a:ext cx="1214438" cy="571500"/>
          </a:xfrm>
          <a:prstGeom prst="wedgeRoundRectCallout">
            <a:avLst>
              <a:gd name="adj1" fmla="val 52425"/>
              <a:gd name="adj2" fmla="val 79798"/>
              <a:gd name="adj3" fmla="val 1666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+mn-ea"/>
              </a:rPr>
              <a:t>无线客户端请求</a:t>
            </a:r>
          </a:p>
        </p:txBody>
      </p:sp>
      <p:sp>
        <p:nvSpPr>
          <p:cNvPr id="53" name="圆角矩形标注 52"/>
          <p:cNvSpPr/>
          <p:nvPr/>
        </p:nvSpPr>
        <p:spPr>
          <a:xfrm>
            <a:off x="2214563" y="1571625"/>
            <a:ext cx="1143000" cy="571500"/>
          </a:xfrm>
          <a:prstGeom prst="wedgeRoundRectCallout">
            <a:avLst>
              <a:gd name="adj1" fmla="val -5410"/>
              <a:gd name="adj2" fmla="val 118716"/>
              <a:gd name="adj3" fmla="val 16667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sysClr val="window" lastClr="FFFFFF"/>
                </a:solidFill>
                <a:latin typeface="+mn-ea"/>
              </a:rPr>
              <a:t>Web</a:t>
            </a:r>
            <a:r>
              <a:rPr lang="zh-CN" altLang="en-US" sz="1600" kern="0" dirty="0" smtClean="0">
                <a:solidFill>
                  <a:sysClr val="window" lastClr="FFFFFF"/>
                </a:solidFill>
                <a:latin typeface="+mn-ea"/>
              </a:rPr>
              <a:t>网页</a:t>
            </a:r>
            <a:endParaRPr lang="en-US" altLang="zh-CN" sz="1600" kern="0" dirty="0">
              <a:solidFill>
                <a:sysClr val="window" lastClr="FFFFFF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latin typeface="+mn-ea"/>
              </a:rPr>
              <a:t>请求</a:t>
            </a: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埋点会遇到的问题</a:t>
            </a:r>
          </a:p>
          <a:p>
            <a:pPr lvl="1"/>
            <a:r>
              <a:rPr lang="zh-CN" altLang="en-US" dirty="0" smtClean="0"/>
              <a:t>异步调用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异步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Send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和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Recv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不在同一线程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异步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：业务逻辑在不同线程中切换执行</a:t>
            </a: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业务逻辑提交到其他线程处理时会丢失上下文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解决方案：切换前保存、切换后还原上下文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非前端请求触发的调用链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94518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输出日志时面临的挑战</a:t>
            </a:r>
          </a:p>
          <a:p>
            <a:pPr lvl="1"/>
            <a:r>
              <a:rPr lang="zh-CN" altLang="en-US" dirty="0" smtClean="0"/>
              <a:t>减少对业务线程的影响，降低资源消耗</a:t>
            </a:r>
          </a:p>
          <a:p>
            <a:pPr lvl="1"/>
            <a:r>
              <a:rPr lang="zh-CN" altLang="en-US" dirty="0" smtClean="0"/>
              <a:t>每个网络请求至少 </a:t>
            </a:r>
            <a:r>
              <a:rPr lang="en-US" altLang="zh-CN" dirty="0" smtClean="0"/>
              <a:t>1 </a:t>
            </a:r>
            <a:r>
              <a:rPr lang="zh-CN" altLang="en-US" dirty="0" smtClean="0"/>
              <a:t>行日志，</a:t>
            </a:r>
            <a:r>
              <a:rPr lang="en-US" altLang="zh-CN" dirty="0" smtClean="0"/>
              <a:t>QPS </a:t>
            </a:r>
            <a:r>
              <a:rPr lang="zh-CN" altLang="en-US" dirty="0" smtClean="0"/>
              <a:t>越高日志产生越快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埋点和输出日志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945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解决方案：自己实现日志输出</a:t>
            </a: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异步线程写日志</a:t>
            </a: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对调用链做采样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开关控制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对服务等长字符串做编码</a:t>
            </a:r>
          </a:p>
          <a:p>
            <a:pPr lvl="1"/>
            <a:r>
              <a:rPr lang="zh-CN" altLang="en-US" dirty="0" smtClean="0"/>
              <a:t>日志输出缓存，限制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次数，每秒刷新</a:t>
            </a:r>
          </a:p>
          <a:p>
            <a:pPr lvl="1"/>
            <a:r>
              <a:rPr lang="zh-CN" altLang="en-US" dirty="0" smtClean="0"/>
              <a:t>日志文件按大小滚动，自动清理</a:t>
            </a:r>
          </a:p>
          <a:p>
            <a:pPr lvl="1"/>
            <a:r>
              <a:rPr lang="zh-CN" altLang="en-US" dirty="0" smtClean="0"/>
              <a:t>统一字符编码，统一时区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整体实现介绍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埋点和输出日志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收集和存储日志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分析调用链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收集和存储日志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实时收集日志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调用链的日志分散在调用经过的各个服务器上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离线分析需要将同一条调用链的日志</a:t>
            </a:r>
            <a:r>
              <a:rPr lang="zh-CN" altLang="en-US" b="1" dirty="0" smtClean="0">
                <a:solidFill>
                  <a:srgbClr val="92D050"/>
                </a:solidFill>
              </a:rPr>
              <a:t>汇总</a:t>
            </a:r>
            <a:r>
              <a:rPr lang="zh-CN" altLang="en-US" dirty="0" smtClean="0"/>
              <a:t>在一起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收集和存储日志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按 </a:t>
            </a:r>
            <a:r>
              <a:rPr lang="en-US" altLang="zh-CN" dirty="0" err="1" smtClean="0">
                <a:solidFill>
                  <a:srgbClr val="92D050"/>
                </a:solidFill>
              </a:rPr>
              <a:t>TraceId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zh-CN" altLang="en-US" dirty="0" smtClean="0">
                <a:solidFill>
                  <a:srgbClr val="92D050"/>
                </a:solidFill>
              </a:rPr>
              <a:t>汇总日志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基于 数据库：用 </a:t>
            </a:r>
            <a:r>
              <a:rPr lang="en-US" altLang="zh-CN" dirty="0" err="1" smtClean="0"/>
              <a:t>TraceId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关联查询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TraceId </a:t>
            </a:r>
            <a:r>
              <a:rPr lang="zh-CN" altLang="en-US" dirty="0" smtClean="0"/>
              <a:t>做 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，实时性强</a:t>
            </a:r>
          </a:p>
          <a:p>
            <a:pPr lvl="1"/>
            <a:r>
              <a:rPr lang="zh-CN" altLang="en-US" dirty="0" smtClean="0"/>
              <a:t>基于 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：顺序存储，后续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汇总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012904" y="3786190"/>
            <a:ext cx="7118193" cy="2857520"/>
            <a:chOff x="1142976" y="3786190"/>
            <a:chExt cx="7118193" cy="2857520"/>
          </a:xfrm>
        </p:grpSpPr>
        <p:grpSp>
          <p:nvGrpSpPr>
            <p:cNvPr id="6" name="组合 5"/>
            <p:cNvGrpSpPr/>
            <p:nvPr/>
          </p:nvGrpSpPr>
          <p:grpSpPr>
            <a:xfrm>
              <a:off x="1142976" y="3786190"/>
              <a:ext cx="3929079" cy="928686"/>
              <a:chOff x="785786" y="3500438"/>
              <a:chExt cx="3929079" cy="92868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85786" y="3500438"/>
                <a:ext cx="3929079" cy="928686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8" name="组合 80"/>
              <p:cNvGrpSpPr/>
              <p:nvPr/>
            </p:nvGrpSpPr>
            <p:grpSpPr>
              <a:xfrm>
                <a:off x="1571604" y="3643320"/>
                <a:ext cx="2928922" cy="642941"/>
                <a:chOff x="1928798" y="3143254"/>
                <a:chExt cx="2928922" cy="642941"/>
              </a:xfrm>
            </p:grpSpPr>
            <p:sp>
              <p:nvSpPr>
                <p:cNvPr id="10" name="矩形 9"/>
                <p:cNvSpPr/>
                <p:nvPr/>
              </p:nvSpPr>
              <p:spPr bwMode="auto">
                <a:xfrm>
                  <a:off x="4214786" y="3429006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 bwMode="auto">
                <a:xfrm>
                  <a:off x="4286223" y="3357568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4357660" y="3286130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 bwMode="auto">
                <a:xfrm>
                  <a:off x="4429097" y="3214692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 bwMode="auto">
                <a:xfrm>
                  <a:off x="4500534" y="3143254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 bwMode="auto">
                <a:xfrm>
                  <a:off x="3643289" y="3429006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 bwMode="auto">
                <a:xfrm>
                  <a:off x="3714726" y="3357568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 bwMode="auto">
                <a:xfrm>
                  <a:off x="3786163" y="3286130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 bwMode="auto">
                <a:xfrm>
                  <a:off x="3857600" y="3214692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 bwMode="auto">
                <a:xfrm>
                  <a:off x="3929037" y="3143254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 bwMode="auto">
                <a:xfrm>
                  <a:off x="3071792" y="3429006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 bwMode="auto">
                <a:xfrm>
                  <a:off x="3143229" y="3357568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3214666" y="3286130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3286103" y="3214692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3357540" y="3143254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2500295" y="3429006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2571732" y="3357568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2643169" y="3286130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2714606" y="3214692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2786043" y="3143254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 bwMode="auto">
                <a:xfrm>
                  <a:off x="1928798" y="3429006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 bwMode="auto">
                <a:xfrm>
                  <a:off x="2000235" y="3357568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2071672" y="3286130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2143109" y="3214692"/>
                  <a:ext cx="357187" cy="35718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214546" y="3143254"/>
                  <a:ext cx="357186" cy="357189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857224" y="3643314"/>
                <a:ext cx="642942" cy="64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+mn-ea"/>
                  </a:rPr>
                  <a:t>应用集群</a:t>
                </a:r>
              </a:p>
            </p:txBody>
          </p:sp>
        </p:grpSp>
        <p:grpSp>
          <p:nvGrpSpPr>
            <p:cNvPr id="35" name="组合 62"/>
            <p:cNvGrpSpPr>
              <a:grpSpLocks/>
            </p:cNvGrpSpPr>
            <p:nvPr/>
          </p:nvGrpSpPr>
          <p:grpSpPr bwMode="auto">
            <a:xfrm>
              <a:off x="1928807" y="5214956"/>
              <a:ext cx="2214563" cy="785813"/>
              <a:chOff x="4714876" y="3214686"/>
              <a:chExt cx="2214578" cy="785818"/>
            </a:xfrm>
          </p:grpSpPr>
          <p:sp>
            <p:nvSpPr>
              <p:cNvPr id="36" name="流程图: 可选过程 35"/>
              <p:cNvSpPr/>
              <p:nvPr/>
            </p:nvSpPr>
            <p:spPr>
              <a:xfrm>
                <a:off x="4714876" y="3357562"/>
                <a:ext cx="2071702" cy="642942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" name="流程图: 可选过程 36"/>
              <p:cNvSpPr/>
              <p:nvPr/>
            </p:nvSpPr>
            <p:spPr>
              <a:xfrm>
                <a:off x="4786314" y="3286124"/>
                <a:ext cx="2071701" cy="642941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" name="流程图: 可选过程 37"/>
              <p:cNvSpPr/>
              <p:nvPr/>
            </p:nvSpPr>
            <p:spPr>
              <a:xfrm>
                <a:off x="4857752" y="3214686"/>
                <a:ext cx="2071702" cy="642942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 smtClean="0">
                    <a:solidFill>
                      <a:sysClr val="windowText" lastClr="000000"/>
                    </a:solidFill>
                    <a:latin typeface="+mn-ea"/>
                  </a:rPr>
                  <a:t>鹰眼 </a:t>
                </a:r>
                <a:r>
                  <a:rPr lang="en-US" altLang="zh-CN" kern="0" dirty="0" smtClean="0">
                    <a:solidFill>
                      <a:sysClr val="windowText" lastClr="000000"/>
                    </a:solidFill>
                    <a:latin typeface="+mn-ea"/>
                  </a:rPr>
                  <a:t>Storm </a:t>
                </a:r>
                <a:r>
                  <a:rPr lang="zh-CN" altLang="en-US" kern="0" dirty="0" smtClean="0">
                    <a:solidFill>
                      <a:sysClr val="windowText" lastClr="000000"/>
                    </a:solidFill>
                    <a:latin typeface="+mn-ea"/>
                  </a:rPr>
                  <a:t>集群</a:t>
                </a:r>
                <a:endParaRPr lang="zh-CN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357290" y="4786322"/>
              <a:ext cx="14287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+mj-ea"/>
                  <a:ea typeface="+mj-ea"/>
                </a:rPr>
                <a:t>实时收集日志</a:t>
              </a:r>
              <a:endParaRPr lang="zh-CN" altLang="en-US" sz="16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500683" y="5715016"/>
              <a:ext cx="1214437" cy="928694"/>
              <a:chOff x="5072075" y="5357826"/>
              <a:chExt cx="1214437" cy="928694"/>
            </a:xfrm>
          </p:grpSpPr>
          <p:sp>
            <p:nvSpPr>
              <p:cNvPr id="42" name="流程图: 磁盘 41"/>
              <p:cNvSpPr/>
              <p:nvPr/>
            </p:nvSpPr>
            <p:spPr>
              <a:xfrm>
                <a:off x="5214951" y="5357826"/>
                <a:ext cx="1071561" cy="785818"/>
              </a:xfrm>
              <a:prstGeom prst="flowChartMagneticDisk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 err="1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HBase</a:t>
                </a:r>
                <a:endPara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流程图: 磁盘 42"/>
              <p:cNvSpPr/>
              <p:nvPr/>
            </p:nvSpPr>
            <p:spPr>
              <a:xfrm>
                <a:off x="5072075" y="5500702"/>
                <a:ext cx="1071561" cy="785818"/>
              </a:xfrm>
              <a:prstGeom prst="flowChartMagneticDisk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 err="1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HBase</a:t>
                </a:r>
                <a:endPara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流程图: 多文档 43"/>
            <p:cNvSpPr/>
            <p:nvPr/>
          </p:nvSpPr>
          <p:spPr>
            <a:xfrm>
              <a:off x="5500683" y="4429132"/>
              <a:ext cx="1357313" cy="928688"/>
            </a:xfrm>
            <a:prstGeom prst="flowChartMultidocumen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16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右箭头 45"/>
            <p:cNvSpPr/>
            <p:nvPr/>
          </p:nvSpPr>
          <p:spPr>
            <a:xfrm rot="842149">
              <a:off x="4189905" y="5763889"/>
              <a:ext cx="1260288" cy="571504"/>
            </a:xfrm>
            <a:prstGeom prst="rightArrow">
              <a:avLst>
                <a:gd name="adj1" fmla="val 50000"/>
                <a:gd name="adj2" fmla="val 9305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实时汇总</a:t>
              </a:r>
            </a:p>
          </p:txBody>
        </p:sp>
        <p:sp>
          <p:nvSpPr>
            <p:cNvPr id="47" name="右箭头 46"/>
            <p:cNvSpPr/>
            <p:nvPr/>
          </p:nvSpPr>
          <p:spPr>
            <a:xfrm rot="20760000">
              <a:off x="4193773" y="4858842"/>
              <a:ext cx="1260288" cy="571504"/>
            </a:xfrm>
            <a:prstGeom prst="rightArrow">
              <a:avLst>
                <a:gd name="adj1" fmla="val 50000"/>
                <a:gd name="adj2" fmla="val 9305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全量存储</a:t>
              </a: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000881" y="4572008"/>
              <a:ext cx="1260288" cy="571504"/>
            </a:xfrm>
            <a:prstGeom prst="rightArrow">
              <a:avLst>
                <a:gd name="adj1" fmla="val 50000"/>
                <a:gd name="adj2" fmla="val 9305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离线汇总</a:t>
              </a:r>
            </a:p>
          </p:txBody>
        </p:sp>
        <p:sp>
          <p:nvSpPr>
            <p:cNvPr id="49" name="下箭头 48"/>
            <p:cNvSpPr/>
            <p:nvPr/>
          </p:nvSpPr>
          <p:spPr>
            <a:xfrm>
              <a:off x="2714612" y="4643446"/>
              <a:ext cx="714380" cy="4286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61037" y="3105153"/>
            <a:ext cx="8021927" cy="64769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如何理清这些后端调用关系？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收集和存储日志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基于</a:t>
            </a:r>
            <a:r>
              <a:rPr lang="en-US" altLang="zh-CN" dirty="0" smtClean="0">
                <a:solidFill>
                  <a:srgbClr val="92D050"/>
                </a:solidFill>
              </a:rPr>
              <a:t>HDFS </a:t>
            </a:r>
            <a:r>
              <a:rPr lang="zh-CN" altLang="en-US" dirty="0" smtClean="0">
                <a:solidFill>
                  <a:srgbClr val="92D050"/>
                </a:solidFill>
              </a:rPr>
              <a:t>存储</a:t>
            </a:r>
          </a:p>
          <a:p>
            <a:pPr lvl="1"/>
            <a:r>
              <a:rPr lang="zh-CN" altLang="en-US" dirty="0" smtClean="0"/>
              <a:t>需要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存全量数据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(&gt;30TB)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多级索引</a:t>
            </a:r>
          </a:p>
          <a:p>
            <a:pPr lvl="1"/>
            <a:r>
              <a:rPr lang="zh-CN" altLang="en-US" dirty="0" smtClean="0"/>
              <a:t>顺序块存储</a:t>
            </a:r>
          </a:p>
          <a:p>
            <a:pPr lvl="1"/>
            <a:r>
              <a:rPr lang="zh-CN" altLang="en-US" dirty="0" smtClean="0"/>
              <a:t>随机单链查询</a:t>
            </a:r>
            <a:br>
              <a:rPr lang="zh-CN" altLang="en-US" dirty="0" smtClean="0"/>
            </a:br>
            <a:r>
              <a:rPr lang="en-US" altLang="zh-CN" dirty="0" smtClean="0"/>
              <a:t>200~500ms</a:t>
            </a:r>
          </a:p>
          <a:p>
            <a:endParaRPr lang="zh-CN" altLang="en-US" dirty="0"/>
          </a:p>
        </p:txBody>
      </p:sp>
      <p:grpSp>
        <p:nvGrpSpPr>
          <p:cNvPr id="38" name="组合 39"/>
          <p:cNvGrpSpPr/>
          <p:nvPr/>
        </p:nvGrpSpPr>
        <p:grpSpPr>
          <a:xfrm>
            <a:off x="3571875" y="1571625"/>
            <a:ext cx="5357813" cy="4643438"/>
            <a:chOff x="3571875" y="1571625"/>
            <a:chExt cx="5357813" cy="4643438"/>
          </a:xfrm>
        </p:grpSpPr>
        <p:sp>
          <p:nvSpPr>
            <p:cNvPr id="4" name="剪去单角的矩形 3"/>
            <p:cNvSpPr/>
            <p:nvPr/>
          </p:nvSpPr>
          <p:spPr>
            <a:xfrm>
              <a:off x="3929063" y="1928813"/>
              <a:ext cx="5000625" cy="4000500"/>
            </a:xfrm>
            <a:prstGeom prst="snip1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786188" y="2143125"/>
              <a:ext cx="5000625" cy="3929063"/>
            </a:xfrm>
            <a:prstGeom prst="snip1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3643313" y="2357438"/>
              <a:ext cx="5000625" cy="3857625"/>
            </a:xfrm>
            <a:prstGeom prst="snip1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5357813" y="4000500"/>
              <a:ext cx="3071812" cy="1714500"/>
            </a:xfrm>
            <a:prstGeom prst="foldedCorner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折角形 7"/>
            <p:cNvSpPr/>
            <p:nvPr/>
          </p:nvSpPr>
          <p:spPr>
            <a:xfrm>
              <a:off x="4857750" y="4071938"/>
              <a:ext cx="3071813" cy="1714500"/>
            </a:xfrm>
            <a:prstGeom prst="foldedCorner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折角形 8"/>
            <p:cNvSpPr/>
            <p:nvPr/>
          </p:nvSpPr>
          <p:spPr>
            <a:xfrm>
              <a:off x="4572000" y="4143375"/>
              <a:ext cx="3071813" cy="1714500"/>
            </a:xfrm>
            <a:prstGeom prst="foldedCorner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折角形 9"/>
            <p:cNvSpPr/>
            <p:nvPr/>
          </p:nvSpPr>
          <p:spPr>
            <a:xfrm>
              <a:off x="4000500" y="4286250"/>
              <a:ext cx="3214688" cy="1714500"/>
            </a:xfrm>
            <a:prstGeom prst="foldedCorner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流程图: 内部贮存 10"/>
            <p:cNvSpPr/>
            <p:nvPr/>
          </p:nvSpPr>
          <p:spPr>
            <a:xfrm>
              <a:off x="4143375" y="4429125"/>
              <a:ext cx="857250" cy="1071563"/>
            </a:xfrm>
            <a:prstGeom prst="flowChartInternalStorag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调用链记录块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压缩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流程图: 内部贮存 11"/>
            <p:cNvSpPr/>
            <p:nvPr/>
          </p:nvSpPr>
          <p:spPr>
            <a:xfrm>
              <a:off x="5000625" y="4429125"/>
              <a:ext cx="857250" cy="1071563"/>
            </a:xfrm>
            <a:prstGeom prst="flowChartInternalStorag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调用链记录块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压缩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流程图: 内部贮存 12"/>
            <p:cNvSpPr/>
            <p:nvPr/>
          </p:nvSpPr>
          <p:spPr>
            <a:xfrm>
              <a:off x="6215063" y="4429125"/>
              <a:ext cx="857250" cy="1071563"/>
            </a:xfrm>
            <a:prstGeom prst="flowChartInternalStorag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调用链记录块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压缩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75" y="4786313"/>
              <a:ext cx="35718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对角圆角矩形 14"/>
            <p:cNvSpPr/>
            <p:nvPr/>
          </p:nvSpPr>
          <p:spPr>
            <a:xfrm>
              <a:off x="4357688" y="3429000"/>
              <a:ext cx="1143000" cy="428625"/>
            </a:xfrm>
            <a:prstGeom prst="round2Diag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块索引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0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6" name="对角圆角矩形 15"/>
            <p:cNvSpPr/>
            <p:nvPr/>
          </p:nvSpPr>
          <p:spPr>
            <a:xfrm>
              <a:off x="7143750" y="3429000"/>
              <a:ext cx="1143000" cy="428625"/>
            </a:xfrm>
            <a:prstGeom prst="round2Diag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块索引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n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7" name="对角圆角矩形 16"/>
            <p:cNvSpPr/>
            <p:nvPr/>
          </p:nvSpPr>
          <p:spPr>
            <a:xfrm>
              <a:off x="5643563" y="3429000"/>
              <a:ext cx="1143000" cy="428625"/>
            </a:xfrm>
            <a:prstGeom prst="round2Diag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+mn-ea"/>
                </a:rPr>
                <a:t>块索引</a:t>
              </a:r>
              <a:r>
                <a:rPr lang="en-US" altLang="zh-CN" kern="0" dirty="0">
                  <a:solidFill>
                    <a:sysClr val="windowText" lastClr="000000"/>
                  </a:solidFill>
                  <a:latin typeface="+mn-ea"/>
                </a:rPr>
                <a:t>1</a:t>
              </a:r>
              <a:endParaRPr lang="zh-CN" altLang="en-US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6563" y="3429000"/>
              <a:ext cx="357187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ea typeface="宋体" pitchFamily="2" charset="-122"/>
                </a:rPr>
                <a:t>…</a:t>
              </a:r>
              <a:endParaRPr lang="zh-CN" altLang="en-US" kern="0" dirty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0500" y="5572125"/>
              <a:ext cx="321468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Sequence File 0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86625" y="5214938"/>
              <a:ext cx="28575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2438" y="5072063"/>
              <a:ext cx="28575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15" idx="1"/>
              <a:endCxn id="11" idx="0"/>
            </p:cNvCxnSpPr>
            <p:nvPr/>
          </p:nvCxnSpPr>
          <p:spPr>
            <a:xfrm rot="5400000">
              <a:off x="4464844" y="3964781"/>
              <a:ext cx="571500" cy="357188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5" idx="1"/>
              <a:endCxn id="12" idx="0"/>
            </p:cNvCxnSpPr>
            <p:nvPr/>
          </p:nvCxnSpPr>
          <p:spPr>
            <a:xfrm rot="16200000" flipH="1">
              <a:off x="4893469" y="3893344"/>
              <a:ext cx="571500" cy="500062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4" name="直接箭头连接符 23"/>
            <p:cNvCxnSpPr>
              <a:stCxn id="15" idx="1"/>
              <a:endCxn id="13" idx="0"/>
            </p:cNvCxnSpPr>
            <p:nvPr/>
          </p:nvCxnSpPr>
          <p:spPr>
            <a:xfrm rot="16200000" flipH="1">
              <a:off x="5500688" y="3286125"/>
              <a:ext cx="571500" cy="1714500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5" name="直接箭头连接符 24"/>
            <p:cNvCxnSpPr>
              <a:stCxn id="17" idx="1"/>
            </p:cNvCxnSpPr>
            <p:nvPr/>
          </p:nvCxnSpPr>
          <p:spPr>
            <a:xfrm rot="16200000" flipH="1">
              <a:off x="6536532" y="3536156"/>
              <a:ext cx="571500" cy="1214437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6" name="直接箭头连接符 25"/>
            <p:cNvCxnSpPr>
              <a:stCxn id="16" idx="1"/>
            </p:cNvCxnSpPr>
            <p:nvPr/>
          </p:nvCxnSpPr>
          <p:spPr>
            <a:xfrm rot="16200000" flipH="1">
              <a:off x="7643813" y="3929062"/>
              <a:ext cx="571500" cy="428625"/>
            </a:xfrm>
            <a:prstGeom prst="straightConnector1">
              <a:avLst/>
            </a:prstGeom>
            <a:noFill/>
            <a:ln w="38100" cap="flat" cmpd="sng" algn="ctr">
              <a:solidFill>
                <a:srgbClr val="8064A2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7" name="单圆角矩形 26"/>
            <p:cNvSpPr/>
            <p:nvPr/>
          </p:nvSpPr>
          <p:spPr>
            <a:xfrm>
              <a:off x="5072066" y="2571750"/>
              <a:ext cx="2286016" cy="571500"/>
            </a:xfrm>
            <a:prstGeom prst="snip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</a:rPr>
                <a:t>按 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+mn-ea"/>
                </a:rPr>
                <a:t>TraceId 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</a:rPr>
                <a:t>的哈希值定位</a:t>
              </a:r>
            </a:p>
          </p:txBody>
        </p:sp>
        <p:cxnSp>
          <p:nvCxnSpPr>
            <p:cNvPr id="28" name="直接箭头连接符 27"/>
            <p:cNvCxnSpPr>
              <a:stCxn id="27" idx="1"/>
              <a:endCxn id="15" idx="3"/>
            </p:cNvCxnSpPr>
            <p:nvPr/>
          </p:nvCxnSpPr>
          <p:spPr>
            <a:xfrm rot="5400000">
              <a:off x="5429256" y="2643182"/>
              <a:ext cx="285750" cy="1285886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直接箭头连接符 28"/>
            <p:cNvCxnSpPr>
              <a:stCxn id="27" idx="1"/>
              <a:endCxn id="17" idx="3"/>
            </p:cNvCxnSpPr>
            <p:nvPr/>
          </p:nvCxnSpPr>
          <p:spPr>
            <a:xfrm rot="5400000">
              <a:off x="6072194" y="3286120"/>
              <a:ext cx="285750" cy="11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直接箭头连接符 29"/>
            <p:cNvCxnSpPr>
              <a:stCxn id="27" idx="1"/>
              <a:endCxn id="16" idx="3"/>
            </p:cNvCxnSpPr>
            <p:nvPr/>
          </p:nvCxnSpPr>
          <p:spPr>
            <a:xfrm rot="16200000" flipH="1">
              <a:off x="6822287" y="2536037"/>
              <a:ext cx="285750" cy="1500176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1" name="TextBox 30"/>
            <p:cNvSpPr txBox="1"/>
            <p:nvPr/>
          </p:nvSpPr>
          <p:spPr>
            <a:xfrm>
              <a:off x="7643813" y="4643438"/>
              <a:ext cx="357187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71938" y="3844925"/>
              <a:ext cx="642937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</a:rPr>
                <a:t>索引二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lang="en-US" altLang="zh-CN" sz="1200" kern="0" dirty="0">
                  <a:solidFill>
                    <a:sysClr val="windowText" lastClr="000000"/>
                  </a:solidFill>
                  <a:latin typeface="+mn-ea"/>
                </a:rPr>
              </a:b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</a:rPr>
                <a:t>分查找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498850" y="5000625"/>
              <a:ext cx="1144588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3643254" y="4429125"/>
              <a:ext cx="400110" cy="1285875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块内顺序查找</a:t>
              </a:r>
            </a:p>
          </p:txBody>
        </p:sp>
        <p:sp>
          <p:nvSpPr>
            <p:cNvPr id="35" name="单圆角矩形 34"/>
            <p:cNvSpPr/>
            <p:nvPr/>
          </p:nvSpPr>
          <p:spPr>
            <a:xfrm>
              <a:off x="5072066" y="1571625"/>
              <a:ext cx="2286016" cy="571500"/>
            </a:xfrm>
            <a:prstGeom prst="snip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</a:rPr>
                <a:t>按 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+mn-ea"/>
                </a:rPr>
                <a:t>TraceId 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</a:rPr>
                <a:t>的时间戳定位</a:t>
              </a:r>
            </a:p>
          </p:txBody>
        </p:sp>
        <p:cxnSp>
          <p:nvCxnSpPr>
            <p:cNvPr id="36" name="直接箭头连接符 35"/>
            <p:cNvCxnSpPr>
              <a:stCxn id="35" idx="1"/>
              <a:endCxn id="37" idx="3"/>
            </p:cNvCxnSpPr>
            <p:nvPr/>
          </p:nvCxnSpPr>
          <p:spPr>
            <a:xfrm rot="5400000">
              <a:off x="5357818" y="1643057"/>
              <a:ext cx="357188" cy="1357324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7" name="矩形 36"/>
            <p:cNvSpPr/>
            <p:nvPr/>
          </p:nvSpPr>
          <p:spPr>
            <a:xfrm>
              <a:off x="3571875" y="2286000"/>
              <a:ext cx="1285875" cy="428625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+mn-ea"/>
                </a:rPr>
                <a:t>时间段目录</a:t>
              </a: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整体实现介绍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埋点和输出日志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收集和存储日志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分析调用链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基于入口对调用链做链路分析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入口是调用链的源头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同一个入口背后走的是同一套业务逻辑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入口的多条调用链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入口链路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如果业务代码没更新，链路的执行逻辑一般不会改变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标准化入口 </a:t>
            </a:r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 smtClean="0"/>
              <a:t>移除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的动态参数 </a:t>
            </a:r>
            <a:r>
              <a:rPr lang="en-US" altLang="zh-CN" dirty="0" smtClean="0"/>
              <a:t>(query string)</a:t>
            </a:r>
          </a:p>
          <a:p>
            <a:pPr lvl="1"/>
            <a:r>
              <a:rPr lang="zh-CN" altLang="en-US" dirty="0" smtClean="0"/>
              <a:t>统一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中的不规范内容和可选内容</a:t>
            </a:r>
          </a:p>
          <a:p>
            <a:pPr lvl="1"/>
            <a:r>
              <a:rPr lang="zh-CN" altLang="en-US" dirty="0" smtClean="0"/>
              <a:t>识别入口拥有多个域名</a:t>
            </a:r>
          </a:p>
          <a:p>
            <a:pPr lvl="1"/>
            <a:r>
              <a:rPr lang="zh-CN" altLang="en-US" dirty="0" smtClean="0"/>
              <a:t>替换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中包含的 </a:t>
            </a:r>
            <a:r>
              <a:rPr lang="en-US" altLang="zh-CN" dirty="0" smtClean="0"/>
              <a:t>RESTFUL </a:t>
            </a:r>
            <a:r>
              <a:rPr lang="zh-CN" altLang="en-US" dirty="0" smtClean="0"/>
              <a:t>变量</a:t>
            </a:r>
          </a:p>
          <a:p>
            <a:pPr lvl="2"/>
            <a:r>
              <a:rPr lang="en-US" altLang="zh-CN" dirty="0" smtClean="0"/>
              <a:t>http://shop</a:t>
            </a:r>
            <a:r>
              <a:rPr lang="en-US" altLang="zh-CN" dirty="0" smtClean="0">
                <a:solidFill>
                  <a:srgbClr val="92D050"/>
                </a:solidFill>
              </a:rPr>
              <a:t>123456</a:t>
            </a:r>
            <a:r>
              <a:rPr lang="en-US" altLang="zh-CN" dirty="0" smtClean="0"/>
              <a:t>.taobao.com/view_page-</a:t>
            </a:r>
            <a:r>
              <a:rPr lang="en-US" altLang="zh-CN" dirty="0" smtClean="0">
                <a:solidFill>
                  <a:schemeClr val="accent4"/>
                </a:solidFill>
              </a:rPr>
              <a:t>789abcd</a:t>
            </a:r>
            <a:r>
              <a:rPr lang="en-US" altLang="zh-CN" dirty="0" smtClean="0"/>
              <a:t>.htm</a:t>
            </a:r>
          </a:p>
          <a:p>
            <a:pPr lvl="2">
              <a:buNone/>
            </a:pPr>
            <a:r>
              <a:rPr lang="en-US" altLang="zh-CN" dirty="0" smtClean="0">
                <a:sym typeface="Wingdings" pitchFamily="2" charset="2"/>
              </a:rPr>
              <a:t>	 http://shop*.taobao.com/view_page-*.htm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离线分析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多条调用日志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汇总（</a:t>
            </a:r>
            <a:r>
              <a:rPr lang="en-US" altLang="zh-CN" dirty="0" smtClean="0">
                <a:sym typeface="Wingdings" pitchFamily="2" charset="2"/>
              </a:rPr>
              <a:t>by </a:t>
            </a:r>
            <a:r>
              <a:rPr lang="en-US" altLang="zh-CN" dirty="0" err="1" smtClean="0">
                <a:sym typeface="Wingdings" pitchFamily="2" charset="2"/>
              </a:rPr>
              <a:t>TraceId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还原调用关系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重组（</a:t>
            </a:r>
            <a:r>
              <a:rPr lang="en-US" altLang="zh-CN" dirty="0" smtClean="0">
                <a:sym typeface="Wingdings" pitchFamily="2" charset="2"/>
              </a:rPr>
              <a:t>by </a:t>
            </a:r>
            <a:r>
              <a:rPr lang="en-US" altLang="zh-CN" dirty="0" err="1" smtClean="0">
                <a:sym typeface="Wingdings" pitchFamily="2" charset="2"/>
              </a:rPr>
              <a:t>RpcId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分析链路</a:t>
            </a:r>
          </a:p>
          <a:p>
            <a:r>
              <a:rPr lang="zh-CN" altLang="en-US" dirty="0" smtClean="0"/>
              <a:t>实时分析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借助离线分析的产出，如链路形态、依赖情况等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b="1" dirty="0" smtClean="0">
                <a:solidFill>
                  <a:srgbClr val="92D050"/>
                </a:solidFill>
              </a:rPr>
              <a:t>单条调用日志</a:t>
            </a:r>
            <a:r>
              <a:rPr lang="zh-CN" altLang="en-US" dirty="0" smtClean="0"/>
              <a:t>直接分析，不需要汇总、重组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得到链路上的调用情况，如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RT</a:t>
            </a:r>
            <a:r>
              <a:rPr lang="zh-CN" altLang="en-US" dirty="0" smtClean="0"/>
              <a:t>、错误情况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16" name="Picture 2" descr="D:\EagleEye\path_mas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57" y="1357298"/>
            <a:ext cx="8907702" cy="6228593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5720" y="1643050"/>
            <a:ext cx="5072098" cy="5214950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42844" y="1071546"/>
            <a:ext cx="1643074" cy="642942"/>
          </a:xfrm>
          <a:prstGeom prst="wedgeRoundRectCallout">
            <a:avLst>
              <a:gd name="adj1" fmla="val 52968"/>
              <a:gd name="adj2" fmla="val 7211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离线分析得到链路形态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357818" y="1643050"/>
            <a:ext cx="857256" cy="5214950"/>
          </a:xfrm>
          <a:prstGeom prst="round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714744" y="1071546"/>
            <a:ext cx="1643074" cy="642942"/>
          </a:xfrm>
          <a:prstGeom prst="wedgeRoundRectCallout">
            <a:avLst>
              <a:gd name="adj1" fmla="val 52968"/>
              <a:gd name="adj2" fmla="val 721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实时分析回填调用数据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15074" y="1643050"/>
            <a:ext cx="2571768" cy="521495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86446" y="1071546"/>
            <a:ext cx="1643074" cy="642942"/>
          </a:xfrm>
          <a:prstGeom prst="wedgeRoundRectCallout">
            <a:avLst>
              <a:gd name="adj1" fmla="val 52968"/>
              <a:gd name="adj2" fmla="val 7211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离线分析产出其他信息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71472" y="2714620"/>
            <a:ext cx="8021927" cy="142876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如何根据单条调用日志定位</a:t>
            </a:r>
            <a:r>
              <a:rPr lang="en-US" altLang="zh-CN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调用所在的链路位置？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Step1</a:t>
            </a:r>
            <a:r>
              <a:rPr lang="zh-CN" altLang="en-US" dirty="0" smtClean="0">
                <a:solidFill>
                  <a:srgbClr val="92D050"/>
                </a:solidFill>
              </a:rPr>
              <a:t>：定位入口链路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入口应用：可以从 </a:t>
            </a:r>
            <a:r>
              <a:rPr lang="en-US" altLang="zh-CN" dirty="0" err="1" smtClean="0"/>
              <a:t>TraceId</a:t>
            </a:r>
            <a:r>
              <a:rPr lang="en-US" altLang="zh-CN" dirty="0" smtClean="0"/>
              <a:t> </a:t>
            </a:r>
            <a:r>
              <a:rPr lang="zh-CN" altLang="en-US" dirty="0" smtClean="0"/>
              <a:t>隐藏的业务数据得到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入口签名</a:t>
            </a:r>
            <a:r>
              <a:rPr lang="zh-CN" altLang="en-US" dirty="0" smtClean="0"/>
              <a:t>：每行日志都带的</a:t>
            </a:r>
            <a:r>
              <a:rPr lang="en-US" altLang="zh-CN" dirty="0" smtClean="0"/>
              <a:t> 4 </a:t>
            </a:r>
            <a:r>
              <a:rPr lang="zh-CN" altLang="en-US" dirty="0" smtClean="0"/>
              <a:t>字节 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 smtClean="0"/>
              <a:t>在创建链路时生成，用于标识入口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Step2</a:t>
            </a:r>
            <a:r>
              <a:rPr lang="zh-CN" altLang="en-US" dirty="0" smtClean="0">
                <a:solidFill>
                  <a:srgbClr val="92D050"/>
                </a:solidFill>
              </a:rPr>
              <a:t>：定位在链路中的具体位置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链路签名</a:t>
            </a:r>
            <a:r>
              <a:rPr lang="zh-CN" altLang="en-US" dirty="0" smtClean="0"/>
              <a:t>：每行日志都带的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字节 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 smtClean="0"/>
              <a:t>请求到达服务端时，在原签名上叠加当前签名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分析调用链</a:t>
            </a:r>
            <a:endParaRPr lang="zh-CN" altLang="en-US" dirty="0"/>
          </a:p>
        </p:txBody>
      </p:sp>
      <p:sp>
        <p:nvSpPr>
          <p:cNvPr id="70" name="内容占位符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入口签名与链路签名的计算方法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214546" y="2357430"/>
          <a:ext cx="6286544" cy="37668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5445"/>
                <a:gridCol w="1326077"/>
                <a:gridCol w="3045022"/>
              </a:tblGrid>
              <a:tr h="470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2D050"/>
                          </a:solidFill>
                        </a:rPr>
                        <a:t>链路层次</a:t>
                      </a:r>
                      <a:endParaRPr lang="zh-CN" altLang="en-US" sz="20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2D050"/>
                          </a:solidFill>
                        </a:rPr>
                        <a:t>入口签名</a:t>
                      </a:r>
                      <a:endParaRPr lang="zh-CN" altLang="en-US" sz="20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2D050"/>
                          </a:solidFill>
                        </a:rPr>
                        <a:t>链路签名</a:t>
                      </a:r>
                      <a:endParaRPr lang="zh-CN" altLang="en-US" sz="20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accent4"/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chemeClr val="accent4"/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h(B)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0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h(C)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B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20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h(B)</a:t>
                      </a:r>
                      <a:r>
                        <a:rPr lang="zh-CN" altLang="en-US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* 31 + </a:t>
                      </a:r>
                      <a:r>
                        <a:rPr lang="en-US" altLang="zh-CN" sz="2000" b="0" i="1" baseline="0" dirty="0" smtClean="0">
                          <a:solidFill>
                            <a:srgbClr val="92D050"/>
                          </a:solidFill>
                        </a:rPr>
                        <a:t>h(D)</a:t>
                      </a:r>
                      <a:endParaRPr lang="zh-CN" altLang="en-US" sz="2000" b="0" i="1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C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20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h(C)</a:t>
                      </a:r>
                      <a:r>
                        <a:rPr lang="zh-CN" altLang="en-US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* 31 + </a:t>
                      </a:r>
                      <a:r>
                        <a:rPr lang="en-US" altLang="zh-CN" sz="2000" b="0" i="1" baseline="0" dirty="0" smtClean="0">
                          <a:solidFill>
                            <a:srgbClr val="92D050"/>
                          </a:solidFill>
                        </a:rPr>
                        <a:t>h(D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)</a:t>
                      </a:r>
                      <a:endParaRPr lang="zh-CN" altLang="en-US" sz="2000" b="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B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D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2000" b="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0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h(B)</a:t>
                      </a:r>
                      <a:r>
                        <a:rPr lang="zh-CN" altLang="en-US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* 31 + </a:t>
                      </a:r>
                      <a:r>
                        <a:rPr lang="en-US" altLang="zh-CN" sz="2000" b="0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h(D)</a:t>
                      </a:r>
                      <a:r>
                        <a:rPr lang="en-US" altLang="zh-CN" sz="2000" b="0" i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zh-CN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*31 + </a:t>
                      </a:r>
                      <a:r>
                        <a:rPr lang="en-US" altLang="zh-CN" sz="2000" b="0" i="1" baseline="0" dirty="0" smtClean="0">
                          <a:solidFill>
                            <a:srgbClr val="92D050"/>
                          </a:solidFill>
                        </a:rPr>
                        <a:t>h(E)</a:t>
                      </a:r>
                      <a:endParaRPr lang="zh-CN" altLang="en-US" sz="2000" b="0" i="1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470853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C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dirty="0" smtClean="0">
                          <a:solidFill>
                            <a:srgbClr val="92D050"/>
                          </a:solidFill>
                        </a:rPr>
                        <a:t>D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20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20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 smtClean="0">
                          <a:solidFill>
                            <a:srgbClr val="92D050"/>
                          </a:solidFill>
                        </a:rPr>
                        <a:t>h(A)</a:t>
                      </a:r>
                      <a:endParaRPr lang="zh-CN" altLang="en-US" sz="2000" b="0" i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0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h(C)</a:t>
                      </a:r>
                      <a:r>
                        <a:rPr lang="zh-CN" altLang="en-US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* 31 + </a:t>
                      </a:r>
                      <a:r>
                        <a:rPr lang="en-US" altLang="zh-CN" sz="2000" b="0" i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h(D)</a:t>
                      </a:r>
                      <a:r>
                        <a:rPr lang="en-US" altLang="zh-CN" sz="20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zh-CN" sz="2000" b="0" baseline="0" dirty="0" smtClean="0">
                          <a:solidFill>
                            <a:srgbClr val="92D050"/>
                          </a:solidFill>
                        </a:rPr>
                        <a:t> *31 + </a:t>
                      </a:r>
                      <a:r>
                        <a:rPr lang="en-US" altLang="zh-CN" sz="2000" b="0" i="1" baseline="0" dirty="0" smtClean="0">
                          <a:solidFill>
                            <a:srgbClr val="92D050"/>
                          </a:solidFill>
                        </a:rPr>
                        <a:t>h(E)</a:t>
                      </a:r>
                      <a:endParaRPr lang="zh-CN" altLang="en-US" sz="2000" b="0" i="1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71472" y="2838106"/>
            <a:ext cx="1214442" cy="2714640"/>
            <a:chOff x="571472" y="3305514"/>
            <a:chExt cx="1214442" cy="2714640"/>
          </a:xfrm>
        </p:grpSpPr>
        <p:sp>
          <p:nvSpPr>
            <p:cNvPr id="5" name="椭圆 4"/>
            <p:cNvSpPr/>
            <p:nvPr/>
          </p:nvSpPr>
          <p:spPr>
            <a:xfrm>
              <a:off x="928662" y="3305514"/>
              <a:ext cx="500062" cy="50006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A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4091332"/>
              <a:ext cx="500063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B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85852" y="4091332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Calibri"/>
                  <a:ea typeface="宋体"/>
                </a:rPr>
                <a:t>C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28662" y="4805712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D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9" name="直接箭头连接符 8"/>
            <p:cNvCxnSpPr>
              <a:stCxn id="5" idx="3"/>
              <a:endCxn id="6" idx="0"/>
            </p:cNvCxnSpPr>
            <p:nvPr/>
          </p:nvCxnSpPr>
          <p:spPr>
            <a:xfrm rot="5400000">
              <a:off x="732205" y="3821643"/>
              <a:ext cx="358988" cy="18039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" name="直接箭头连接符 9"/>
            <p:cNvCxnSpPr>
              <a:stCxn id="5" idx="5"/>
              <a:endCxn id="7" idx="0"/>
            </p:cNvCxnSpPr>
            <p:nvPr/>
          </p:nvCxnSpPr>
          <p:spPr>
            <a:xfrm rot="16200000" flipH="1">
              <a:off x="1266193" y="3821642"/>
              <a:ext cx="358988" cy="180391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直接箭头连接符 10"/>
            <p:cNvCxnSpPr>
              <a:stCxn id="6" idx="4"/>
              <a:endCxn id="8" idx="1"/>
            </p:cNvCxnSpPr>
            <p:nvPr/>
          </p:nvCxnSpPr>
          <p:spPr>
            <a:xfrm rot="16200000" flipH="1">
              <a:off x="767924" y="4644974"/>
              <a:ext cx="287550" cy="180390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直接箭头连接符 12"/>
            <p:cNvCxnSpPr>
              <a:stCxn id="7" idx="4"/>
              <a:endCxn id="8" idx="7"/>
            </p:cNvCxnSpPr>
            <p:nvPr/>
          </p:nvCxnSpPr>
          <p:spPr>
            <a:xfrm rot="5400000">
              <a:off x="1301913" y="4644974"/>
              <a:ext cx="287550" cy="180391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53" name="椭圆 52"/>
            <p:cNvSpPr/>
            <p:nvPr/>
          </p:nvSpPr>
          <p:spPr>
            <a:xfrm>
              <a:off x="928662" y="5520092"/>
              <a:ext cx="500062" cy="50006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E</a:t>
              </a: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cxnSp>
          <p:nvCxnSpPr>
            <p:cNvPr id="54" name="直接箭头连接符 53"/>
            <p:cNvCxnSpPr>
              <a:stCxn id="8" idx="3"/>
              <a:endCxn id="53" idx="1"/>
            </p:cNvCxnSpPr>
            <p:nvPr/>
          </p:nvCxnSpPr>
          <p:spPr>
            <a:xfrm rot="5400000">
              <a:off x="821503" y="5412933"/>
              <a:ext cx="360782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7" name="直接箭头连接符 56"/>
            <p:cNvCxnSpPr>
              <a:stCxn id="8" idx="5"/>
              <a:endCxn id="53" idx="7"/>
            </p:cNvCxnSpPr>
            <p:nvPr/>
          </p:nvCxnSpPr>
          <p:spPr>
            <a:xfrm rot="5400000">
              <a:off x="1175101" y="5412933"/>
              <a:ext cx="360782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鹰眼的实现小结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埋点和输出日志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914400" lvl="1" indent="-514350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中间件埋点，基于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ThreadLocal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514350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异步写，采样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收集和存储日志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914400" lvl="1" indent="-514350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实时抓日志，按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TraceId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汇总，不同的存储方式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分析调用链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914400" lvl="1" indent="-514350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基于入口的链路分析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514350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实时分析：入口和链路签名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整个分布式系统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高速公路网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92D050"/>
                </a:solidFill>
              </a:rPr>
              <a:t>前端请求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高速上行驶的车辆</a:t>
            </a:r>
          </a:p>
          <a:p>
            <a:r>
              <a:rPr lang="zh-CN" altLang="en-US" dirty="0" smtClean="0">
                <a:solidFill>
                  <a:srgbClr val="92D050"/>
                </a:solidFill>
              </a:rPr>
              <a:t>处理请求的应用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/>
              <a:t>高速上的收费站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Picture 2" descr="D:\todo\EagleEye\etcmap_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714488"/>
            <a:ext cx="45720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85852" y="6429396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图片来源：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http://www.etcsd.com/main/business/outlets.jsp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82521" y="2372121"/>
            <a:ext cx="8061445" cy="1500187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solidFill>
                  <a:srgbClr val="FFC000"/>
                </a:solidFill>
              </a:rPr>
              <a:t>谢谢</a:t>
            </a:r>
            <a:endParaRPr lang="zh-CN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28385" y="5286388"/>
            <a:ext cx="5112700" cy="806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淘宝网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司徒放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（姬风）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jifeng@taobao.com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高速收费站将车辆通行信息记录成日志</a:t>
            </a:r>
          </a:p>
          <a:p>
            <a:pPr lvl="1">
              <a:buNone/>
            </a:pPr>
            <a:r>
              <a:rPr lang="en-US" altLang="zh-CN" sz="2000" dirty="0" smtClean="0"/>
              <a:t>[2013-05-01 12:23:34] </a:t>
            </a:r>
            <a:r>
              <a:rPr lang="zh-CN" altLang="en-US" sz="2000" dirty="0" smtClean="0">
                <a:solidFill>
                  <a:srgbClr val="92D050"/>
                </a:solidFill>
              </a:rPr>
              <a:t>鲁</a:t>
            </a:r>
            <a:r>
              <a:rPr lang="en-US" altLang="zh-CN" sz="2000" dirty="0" smtClean="0">
                <a:solidFill>
                  <a:srgbClr val="92D050"/>
                </a:solidFill>
              </a:rPr>
              <a:t>A123BC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平度</a:t>
            </a:r>
            <a:r>
              <a:rPr lang="en-US" altLang="zh-CN" sz="2000" dirty="0" smtClean="0"/>
              <a:t>2,S16,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0</a:t>
            </a:r>
          </a:p>
          <a:p>
            <a:pPr lvl="1">
              <a:buNone/>
            </a:pPr>
            <a:r>
              <a:rPr lang="en-US" altLang="zh-CN" sz="2000" dirty="0" smtClean="0"/>
              <a:t>[2013-05-01 12:23:40] </a:t>
            </a:r>
            <a:r>
              <a:rPr lang="zh-CN" altLang="en-US" sz="2000" dirty="0" smtClean="0"/>
              <a:t>鲁</a:t>
            </a:r>
            <a:r>
              <a:rPr lang="en-US" altLang="zh-CN" sz="2000" dirty="0" smtClean="0"/>
              <a:t>A987DE,</a:t>
            </a:r>
            <a:r>
              <a:rPr lang="zh-CN" altLang="en-US" sz="2000" dirty="0" smtClean="0"/>
              <a:t>平度</a:t>
            </a:r>
            <a:r>
              <a:rPr lang="en-US" altLang="zh-CN" sz="2000" dirty="0" smtClean="0"/>
              <a:t>2,S16,</a:t>
            </a:r>
            <a:r>
              <a:rPr lang="zh-CN" altLang="en-US" sz="2000" dirty="0" smtClean="0"/>
              <a:t>淄博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10</a:t>
            </a:r>
          </a:p>
          <a:p>
            <a:pPr lvl="1">
              <a:buNone/>
            </a:pPr>
            <a:r>
              <a:rPr lang="en-US" altLang="zh-CN" sz="2000" dirty="0" smtClean="0"/>
              <a:t>[2013-05-01 12:43:15] </a:t>
            </a:r>
            <a:r>
              <a:rPr lang="zh-CN" altLang="en-US" sz="2000" dirty="0" smtClean="0"/>
              <a:t>鲁</a:t>
            </a:r>
            <a:r>
              <a:rPr lang="en-US" altLang="zh-CN" sz="2000" dirty="0" smtClean="0"/>
              <a:t>A123BC,</a:t>
            </a:r>
            <a:r>
              <a:rPr lang="zh-CN" altLang="en-US" sz="2000" dirty="0" smtClean="0"/>
              <a:t>潍坊</a:t>
            </a:r>
            <a:r>
              <a:rPr lang="en-US" altLang="zh-CN" sz="2000" dirty="0" smtClean="0"/>
              <a:t>1,S20,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18</a:t>
            </a:r>
          </a:p>
          <a:p>
            <a:pPr lvl="1">
              <a:buNone/>
            </a:pPr>
            <a:r>
              <a:rPr lang="en-US" altLang="zh-CN" sz="2000" dirty="0" smtClean="0"/>
              <a:t>[2013-05-01 13:38:29] </a:t>
            </a:r>
            <a:r>
              <a:rPr lang="zh-CN" altLang="en-US" sz="2000" dirty="0" smtClean="0">
                <a:solidFill>
                  <a:srgbClr val="92D050"/>
                </a:solidFill>
              </a:rPr>
              <a:t>鲁</a:t>
            </a:r>
            <a:r>
              <a:rPr lang="en-US" altLang="zh-CN" sz="2000" dirty="0" smtClean="0">
                <a:solidFill>
                  <a:srgbClr val="92D050"/>
                </a:solidFill>
              </a:rPr>
              <a:t>A123BC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青州西</a:t>
            </a:r>
            <a:r>
              <a:rPr lang="en-US" altLang="zh-CN" sz="2000" dirty="0" smtClean="0"/>
              <a:t>1,G20,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10</a:t>
            </a:r>
          </a:p>
          <a:p>
            <a:pPr lvl="1">
              <a:buNone/>
            </a:pPr>
            <a:r>
              <a:rPr lang="en-US" altLang="zh-CN" sz="2000" dirty="0" smtClean="0"/>
              <a:t>[2013-05-01 13:38:30] </a:t>
            </a:r>
            <a:r>
              <a:rPr lang="zh-CN" altLang="en-US" sz="2000" dirty="0" smtClean="0"/>
              <a:t>鲁</a:t>
            </a:r>
            <a:r>
              <a:rPr lang="en-US" altLang="zh-CN" sz="2000" dirty="0" smtClean="0"/>
              <a:t>A567AB,</a:t>
            </a:r>
            <a:r>
              <a:rPr lang="zh-CN" altLang="en-US" sz="2000" dirty="0" smtClean="0"/>
              <a:t>青州西</a:t>
            </a:r>
            <a:r>
              <a:rPr lang="en-US" altLang="zh-CN" sz="2000" dirty="0" smtClean="0"/>
              <a:t>2,G20,</a:t>
            </a:r>
            <a:r>
              <a:rPr lang="zh-CN" altLang="en-US" sz="2000" dirty="0" smtClean="0"/>
              <a:t>潍坊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10</a:t>
            </a:r>
          </a:p>
          <a:p>
            <a:pPr lvl="1">
              <a:buNone/>
            </a:pPr>
            <a:r>
              <a:rPr lang="en-US" altLang="zh-CN" sz="2000" dirty="0" smtClean="0"/>
              <a:t>[2013-05-01 14:39:27] </a:t>
            </a:r>
            <a:r>
              <a:rPr lang="zh-CN" altLang="en-US" sz="2000" dirty="0" smtClean="0">
                <a:solidFill>
                  <a:srgbClr val="92D050"/>
                </a:solidFill>
              </a:rPr>
              <a:t>鲁</a:t>
            </a:r>
            <a:r>
              <a:rPr lang="en-US" altLang="zh-CN" sz="2000" dirty="0" smtClean="0">
                <a:solidFill>
                  <a:srgbClr val="92D050"/>
                </a:solidFill>
              </a:rPr>
              <a:t>A123BC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淄博</a:t>
            </a:r>
            <a:r>
              <a:rPr lang="en-US" altLang="zh-CN" sz="2000" dirty="0" smtClean="0"/>
              <a:t>3,G20,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15</a:t>
            </a:r>
          </a:p>
          <a:p>
            <a:pPr lvl="1">
              <a:buNone/>
            </a:pPr>
            <a:r>
              <a:rPr lang="en-US" altLang="zh-CN" sz="2000" dirty="0" smtClean="0"/>
              <a:t>[2013-05-01 16:42:58] </a:t>
            </a:r>
            <a:r>
              <a:rPr lang="zh-CN" altLang="en-US" sz="2000" dirty="0" smtClean="0">
                <a:solidFill>
                  <a:srgbClr val="92D050"/>
                </a:solidFill>
              </a:rPr>
              <a:t>鲁</a:t>
            </a:r>
            <a:r>
              <a:rPr lang="en-US" altLang="zh-CN" sz="2000" dirty="0" smtClean="0">
                <a:solidFill>
                  <a:srgbClr val="92D050"/>
                </a:solidFill>
              </a:rPr>
              <a:t>A123BC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3,G20,</a:t>
            </a:r>
            <a:r>
              <a:rPr lang="zh-CN" altLang="en-US" sz="2000" dirty="0" smtClean="0"/>
              <a:t>济南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25</a:t>
            </a:r>
          </a:p>
          <a:p>
            <a:pPr lvl="1">
              <a:buNone/>
            </a:pPr>
            <a:r>
              <a:rPr lang="en-US" altLang="zh-CN" sz="2000" dirty="0" smtClean="0"/>
              <a:t>……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6429396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上述内容仅作举例示意说明用，纯属虚构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可以分析车辆 </a:t>
            </a:r>
            <a:r>
              <a:rPr lang="zh-CN" altLang="en-US" dirty="0" smtClean="0">
                <a:solidFill>
                  <a:srgbClr val="92D050"/>
                </a:solidFill>
              </a:rPr>
              <a:t>鲁</a:t>
            </a:r>
            <a:r>
              <a:rPr lang="en-US" altLang="zh-CN" dirty="0" smtClean="0">
                <a:solidFill>
                  <a:srgbClr val="92D050"/>
                </a:solidFill>
              </a:rPr>
              <a:t>A123BC </a:t>
            </a:r>
            <a:r>
              <a:rPr lang="zh-CN" altLang="en-US" dirty="0" smtClean="0"/>
              <a:t>的行驶路线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[05-01 12:23:34] </a:t>
            </a:r>
            <a:r>
              <a:rPr lang="zh-CN" altLang="en-US" dirty="0" smtClean="0"/>
              <a:t>平度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，旅途开始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↓</a:t>
            </a:r>
          </a:p>
          <a:p>
            <a:pPr lvl="1"/>
            <a:r>
              <a:rPr lang="en-US" altLang="zh-CN" dirty="0" smtClean="0"/>
              <a:t>[05-01 13:38:29] </a:t>
            </a:r>
            <a:r>
              <a:rPr lang="zh-CN" altLang="en-US" dirty="0" smtClean="0"/>
              <a:t>青州西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，耗时 </a:t>
            </a:r>
            <a:r>
              <a:rPr lang="en-US" altLang="zh-CN" dirty="0" smtClean="0"/>
              <a:t>75 </a:t>
            </a:r>
            <a:r>
              <a:rPr lang="zh-CN" altLang="en-US" dirty="0" smtClean="0"/>
              <a:t>分钟，路费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↓</a:t>
            </a:r>
          </a:p>
          <a:p>
            <a:pPr lvl="1"/>
            <a:r>
              <a:rPr lang="en-US" altLang="zh-CN" dirty="0" smtClean="0"/>
              <a:t>[05-01 14:39:27] </a:t>
            </a:r>
            <a:r>
              <a:rPr lang="zh-CN" altLang="en-US" dirty="0" smtClean="0"/>
              <a:t>淄博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，耗时 </a:t>
            </a:r>
            <a:r>
              <a:rPr lang="en-US" altLang="zh-CN" dirty="0" smtClean="0"/>
              <a:t>61 </a:t>
            </a:r>
            <a:r>
              <a:rPr lang="zh-CN" altLang="en-US" dirty="0" smtClean="0"/>
              <a:t>分钟，路费 </a:t>
            </a:r>
            <a:r>
              <a:rPr lang="en-US" altLang="zh-CN" dirty="0" smtClean="0"/>
              <a:t>5 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↓</a:t>
            </a:r>
          </a:p>
          <a:p>
            <a:pPr lvl="1"/>
            <a:r>
              <a:rPr lang="en-US" altLang="zh-CN" dirty="0" smtClean="0"/>
              <a:t>[05-01 16:42:58] </a:t>
            </a:r>
            <a:r>
              <a:rPr lang="zh-CN" altLang="en-US" dirty="0" smtClean="0"/>
              <a:t>济南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，耗时 </a:t>
            </a:r>
            <a:r>
              <a:rPr lang="en-US" altLang="zh-CN" dirty="0" smtClean="0"/>
              <a:t>123 </a:t>
            </a:r>
            <a:r>
              <a:rPr lang="zh-CN" altLang="en-US" dirty="0" smtClean="0"/>
              <a:t>分钟，路费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6429396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上述内容仅作举例示意说明用，纯属虚构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鹰眼（</a:t>
            </a:r>
            <a:r>
              <a:rPr lang="en-US" altLang="zh-CN" dirty="0" smtClean="0"/>
              <a:t>EagleEye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基于日志的分布式调用跟踪系统</a:t>
            </a:r>
          </a:p>
          <a:p>
            <a:pPr lvl="1"/>
            <a:r>
              <a:rPr lang="zh-CN" altLang="en-US" dirty="0" smtClean="0"/>
              <a:t>脱胎于 </a:t>
            </a:r>
            <a:r>
              <a:rPr lang="en-US" altLang="zh-CN" dirty="0" smtClean="0"/>
              <a:t>Google Dapper </a:t>
            </a:r>
            <a:r>
              <a:rPr lang="zh-CN" altLang="en-US" dirty="0" smtClean="0"/>
              <a:t>论文</a:t>
            </a:r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核心：</a:t>
            </a:r>
            <a:r>
              <a:rPr lang="zh-CN" altLang="en-US" b="1" dirty="0" smtClean="0">
                <a:solidFill>
                  <a:srgbClr val="92D050"/>
                </a:solidFill>
              </a:rPr>
              <a:t>调用链</a:t>
            </a:r>
            <a:r>
              <a:rPr lang="zh-CN" altLang="en-US" dirty="0" smtClean="0"/>
              <a:t>。每次请求都生成</a:t>
            </a:r>
            <a:br>
              <a:rPr lang="zh-CN" altLang="en-US" dirty="0" smtClean="0"/>
            </a:br>
            <a:r>
              <a:rPr lang="zh-CN" altLang="en-US" dirty="0" smtClean="0"/>
              <a:t>一个全局唯一的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TraceId</a:t>
            </a:r>
            <a:r>
              <a:rPr lang="zh-CN" altLang="en-US" dirty="0" smtClean="0"/>
              <a:t>），</a:t>
            </a:r>
            <a:br>
              <a:rPr lang="zh-CN" altLang="en-US" dirty="0" smtClean="0"/>
            </a:br>
            <a:r>
              <a:rPr lang="zh-CN" altLang="en-US" dirty="0" smtClean="0"/>
              <a:t>通过它将不同系统的“孤立的”</a:t>
            </a:r>
            <a:br>
              <a:rPr lang="zh-CN" altLang="en-US" dirty="0" smtClean="0"/>
            </a:br>
            <a:r>
              <a:rPr lang="zh-CN" altLang="en-US" dirty="0" smtClean="0"/>
              <a:t>日志串在一起，重组还原出更多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有价值的信息</a:t>
            </a:r>
          </a:p>
        </p:txBody>
      </p:sp>
      <p:pic>
        <p:nvPicPr>
          <p:cNvPr id="4" name="Picture 2" descr="R:\tiesu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214" y="2214554"/>
            <a:ext cx="22860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6429396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* 《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三国杀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铁索连环卡牌版权归游卡桌游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</a:rPr>
              <a:t>Yoka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 Games)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所有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|0|0|0.5|0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6|0.3|0.1|0.7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6|0.3|0.1|0.7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22.5|5.9|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2.6|38.7|14.9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8.9|6.5|8.7|17.8|12|6.5|26.5|4.9|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4.3|21|14|37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.8|7.5|1.2|6.2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0.1|24.6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9|1.3|4.9|11.3|4.9|1.1|1.9|10.7|1.6|5.4|1|1|1|1|1.5|1.5|1.4|0.9|1.6|4.1|1.7|4.1|3.9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1|2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.9|1.8|28.9|0.1|0.4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|0|0.3|0|0|0|0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.3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6|0.1|0.4|0"/>
</p:tagLst>
</file>

<file path=ppt/theme/theme1.xml><?xml version="1.0" encoding="utf-8"?>
<a:theme xmlns:a="http://schemas.openxmlformats.org/drawingml/2006/main" name="Office 主题">
  <a:themeElements>
    <a:clrScheme name="一淘广告数据">
      <a:dk1>
        <a:sysClr val="windowText" lastClr="000000"/>
      </a:dk1>
      <a:lt1>
        <a:sysClr val="window" lastClr="FFFFFF"/>
      </a:lt1>
      <a:dk2>
        <a:srgbClr val="313C55"/>
      </a:dk2>
      <a:lt2>
        <a:srgbClr val="EEECE1"/>
      </a:lt2>
      <a:accent1>
        <a:srgbClr val="458AE6"/>
      </a:accent1>
      <a:accent2>
        <a:srgbClr val="39BCC0"/>
      </a:accent2>
      <a:accent3>
        <a:srgbClr val="94CC5C"/>
      </a:accent3>
      <a:accent4>
        <a:srgbClr val="E6B522"/>
      </a:accent4>
      <a:accent5>
        <a:srgbClr val="B0704A"/>
      </a:accent5>
      <a:accent6>
        <a:srgbClr val="6280A1"/>
      </a:accent6>
      <a:hlink>
        <a:srgbClr val="458AE6"/>
      </a:hlink>
      <a:folHlink>
        <a:srgbClr val="E6B522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2340</Words>
  <Application>Microsoft Office PowerPoint</Application>
  <PresentationFormat>全屏显示(4:3)</PresentationFormat>
  <Paragraphs>597</Paragraphs>
  <Slides>60</Slides>
  <Notes>7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Office 主题</vt:lpstr>
      <vt:lpstr>公式</vt:lpstr>
      <vt:lpstr>分布式调用跟踪系统介绍</vt:lpstr>
      <vt:lpstr>大纲</vt:lpstr>
      <vt:lpstr>现状</vt:lpstr>
      <vt:lpstr>现状</vt:lpstr>
      <vt:lpstr>幻灯片 5</vt:lpstr>
      <vt:lpstr>举个例子</vt:lpstr>
      <vt:lpstr>举个例子</vt:lpstr>
      <vt:lpstr>举个例子</vt:lpstr>
      <vt:lpstr>简介</vt:lpstr>
      <vt:lpstr>简介</vt:lpstr>
      <vt:lpstr>大纲</vt:lpstr>
      <vt:lpstr>1. 调用链跟踪</vt:lpstr>
      <vt:lpstr>调用链跟踪</vt:lpstr>
      <vt:lpstr>调用链跟踪</vt:lpstr>
      <vt:lpstr>调用链跟踪</vt:lpstr>
      <vt:lpstr>调用链跟踪</vt:lpstr>
      <vt:lpstr>2. 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链路分析</vt:lpstr>
      <vt:lpstr>3. 透明数据传输</vt:lpstr>
      <vt:lpstr>透明数据传输</vt:lpstr>
      <vt:lpstr>透明数据传输</vt:lpstr>
      <vt:lpstr>业务日志埋点</vt:lpstr>
      <vt:lpstr>小结</vt:lpstr>
      <vt:lpstr>大纲</vt:lpstr>
      <vt:lpstr>整体架构</vt:lpstr>
      <vt:lpstr>整体实现介绍</vt:lpstr>
      <vt:lpstr>埋点和输出日志</vt:lpstr>
      <vt:lpstr>埋点和输出日志</vt:lpstr>
      <vt:lpstr>埋点和输出日志</vt:lpstr>
      <vt:lpstr>埋点和输出日志</vt:lpstr>
      <vt:lpstr>埋点和输出日志</vt:lpstr>
      <vt:lpstr>埋点和输出日志</vt:lpstr>
      <vt:lpstr>埋点和输出日志</vt:lpstr>
      <vt:lpstr>埋点和输出日志</vt:lpstr>
      <vt:lpstr>埋点和输出日志</vt:lpstr>
      <vt:lpstr>埋点和输出日志</vt:lpstr>
      <vt:lpstr>整体实现介绍</vt:lpstr>
      <vt:lpstr>收集和存储日志</vt:lpstr>
      <vt:lpstr>收集和存储日志</vt:lpstr>
      <vt:lpstr>收集和存储日志</vt:lpstr>
      <vt:lpstr>整体实现介绍</vt:lpstr>
      <vt:lpstr>分析调用链</vt:lpstr>
      <vt:lpstr>分析调用链</vt:lpstr>
      <vt:lpstr>分析调用链</vt:lpstr>
      <vt:lpstr>分析调用链</vt:lpstr>
      <vt:lpstr>幻灯片 56</vt:lpstr>
      <vt:lpstr>分析调用链</vt:lpstr>
      <vt:lpstr>分析调用链</vt:lpstr>
      <vt:lpstr>鹰眼的实现小结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鹰眼下的淘宝</dc:title>
  <dc:creator>jifeng</dc:creator>
  <cp:lastModifiedBy>TerryIce</cp:lastModifiedBy>
  <cp:revision>386</cp:revision>
  <dcterms:modified xsi:type="dcterms:W3CDTF">2013-09-03T14:36:48Z</dcterms:modified>
</cp:coreProperties>
</file>