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79" r:id="rId6"/>
    <p:sldId id="280" r:id="rId7"/>
    <p:sldId id="260" r:id="rId8"/>
    <p:sldId id="261" r:id="rId9"/>
    <p:sldId id="262" r:id="rId10"/>
    <p:sldId id="263" r:id="rId11"/>
    <p:sldId id="264" r:id="rId12"/>
    <p:sldId id="281" r:id="rId13"/>
    <p:sldId id="282" r:id="rId14"/>
    <p:sldId id="283"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4" r:id="rId3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62" autoAdjust="0"/>
  </p:normalViewPr>
  <p:slideViewPr>
    <p:cSldViewPr snapToGrid="0" snapToObjects="1">
      <p:cViewPr varScale="1">
        <p:scale>
          <a:sx n="61" d="100"/>
          <a:sy n="61" d="100"/>
        </p:scale>
        <p:origin x="165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006D2C-8B18-5A4D-9652-C87EEECD9752}" type="datetimeFigureOut">
              <a:rPr kumimoji="1" lang="zh-CN" altLang="en-US" smtClean="0"/>
              <a:t>2016/1/11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3C287-E423-DB41-AC71-A9F08B3C6F2A}" type="slidenum">
              <a:rPr kumimoji="1" lang="zh-CN" altLang="en-US" smtClean="0"/>
              <a:t>‹#›</a:t>
            </a:fld>
            <a:endParaRPr kumimoji="1" lang="zh-CN" altLang="en-US"/>
          </a:p>
        </p:txBody>
      </p:sp>
    </p:spTree>
    <p:extLst>
      <p:ext uri="{BB962C8B-B14F-4D97-AF65-F5344CB8AC3E}">
        <p14:creationId xmlns:p14="http://schemas.microsoft.com/office/powerpoint/2010/main" val="62133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save seconds updates</a:t>
            </a:r>
            <a:r>
              <a:rPr kumimoji="1" lang="zh-CN" altLang="en-US" dirty="0" smtClean="0"/>
              <a:t>，</a:t>
            </a:r>
            <a:r>
              <a:rPr kumimoji="1" lang="en-US" altLang="zh-CN" dirty="0" smtClean="0"/>
              <a:t>save</a:t>
            </a:r>
            <a:r>
              <a:rPr kumimoji="1" lang="zh-CN" altLang="en-US" dirty="0" smtClean="0"/>
              <a:t>配置，指出在多长时间内，有多少次更新操作，就将数据同步到数据文件。这个可以多个条件配合，比如默认配置文件中的设置，就设置了三个条件。</a:t>
            </a:r>
            <a:endParaRPr kumimoji="1" lang="en-US" altLang="zh-CN" dirty="0" smtClean="0"/>
          </a:p>
          <a:p>
            <a:endParaRPr kumimoji="1" lang="zh-CN" altLang="en-US" dirty="0" smtClean="0"/>
          </a:p>
          <a:p>
            <a:r>
              <a:rPr kumimoji="1" lang="en-US" altLang="zh-CN" dirty="0" err="1" smtClean="0"/>
              <a:t>appendonly</a:t>
            </a:r>
            <a:r>
              <a:rPr kumimoji="1" lang="en-US" altLang="zh-CN" dirty="0" smtClean="0"/>
              <a:t> yes/no </a:t>
            </a:r>
            <a:r>
              <a:rPr kumimoji="1" lang="zh-CN" altLang="en-US" dirty="0" smtClean="0"/>
              <a:t>，</a:t>
            </a:r>
            <a:r>
              <a:rPr kumimoji="1" lang="en-US" altLang="zh-CN" dirty="0" err="1" smtClean="0"/>
              <a:t>appendonly</a:t>
            </a:r>
            <a:r>
              <a:rPr kumimoji="1" lang="zh-CN" altLang="en-US" dirty="0" smtClean="0"/>
              <a:t>配置，指出是否在每次更新操作后进行日志记录，如果不开启，可能会在断电时导致一段时间内的数据丢失。因为</a:t>
            </a:r>
            <a:r>
              <a:rPr kumimoji="1" lang="en-US" altLang="zh-CN" dirty="0" err="1" smtClean="0"/>
              <a:t>redis</a:t>
            </a:r>
            <a:r>
              <a:rPr kumimoji="1" lang="zh-CN" altLang="en-US" dirty="0" smtClean="0"/>
              <a:t>本身同步数据文件是按上面的</a:t>
            </a:r>
            <a:r>
              <a:rPr kumimoji="1" lang="en-US" altLang="zh-CN" dirty="0" smtClean="0"/>
              <a:t>save</a:t>
            </a:r>
            <a:r>
              <a:rPr kumimoji="1" lang="zh-CN" altLang="en-US" dirty="0" smtClean="0"/>
              <a:t>条件来同步的，所以有的数据会在一段时间内只存在于内存中。</a:t>
            </a:r>
            <a:endParaRPr kumimoji="1" lang="en-US" altLang="zh-CN" dirty="0" smtClean="0"/>
          </a:p>
          <a:p>
            <a:endParaRPr kumimoji="1" lang="zh-CN" altLang="en-US" dirty="0" smtClean="0"/>
          </a:p>
          <a:p>
            <a:r>
              <a:rPr kumimoji="1" lang="en-US" altLang="zh-CN" dirty="0" err="1" smtClean="0"/>
              <a:t>appendfsync</a:t>
            </a:r>
            <a:r>
              <a:rPr kumimoji="1" lang="en-US" altLang="zh-CN" dirty="0" smtClean="0"/>
              <a:t> no/always/</a:t>
            </a:r>
            <a:r>
              <a:rPr kumimoji="1" lang="en-US" altLang="zh-CN" dirty="0" err="1" smtClean="0"/>
              <a:t>everysec</a:t>
            </a:r>
            <a:r>
              <a:rPr kumimoji="1" lang="en-US" altLang="zh-CN" dirty="0" smtClean="0"/>
              <a:t> </a:t>
            </a:r>
            <a:r>
              <a:rPr kumimoji="1" lang="zh-CN" altLang="en-US" dirty="0" smtClean="0"/>
              <a:t>，</a:t>
            </a:r>
            <a:r>
              <a:rPr kumimoji="1" lang="en-US" altLang="zh-CN" dirty="0" err="1" smtClean="0"/>
              <a:t>appendfsync</a:t>
            </a:r>
            <a:r>
              <a:rPr kumimoji="1" lang="zh-CN" altLang="en-US" dirty="0" smtClean="0"/>
              <a:t>配置，</a:t>
            </a:r>
            <a:r>
              <a:rPr kumimoji="1" lang="en-US" altLang="zh-CN" dirty="0" smtClean="0"/>
              <a:t>no</a:t>
            </a:r>
            <a:r>
              <a:rPr kumimoji="1" lang="zh-CN" altLang="en-US" dirty="0" smtClean="0"/>
              <a:t>表示等操作系统进行数据缓存同步到磁盘，</a:t>
            </a:r>
            <a:r>
              <a:rPr kumimoji="1" lang="en-US" altLang="zh-CN" dirty="0" smtClean="0"/>
              <a:t>always</a:t>
            </a:r>
            <a:r>
              <a:rPr kumimoji="1" lang="zh-CN" altLang="en-US" dirty="0" smtClean="0"/>
              <a:t>表示每次更新操作后手动调用</a:t>
            </a:r>
            <a:r>
              <a:rPr kumimoji="1" lang="en-US" altLang="zh-CN" dirty="0" err="1" smtClean="0"/>
              <a:t>fsync</a:t>
            </a:r>
            <a:r>
              <a:rPr kumimoji="1" lang="en-US" altLang="zh-CN" dirty="0" smtClean="0"/>
              <a:t>()</a:t>
            </a:r>
            <a:r>
              <a:rPr kumimoji="1" lang="zh-CN" altLang="en-US" dirty="0" smtClean="0"/>
              <a:t>将数据写到磁盘，</a:t>
            </a:r>
            <a:r>
              <a:rPr kumimoji="1" lang="en-US" altLang="zh-CN" dirty="0" err="1" smtClean="0"/>
              <a:t>everysec</a:t>
            </a:r>
            <a:r>
              <a:rPr kumimoji="1" lang="zh-CN" altLang="en-US" dirty="0" smtClean="0"/>
              <a:t>表示每秒同步一次。</a:t>
            </a:r>
            <a:endParaRPr kumimoji="1" lang="en-US" altLang="zh-CN" dirty="0" smtClean="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6</a:t>
            </a:fld>
            <a:endParaRPr kumimoji="1" lang="zh-CN" altLang="en-US"/>
          </a:p>
        </p:txBody>
      </p:sp>
    </p:spTree>
    <p:extLst>
      <p:ext uri="{BB962C8B-B14F-4D97-AF65-F5344CB8AC3E}">
        <p14:creationId xmlns:p14="http://schemas.microsoft.com/office/powerpoint/2010/main" val="261792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11</a:t>
            </a:fld>
            <a:endParaRPr kumimoji="1" lang="zh-CN" altLang="en-US"/>
          </a:p>
        </p:txBody>
      </p:sp>
    </p:spTree>
    <p:extLst>
      <p:ext uri="{BB962C8B-B14F-4D97-AF65-F5344CB8AC3E}">
        <p14:creationId xmlns:p14="http://schemas.microsoft.com/office/powerpoint/2010/main" val="138825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12</a:t>
            </a:fld>
            <a:endParaRPr kumimoji="1" lang="zh-CN" altLang="en-US"/>
          </a:p>
        </p:txBody>
      </p:sp>
    </p:spTree>
    <p:extLst>
      <p:ext uri="{BB962C8B-B14F-4D97-AF65-F5344CB8AC3E}">
        <p14:creationId xmlns:p14="http://schemas.microsoft.com/office/powerpoint/2010/main" val="138825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13</a:t>
            </a:fld>
            <a:endParaRPr kumimoji="1" lang="zh-CN" altLang="en-US"/>
          </a:p>
        </p:txBody>
      </p:sp>
    </p:spTree>
    <p:extLst>
      <p:ext uri="{BB962C8B-B14F-4D97-AF65-F5344CB8AC3E}">
        <p14:creationId xmlns:p14="http://schemas.microsoft.com/office/powerpoint/2010/main" val="138825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14</a:t>
            </a:fld>
            <a:endParaRPr kumimoji="1" lang="zh-CN" altLang="en-US"/>
          </a:p>
        </p:txBody>
      </p:sp>
    </p:spTree>
    <p:extLst>
      <p:ext uri="{BB962C8B-B14F-4D97-AF65-F5344CB8AC3E}">
        <p14:creationId xmlns:p14="http://schemas.microsoft.com/office/powerpoint/2010/main" val="138825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15</a:t>
            </a:fld>
            <a:endParaRPr kumimoji="1" lang="zh-CN" altLang="en-US"/>
          </a:p>
        </p:txBody>
      </p:sp>
    </p:spTree>
    <p:extLst>
      <p:ext uri="{BB962C8B-B14F-4D97-AF65-F5344CB8AC3E}">
        <p14:creationId xmlns:p14="http://schemas.microsoft.com/office/powerpoint/2010/main" val="7924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a:t>
            </a:r>
            <a:r>
              <a:rPr kumimoji="1" lang="en-US" altLang="zh-CN" dirty="0" smtClean="0"/>
              <a:t>: </a:t>
            </a:r>
            <a:r>
              <a:rPr kumimoji="1" lang="en-US" altLang="zh-CN" dirty="0" err="1" smtClean="0"/>
              <a:t>Redis</a:t>
            </a:r>
            <a:r>
              <a:rPr kumimoji="1" lang="en-US" altLang="zh-CN" dirty="0" smtClean="0"/>
              <a:t> </a:t>
            </a:r>
            <a:r>
              <a:rPr kumimoji="1" lang="zh-CN" altLang="en-US" dirty="0" smtClean="0"/>
              <a:t>集群协议</a:t>
            </a:r>
          </a:p>
          <a:p>
            <a:r>
              <a:rPr kumimoji="1" lang="zh-CN" altLang="en-US" dirty="0" smtClean="0"/>
              <a:t>		</a:t>
            </a:r>
            <a:r>
              <a:rPr kumimoji="1" lang="en-US" altLang="zh-CN" dirty="0" smtClean="0"/>
              <a:t>1</a:t>
            </a:r>
            <a:r>
              <a:rPr kumimoji="1" lang="zh-CN" altLang="en-US" dirty="0" smtClean="0"/>
              <a:t>、</a:t>
            </a:r>
            <a:r>
              <a:rPr kumimoji="1" lang="en-US" altLang="zh-CN" dirty="0" err="1" smtClean="0"/>
              <a:t>Redis</a:t>
            </a:r>
            <a:r>
              <a:rPr kumimoji="1" lang="en-US" altLang="zh-CN" dirty="0" smtClean="0"/>
              <a:t> </a:t>
            </a:r>
            <a:r>
              <a:rPr kumimoji="1" lang="zh-CN" altLang="en-US" dirty="0" smtClean="0"/>
              <a:t>集群，节点负责存储数据、记录集群状态，集群节点能自动发现其他节点，检测出节点的状态，并在需要的时候，推选中主节点</a:t>
            </a:r>
          </a:p>
          <a:p>
            <a:r>
              <a:rPr kumimoji="1" lang="zh-CN" altLang="en-US" dirty="0" smtClean="0"/>
              <a:t>		</a:t>
            </a:r>
            <a:r>
              <a:rPr kumimoji="1" lang="en-US" altLang="zh-CN" dirty="0" smtClean="0"/>
              <a:t>2</a:t>
            </a:r>
            <a:r>
              <a:rPr kumimoji="1" lang="zh-CN" altLang="en-US" dirty="0" smtClean="0"/>
              <a:t>、</a:t>
            </a:r>
            <a:r>
              <a:rPr kumimoji="1" lang="en-US" altLang="zh-CN" dirty="0" err="1" smtClean="0"/>
              <a:t>Redis</a:t>
            </a:r>
            <a:r>
              <a:rPr kumimoji="1" lang="en-US" altLang="zh-CN" dirty="0" smtClean="0"/>
              <a:t> </a:t>
            </a:r>
            <a:r>
              <a:rPr kumimoji="1" lang="zh-CN" altLang="en-US" dirty="0" smtClean="0"/>
              <a:t>集群节点中通过</a:t>
            </a:r>
            <a:r>
              <a:rPr kumimoji="1" lang="en-US" altLang="zh-CN" dirty="0" smtClean="0"/>
              <a:t>TCP</a:t>
            </a:r>
            <a:r>
              <a:rPr kumimoji="1" lang="zh-CN" altLang="en-US" dirty="0" smtClean="0"/>
              <a:t>连接和一个二级制协议</a:t>
            </a:r>
            <a:r>
              <a:rPr kumimoji="1" lang="en-US" altLang="zh-CN" dirty="0" smtClean="0"/>
              <a:t>(cluster bus) </a:t>
            </a:r>
            <a:r>
              <a:rPr kumimoji="1" lang="zh-CN" altLang="en-US" dirty="0" smtClean="0"/>
              <a:t>建立通信。发现新的节点、发送</a:t>
            </a:r>
            <a:r>
              <a:rPr kumimoji="1" lang="en-US" altLang="zh-CN" dirty="0" smtClean="0"/>
              <a:t>PING</a:t>
            </a:r>
            <a:r>
              <a:rPr kumimoji="1" lang="zh-CN" altLang="en-US" dirty="0" smtClean="0"/>
              <a:t>包、特定的情况下发送集群消息。集群连接能够发布与订阅消息</a:t>
            </a:r>
          </a:p>
          <a:p>
            <a:r>
              <a:rPr kumimoji="1" lang="zh-CN" altLang="en-US" dirty="0" smtClean="0"/>
              <a:t>		</a:t>
            </a:r>
            <a:r>
              <a:rPr kumimoji="1" lang="en-US" altLang="zh-CN" dirty="0" smtClean="0"/>
              <a:t>3</a:t>
            </a:r>
            <a:r>
              <a:rPr kumimoji="1" lang="zh-CN" altLang="en-US" dirty="0" smtClean="0"/>
              <a:t>、</a:t>
            </a:r>
            <a:r>
              <a:rPr kumimoji="1" lang="en-US" altLang="zh-CN" dirty="0" err="1" smtClean="0"/>
              <a:t>Redis</a:t>
            </a:r>
            <a:r>
              <a:rPr kumimoji="1" lang="en-US" altLang="zh-CN" dirty="0" smtClean="0"/>
              <a:t> </a:t>
            </a:r>
            <a:r>
              <a:rPr kumimoji="1" lang="zh-CN" altLang="en-US" dirty="0" smtClean="0"/>
              <a:t>集群节点不能代理请求，客户端发起请求后，接收到重定向</a:t>
            </a:r>
            <a:r>
              <a:rPr kumimoji="1" lang="en-US" altLang="zh-CN" dirty="0" smtClean="0"/>
              <a:t>(MOVED\ASK)</a:t>
            </a:r>
            <a:r>
              <a:rPr kumimoji="1" lang="zh-CN" altLang="en-US" dirty="0" smtClean="0"/>
              <a:t>错误</a:t>
            </a:r>
            <a:r>
              <a:rPr kumimoji="1" lang="en-US" altLang="zh-CN" dirty="0" smtClean="0"/>
              <a:t>,</a:t>
            </a:r>
            <a:r>
              <a:rPr kumimoji="1" lang="zh-CN" altLang="en-US" dirty="0" smtClean="0"/>
              <a:t>会自动重定向到其他节点。理论上来说，客户端是可以自由地向集群中的所有节点发送请求，在需要的时候把请求重定向到其他节点，所以客户端是不需要保存集群状态。 不过客户端可以缓存键值和节点之间的映射关系，这样能明显提高命令执行的效率。</a:t>
            </a:r>
          </a:p>
          <a:p>
            <a:r>
              <a:rPr kumimoji="1" lang="zh-CN" altLang="en-US" dirty="0" smtClean="0"/>
              <a:t>	二</a:t>
            </a:r>
            <a:r>
              <a:rPr kumimoji="1" lang="en-US" altLang="zh-CN" dirty="0" smtClean="0"/>
              <a:t>: </a:t>
            </a:r>
            <a:r>
              <a:rPr kumimoji="1" lang="zh-CN" altLang="en-US" dirty="0" smtClean="0"/>
              <a:t>安全写入	</a:t>
            </a:r>
          </a:p>
          <a:p>
            <a:r>
              <a:rPr kumimoji="1" lang="zh-CN" altLang="en-US" dirty="0" smtClean="0"/>
              <a:t>		</a:t>
            </a:r>
            <a:r>
              <a:rPr kumimoji="1" lang="en-US" altLang="zh-CN" dirty="0" err="1" smtClean="0"/>
              <a:t>Redis</a:t>
            </a:r>
            <a:r>
              <a:rPr kumimoji="1" lang="en-US" altLang="zh-CN" dirty="0" smtClean="0"/>
              <a:t> </a:t>
            </a:r>
            <a:r>
              <a:rPr kumimoji="1" lang="zh-CN" altLang="en-US" dirty="0" smtClean="0"/>
              <a:t>集群节点之间使用异步复制，在分区过程中存在窗口，容易导致丢失写入数据，</a:t>
            </a:r>
            <a:r>
              <a:rPr kumimoji="1" lang="en-US" altLang="zh-CN" dirty="0" err="1" smtClean="0"/>
              <a:t>Redis</a:t>
            </a:r>
            <a:r>
              <a:rPr kumimoji="1" lang="zh-CN" altLang="en-US" dirty="0" smtClean="0"/>
              <a:t>集群即使努力尝试所有写入，但是以下两种情况可能丢失数据</a:t>
            </a:r>
            <a:r>
              <a:rPr kumimoji="1" lang="en-US" altLang="zh-CN" dirty="0" smtClean="0"/>
              <a:t>:</a:t>
            </a:r>
          </a:p>
          <a:p>
            <a:r>
              <a:rPr kumimoji="1" lang="en-US" altLang="zh-CN" dirty="0" smtClean="0"/>
              <a:t>			1</a:t>
            </a:r>
            <a:r>
              <a:rPr kumimoji="1" lang="zh-CN" altLang="en-US" dirty="0" smtClean="0"/>
              <a:t>、命令操作到达主节点后，但在主节点回复的时候，此时写入可能还没有通过主节点复制到从节点那里。如果这时候主库宕机了，这条命令永久丢失。以防主节点长时间不可达而它的一个从节点已经被提升为主节点。</a:t>
            </a:r>
          </a:p>
          <a:p>
            <a:r>
              <a:rPr kumimoji="1" lang="zh-CN" altLang="en-US" dirty="0" smtClean="0"/>
              <a:t>			</a:t>
            </a:r>
            <a:r>
              <a:rPr kumimoji="1" lang="en-US" altLang="zh-CN" dirty="0" smtClean="0"/>
              <a:t>2</a:t>
            </a:r>
            <a:r>
              <a:rPr kumimoji="1" lang="zh-CN" altLang="en-US" dirty="0" smtClean="0"/>
              <a:t>、分区导致一个主节点不可达，然而集群发送故障转移</a:t>
            </a:r>
            <a:r>
              <a:rPr kumimoji="1" lang="en-US" altLang="zh-CN" dirty="0" smtClean="0"/>
              <a:t>(failover)</a:t>
            </a:r>
            <a:r>
              <a:rPr kumimoji="1" lang="zh-CN" altLang="en-US" dirty="0" smtClean="0"/>
              <a:t>，提升从节点为主节点，原来的主节点再次恢复。一个没有更新路由表（</a:t>
            </a:r>
            <a:r>
              <a:rPr kumimoji="1" lang="en-US" altLang="zh-CN" dirty="0" smtClean="0"/>
              <a:t>routing table</a:t>
            </a:r>
            <a:r>
              <a:rPr kumimoji="1" lang="zh-CN" altLang="en-US" dirty="0" smtClean="0"/>
              <a:t>）的客户端或许会在集群把这个主节点变成一个从节点（新主节点的从节点）之前对它进行写入操作。导致数据彻底丢失</a:t>
            </a:r>
          </a:p>
          <a:p>
            <a:r>
              <a:rPr kumimoji="1" lang="zh-CN" altLang="en-US" dirty="0" smtClean="0"/>
              <a:t>	三</a:t>
            </a:r>
            <a:r>
              <a:rPr kumimoji="1" lang="en-US" altLang="zh-CN" dirty="0" smtClean="0"/>
              <a:t>: </a:t>
            </a:r>
            <a:r>
              <a:rPr kumimoji="1" lang="zh-CN" altLang="en-US" dirty="0" smtClean="0"/>
              <a:t>可用性</a:t>
            </a:r>
          </a:p>
          <a:p>
            <a:r>
              <a:rPr kumimoji="1" lang="zh-CN" altLang="en-US" dirty="0" smtClean="0"/>
              <a:t>		</a:t>
            </a:r>
            <a:r>
              <a:rPr kumimoji="1" lang="en-US" altLang="zh-CN" dirty="0" err="1" smtClean="0"/>
              <a:t>Redis</a:t>
            </a:r>
            <a:r>
              <a:rPr kumimoji="1" lang="en-US" altLang="zh-CN" dirty="0" smtClean="0"/>
              <a:t> </a:t>
            </a:r>
            <a:r>
              <a:rPr kumimoji="1" lang="zh-CN" altLang="en-US" dirty="0" smtClean="0"/>
              <a:t>集群少数节点不可用后，在经过</a:t>
            </a:r>
            <a:r>
              <a:rPr kumimoji="1" lang="en-US" altLang="zh-CN" dirty="0" smtClean="0"/>
              <a:t>cluster-node-timeout</a:t>
            </a:r>
            <a:r>
              <a:rPr kumimoji="1" lang="zh-CN" altLang="en-US" dirty="0" smtClean="0"/>
              <a:t>时间后，集群根据自动故障机制，将从节点提升为主节点。这事集群恢复可用</a:t>
            </a:r>
          </a:p>
          <a:p>
            <a:r>
              <a:rPr kumimoji="1" lang="zh-CN" altLang="en-US" dirty="0" smtClean="0"/>
              <a:t>		举个例子，一个由 </a:t>
            </a:r>
            <a:r>
              <a:rPr kumimoji="1" lang="en-US" altLang="zh-CN" dirty="0" smtClean="0"/>
              <a:t>N </a:t>
            </a:r>
            <a:r>
              <a:rPr kumimoji="1" lang="zh-CN" altLang="en-US" dirty="0" smtClean="0"/>
              <a:t>个主节点组成的集群，每个主节点都只有一个从节点。当有一个节点（因为故障）被分割出去后，集群的多数节点这边仍然是可访问的。当有两个节点（因故障）被分割出去后集群仍可用的概率是 </a:t>
            </a:r>
            <a:r>
              <a:rPr kumimoji="1" lang="en-US" altLang="zh-CN" dirty="0" smtClean="0"/>
              <a:t>1-(1/(N*2-1))</a:t>
            </a:r>
            <a:r>
              <a:rPr kumimoji="1" lang="zh-CN" altLang="en-US" dirty="0" smtClean="0"/>
              <a:t>（在第一个节点故障出错后总共剩下 </a:t>
            </a:r>
            <a:r>
              <a:rPr kumimoji="1" lang="en-US" altLang="zh-CN" dirty="0" smtClean="0"/>
              <a:t>N*2-1 </a:t>
            </a:r>
            <a:r>
              <a:rPr kumimoji="1" lang="zh-CN" altLang="en-US" dirty="0" smtClean="0"/>
              <a:t>个节点，那么失去冗余备份（即失去从节点）的那个主节点也故障出错的概率是 </a:t>
            </a:r>
            <a:r>
              <a:rPr kumimoji="1" lang="en-US" altLang="zh-CN" dirty="0" smtClean="0"/>
              <a:t>1/(N*2-1))</a:t>
            </a:r>
            <a:r>
              <a:rPr kumimoji="1" lang="zh-CN" altLang="en-US" dirty="0" smtClean="0"/>
              <a:t>）。</a:t>
            </a:r>
          </a:p>
          <a:p>
            <a:r>
              <a:rPr kumimoji="1" lang="zh-CN" altLang="en-US" dirty="0" smtClean="0"/>
              <a:t>		比如一个拥有</a:t>
            </a:r>
            <a:r>
              <a:rPr kumimoji="1" lang="en-US" altLang="zh-CN" dirty="0" smtClean="0"/>
              <a:t>6</a:t>
            </a:r>
            <a:r>
              <a:rPr kumimoji="1" lang="zh-CN" altLang="en-US" dirty="0" smtClean="0"/>
              <a:t>个节点的集群，每个节点都只有一个从节点，那么在两个节点从多数节点这边分割出去后集群不再可用的概率是 </a:t>
            </a:r>
            <a:r>
              <a:rPr kumimoji="1" lang="en-US" altLang="zh-CN" dirty="0" smtClean="0"/>
              <a:t>1/(6*2-1) = 0.0909</a:t>
            </a:r>
            <a:r>
              <a:rPr kumimoji="1" lang="zh-CN" altLang="en-US" dirty="0" smtClean="0"/>
              <a:t>，即有大约 </a:t>
            </a:r>
            <a:r>
              <a:rPr kumimoji="1" lang="en-US" altLang="zh-CN" dirty="0" smtClean="0"/>
              <a:t>9% </a:t>
            </a:r>
            <a:r>
              <a:rPr kumimoji="1" lang="zh-CN" altLang="en-US" dirty="0" smtClean="0"/>
              <a:t>的概率。</a:t>
            </a:r>
            <a:endParaRPr kumimoji="1" lang="zh-CN" altLang="en-US" dirty="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20</a:t>
            </a:fld>
            <a:endParaRPr kumimoji="1" lang="zh-CN" altLang="en-US"/>
          </a:p>
        </p:txBody>
      </p:sp>
    </p:spTree>
    <p:extLst>
      <p:ext uri="{BB962C8B-B14F-4D97-AF65-F5344CB8AC3E}">
        <p14:creationId xmlns:p14="http://schemas.microsoft.com/office/powerpoint/2010/main" val="42274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节点心跳</a:t>
            </a:r>
            <a:r>
              <a:rPr kumimoji="1" lang="en-US" altLang="zh-CN" dirty="0" smtClean="0"/>
              <a:t>:</a:t>
            </a:r>
          </a:p>
          <a:p>
            <a:r>
              <a:rPr kumimoji="1" lang="en-US" altLang="zh-CN" dirty="0" smtClean="0"/>
              <a:t>	</a:t>
            </a:r>
            <a:r>
              <a:rPr kumimoji="1" lang="en-US" altLang="zh-CN" dirty="0" err="1" smtClean="0"/>
              <a:t>Redis</a:t>
            </a:r>
            <a:r>
              <a:rPr kumimoji="1" lang="en-US" altLang="zh-CN" dirty="0" smtClean="0"/>
              <a:t> </a:t>
            </a:r>
            <a:r>
              <a:rPr kumimoji="1" lang="zh-CN" altLang="en-US" dirty="0" smtClean="0"/>
              <a:t>集群在运行的过程中，每个节点每秒会随机</a:t>
            </a:r>
            <a:r>
              <a:rPr kumimoji="1" lang="en-US" altLang="zh-CN" dirty="0" smtClean="0"/>
              <a:t>ping</a:t>
            </a:r>
            <a:r>
              <a:rPr kumimoji="1" lang="zh-CN" altLang="en-US" dirty="0" smtClean="0"/>
              <a:t>几个节点，不过每个节点都会保证去</a:t>
            </a:r>
            <a:r>
              <a:rPr kumimoji="1" lang="en-US" altLang="zh-CN" dirty="0" smtClean="0"/>
              <a:t>PING</a:t>
            </a:r>
            <a:r>
              <a:rPr kumimoji="1" lang="zh-CN" altLang="en-US" dirty="0" smtClean="0"/>
              <a:t>满足这个条件的其他节点</a:t>
            </a:r>
            <a:r>
              <a:rPr kumimoji="1" lang="en-US" altLang="zh-CN" dirty="0" smtClean="0"/>
              <a:t>:</a:t>
            </a:r>
            <a:r>
              <a:rPr kumimoji="1" lang="zh-CN" altLang="en-US" dirty="0" smtClean="0"/>
              <a:t>在过去的一半</a:t>
            </a:r>
            <a:r>
              <a:rPr kumimoji="1" lang="en-US" altLang="zh-CN" dirty="0" smtClean="0"/>
              <a:t>"cluster-node-timeout"</a:t>
            </a:r>
            <a:r>
              <a:rPr kumimoji="1" lang="zh-CN" altLang="en-US" dirty="0" smtClean="0"/>
              <a:t>时间里都没有发送</a:t>
            </a:r>
            <a:r>
              <a:rPr kumimoji="1" lang="en-US" altLang="zh-CN" dirty="0" smtClean="0"/>
              <a:t>PING</a:t>
            </a:r>
            <a:r>
              <a:rPr kumimoji="1" lang="zh-CN" altLang="en-US" dirty="0" smtClean="0"/>
              <a:t>包过去或者没有接收从那节点发来的</a:t>
            </a:r>
            <a:r>
              <a:rPr kumimoji="1" lang="en-US" altLang="zh-CN" dirty="0" smtClean="0"/>
              <a:t>PONG</a:t>
            </a:r>
            <a:r>
              <a:rPr kumimoji="1" lang="zh-CN" altLang="en-US" dirty="0" smtClean="0"/>
              <a:t>包的节点。在</a:t>
            </a:r>
            <a:r>
              <a:rPr kumimoji="1" lang="en-US" altLang="zh-CN" dirty="0" smtClean="0"/>
              <a:t>"cluster-node-timeout"</a:t>
            </a:r>
            <a:r>
              <a:rPr kumimoji="1" lang="zh-CN" altLang="en-US" dirty="0" smtClean="0"/>
              <a:t>时间过去之前，若</a:t>
            </a:r>
            <a:r>
              <a:rPr kumimoji="1" lang="en-US" altLang="zh-CN" dirty="0" smtClean="0"/>
              <a:t>TCP</a:t>
            </a:r>
            <a:r>
              <a:rPr kumimoji="1" lang="zh-CN" altLang="en-US" dirty="0" smtClean="0"/>
              <a:t>连接有问题，节点会尝试去重试连接，确保自己不会被当做不可达的节点。</a:t>
            </a:r>
          </a:p>
          <a:p>
            <a:r>
              <a:rPr kumimoji="1" lang="zh-CN" altLang="en-US" dirty="0" smtClean="0"/>
              <a:t>如果 “</a:t>
            </a:r>
            <a:r>
              <a:rPr kumimoji="1" lang="en-US" altLang="zh-CN" dirty="0" smtClean="0"/>
              <a:t>cluster-node-time” </a:t>
            </a:r>
            <a:r>
              <a:rPr kumimoji="1" lang="zh-CN" altLang="en-US" dirty="0" smtClean="0"/>
              <a:t>被设为一个很小的数而节点数量（</a:t>
            </a:r>
            <a:r>
              <a:rPr kumimoji="1" lang="en-US" altLang="zh-CN" dirty="0" smtClean="0"/>
              <a:t>N</a:t>
            </a:r>
            <a:r>
              <a:rPr kumimoji="1" lang="zh-CN" altLang="en-US" dirty="0" smtClean="0"/>
              <a:t>）非常大，那么消息交流数量会比 </a:t>
            </a:r>
            <a:r>
              <a:rPr kumimoji="1" lang="en-US" altLang="zh-CN" dirty="0" smtClean="0"/>
              <a:t>O(N) </a:t>
            </a:r>
            <a:r>
              <a:rPr kumimoji="1" lang="zh-CN" altLang="en-US" dirty="0" smtClean="0"/>
              <a:t>更大，因为每个节点都会尝试去 </a:t>
            </a:r>
            <a:r>
              <a:rPr kumimoji="1" lang="en-US" altLang="zh-CN" dirty="0" smtClean="0"/>
              <a:t>ping </a:t>
            </a:r>
            <a:r>
              <a:rPr kumimoji="1" lang="zh-CN" altLang="en-US" dirty="0" smtClean="0"/>
              <a:t>每一个在过去一半 </a:t>
            </a:r>
            <a:r>
              <a:rPr kumimoji="1" lang="en-US" altLang="zh-CN" dirty="0" smtClean="0"/>
              <a:t>NODE_TIMEOUT </a:t>
            </a:r>
            <a:r>
              <a:rPr kumimoji="1" lang="zh-CN" altLang="en-US" dirty="0" smtClean="0"/>
              <a:t>时间里都没更新信息的节点。</a:t>
            </a:r>
            <a:endParaRPr kumimoji="1" lang="en-US" altLang="zh-CN" dirty="0" smtClean="0"/>
          </a:p>
          <a:p>
            <a:endParaRPr kumimoji="1" lang="en-US" altLang="zh-CN" dirty="0" smtClean="0"/>
          </a:p>
          <a:p>
            <a:r>
              <a:rPr kumimoji="1" lang="zh-CN" altLang="en-US" dirty="0" smtClean="0"/>
              <a:t>失效检测</a:t>
            </a:r>
            <a:r>
              <a:rPr kumimoji="1" lang="en-US" altLang="zh-CN" dirty="0" smtClean="0"/>
              <a:t>:</a:t>
            </a:r>
          </a:p>
          <a:p>
            <a:r>
              <a:rPr kumimoji="1" lang="en-US" altLang="zh-CN" dirty="0" smtClean="0"/>
              <a:t>	</a:t>
            </a:r>
            <a:r>
              <a:rPr kumimoji="1" lang="en-US" altLang="zh-CN" dirty="0" err="1" smtClean="0"/>
              <a:t>Redis</a:t>
            </a:r>
            <a:r>
              <a:rPr kumimoji="1" lang="en-US" altLang="zh-CN" dirty="0" smtClean="0"/>
              <a:t> </a:t>
            </a:r>
            <a:r>
              <a:rPr kumimoji="1" lang="zh-CN" altLang="en-US" dirty="0" smtClean="0"/>
              <a:t>集群失效检测是用来识别出大多数节点何时无法访问某一个主节点或从节点。当这个事件发生时，就提升一个从节点来做主节点；若如果无法提升从节点来做主节点的话，那么整个集群就置为错误状态并停止接收客户端的查询</a:t>
            </a:r>
          </a:p>
          <a:p>
            <a:r>
              <a:rPr kumimoji="1" lang="zh-CN" altLang="en-US" dirty="0" smtClean="0"/>
              <a:t>每个节点都有一份跟其他已知节点相关的标识列表。其中有两个标识是用于失效检测，分别是 </a:t>
            </a:r>
            <a:r>
              <a:rPr kumimoji="1" lang="en-US" altLang="zh-CN" dirty="0" smtClean="0"/>
              <a:t>PFAIL </a:t>
            </a:r>
            <a:r>
              <a:rPr kumimoji="1" lang="zh-CN" altLang="en-US" dirty="0" smtClean="0"/>
              <a:t>和 </a:t>
            </a:r>
            <a:r>
              <a:rPr kumimoji="1" lang="en-US" altLang="zh-CN" dirty="0" smtClean="0"/>
              <a:t>FAIL.</a:t>
            </a:r>
          </a:p>
          <a:p>
            <a:r>
              <a:rPr kumimoji="1" lang="en-US" altLang="zh-CN" dirty="0" smtClean="0"/>
              <a:t>	PFAIL </a:t>
            </a:r>
            <a:r>
              <a:rPr kumimoji="1" lang="zh-CN" altLang="en-US" dirty="0" smtClean="0"/>
              <a:t>标识</a:t>
            </a:r>
            <a:r>
              <a:rPr kumimoji="1" lang="en-US" altLang="zh-CN" dirty="0" smtClean="0"/>
              <a:t>: </a:t>
            </a:r>
            <a:r>
              <a:rPr kumimoji="1" lang="zh-CN" altLang="en-US" dirty="0" smtClean="0"/>
              <a:t>表示可能失效（</a:t>
            </a:r>
            <a:r>
              <a:rPr kumimoji="1" lang="en-US" altLang="zh-CN" dirty="0" smtClean="0"/>
              <a:t>Possible failure</a:t>
            </a:r>
            <a:r>
              <a:rPr kumimoji="1" lang="zh-CN" altLang="en-US" dirty="0" smtClean="0"/>
              <a:t>），这是一个非公认的（</a:t>
            </a:r>
            <a:r>
              <a:rPr kumimoji="1" lang="en-US" altLang="zh-CN" dirty="0" smtClean="0"/>
              <a:t>non acknowledged</a:t>
            </a:r>
            <a:r>
              <a:rPr kumimoji="1" lang="zh-CN" altLang="en-US" dirty="0" smtClean="0"/>
              <a:t>）失效类型。</a:t>
            </a:r>
          </a:p>
          <a:p>
            <a:r>
              <a:rPr kumimoji="1" lang="zh-CN" altLang="en-US" dirty="0" smtClean="0"/>
              <a:t>		当一个节点在超过 </a:t>
            </a:r>
            <a:r>
              <a:rPr kumimoji="1" lang="en-US" altLang="zh-CN" dirty="0" smtClean="0"/>
              <a:t>"cluster-node-timeout" </a:t>
            </a:r>
            <a:r>
              <a:rPr kumimoji="1" lang="zh-CN" altLang="en-US" dirty="0" smtClean="0"/>
              <a:t>时间后仍无法访问某个节点，那么它会用 </a:t>
            </a:r>
            <a:r>
              <a:rPr kumimoji="1" lang="en-US" altLang="zh-CN" dirty="0" smtClean="0"/>
              <a:t>PFAIL </a:t>
            </a:r>
            <a:r>
              <a:rPr kumimoji="1" lang="zh-CN" altLang="en-US" dirty="0" smtClean="0"/>
              <a:t>来标识这个不可达的节点。无论节点类型是什么，主节点和从节点都能标识其他的节点为 </a:t>
            </a:r>
            <a:r>
              <a:rPr kumimoji="1" lang="en-US" altLang="zh-CN" dirty="0" smtClean="0"/>
              <a:t>PFAIL</a:t>
            </a:r>
          </a:p>
          <a:p>
            <a:r>
              <a:rPr kumimoji="1" lang="en-US" altLang="zh-CN" dirty="0" smtClean="0"/>
              <a:t>	FAIL </a:t>
            </a:r>
            <a:r>
              <a:rPr kumimoji="1" lang="zh-CN" altLang="en-US" dirty="0" smtClean="0"/>
              <a:t>表示一个节点已经失效，而且这个情况已经被大多数主节点在某段固定时间内确认过的了。</a:t>
            </a:r>
          </a:p>
          <a:p>
            <a:r>
              <a:rPr kumimoji="1" lang="zh-CN" altLang="en-US" dirty="0" smtClean="0"/>
              <a:t>		满足以下条件，</a:t>
            </a:r>
            <a:r>
              <a:rPr kumimoji="1" lang="en-US" altLang="zh-CN" dirty="0" smtClean="0"/>
              <a:t>PFAIL </a:t>
            </a:r>
            <a:r>
              <a:rPr kumimoji="1" lang="zh-CN" altLang="en-US" dirty="0" smtClean="0"/>
              <a:t>状态升级为 </a:t>
            </a:r>
            <a:r>
              <a:rPr kumimoji="1" lang="en-US" altLang="zh-CN" dirty="0" smtClean="0"/>
              <a:t>FAIL </a:t>
            </a:r>
            <a:r>
              <a:rPr kumimoji="1" lang="zh-CN" altLang="en-US" dirty="0" smtClean="0"/>
              <a:t>状态</a:t>
            </a:r>
            <a:r>
              <a:rPr kumimoji="1" lang="en-US" altLang="zh-CN" dirty="0" smtClean="0"/>
              <a:t>:(</a:t>
            </a:r>
            <a:r>
              <a:rPr kumimoji="1" lang="zh-CN" altLang="en-US" dirty="0" smtClean="0"/>
              <a:t>设定集群含有 </a:t>
            </a:r>
            <a:r>
              <a:rPr kumimoji="1" lang="en-US" altLang="zh-CN" dirty="0" smtClean="0"/>
              <a:t>A B C AS BS CS </a:t>
            </a:r>
            <a:r>
              <a:rPr kumimoji="1" lang="zh-CN" altLang="en-US" dirty="0" smtClean="0"/>
              <a:t>六个节点</a:t>
            </a:r>
            <a:r>
              <a:rPr kumimoji="1" lang="en-US" altLang="zh-CN" dirty="0" smtClean="0"/>
              <a:t>)</a:t>
            </a:r>
          </a:p>
          <a:p>
            <a:r>
              <a:rPr kumimoji="1" lang="en-US" altLang="zh-CN" dirty="0" smtClean="0"/>
              <a:t>			1</a:t>
            </a:r>
            <a:r>
              <a:rPr kumimoji="1" lang="zh-CN" altLang="en-US" dirty="0" smtClean="0"/>
              <a:t>、节点</a:t>
            </a:r>
            <a:r>
              <a:rPr kumimoji="1" lang="en-US" altLang="zh-CN" dirty="0" smtClean="0"/>
              <a:t>A</a:t>
            </a:r>
            <a:r>
              <a:rPr kumimoji="1" lang="zh-CN" altLang="en-US" dirty="0" smtClean="0"/>
              <a:t>正常，节点</a:t>
            </a:r>
            <a:r>
              <a:rPr kumimoji="1" lang="en-US" altLang="zh-CN" dirty="0" smtClean="0"/>
              <a:t>C </a:t>
            </a:r>
            <a:r>
              <a:rPr kumimoji="1" lang="zh-CN" altLang="en-US" dirty="0" smtClean="0"/>
              <a:t>状态为 </a:t>
            </a:r>
            <a:r>
              <a:rPr kumimoji="1" lang="en-US" altLang="zh-CN" dirty="0" smtClean="0"/>
              <a:t>PFAIL</a:t>
            </a:r>
          </a:p>
          <a:p>
            <a:r>
              <a:rPr kumimoji="1" lang="en-US" altLang="zh-CN" dirty="0" smtClean="0"/>
              <a:t>			2</a:t>
            </a:r>
            <a:r>
              <a:rPr kumimoji="1" lang="zh-CN" altLang="en-US" dirty="0" smtClean="0"/>
              <a:t>、节点</a:t>
            </a:r>
            <a:r>
              <a:rPr kumimoji="1" lang="en-US" altLang="zh-CN" dirty="0" smtClean="0"/>
              <a:t>A </a:t>
            </a:r>
            <a:r>
              <a:rPr kumimoji="1" lang="zh-CN" altLang="en-US" dirty="0" smtClean="0"/>
              <a:t>通过</a:t>
            </a:r>
            <a:r>
              <a:rPr kumimoji="1" lang="en-US" altLang="zh-CN" dirty="0" smtClean="0"/>
              <a:t>gossip</a:t>
            </a:r>
            <a:r>
              <a:rPr kumimoji="1" lang="zh-CN" altLang="en-US" dirty="0" smtClean="0"/>
              <a:t>字段收集集群中大部分节点标识节点</a:t>
            </a:r>
            <a:r>
              <a:rPr kumimoji="1" lang="en-US" altLang="zh-CN" dirty="0" smtClean="0"/>
              <a:t>C</a:t>
            </a:r>
            <a:r>
              <a:rPr kumimoji="1" lang="zh-CN" altLang="en-US" dirty="0" smtClean="0"/>
              <a:t>的状态信息</a:t>
            </a:r>
          </a:p>
          <a:p>
            <a:r>
              <a:rPr kumimoji="1" lang="zh-CN" altLang="en-US" dirty="0" smtClean="0"/>
              <a:t>			</a:t>
            </a:r>
            <a:r>
              <a:rPr kumimoji="1" lang="en-US" altLang="zh-CN" dirty="0" smtClean="0"/>
              <a:t>3</a:t>
            </a:r>
            <a:r>
              <a:rPr kumimoji="1" lang="zh-CN" altLang="en-US" dirty="0" smtClean="0"/>
              <a:t>、如果大部分节点标识节点</a:t>
            </a:r>
            <a:r>
              <a:rPr kumimoji="1" lang="en-US" altLang="zh-CN" dirty="0" smtClean="0"/>
              <a:t>C</a:t>
            </a:r>
            <a:r>
              <a:rPr kumimoji="1" lang="zh-CN" altLang="en-US" dirty="0" smtClean="0"/>
              <a:t>为 </a:t>
            </a:r>
            <a:r>
              <a:rPr kumimoji="1" lang="en-US" altLang="zh-CN" dirty="0" smtClean="0"/>
              <a:t>PFAIL </a:t>
            </a:r>
            <a:r>
              <a:rPr kumimoji="1" lang="zh-CN" altLang="en-US" dirty="0" smtClean="0"/>
              <a:t>状态，或者 </a:t>
            </a:r>
            <a:r>
              <a:rPr kumimoji="1" lang="en-US" altLang="zh-CN" dirty="0" smtClean="0"/>
              <a:t>cluster-node-timeout *  FAIL_REPORT_VALIDITY_MULT </a:t>
            </a:r>
            <a:r>
              <a:rPr kumimoji="1" lang="zh-CN" altLang="en-US" dirty="0" smtClean="0"/>
              <a:t>这段时间内处于 </a:t>
            </a:r>
            <a:r>
              <a:rPr kumimoji="1" lang="en-US" altLang="zh-CN" dirty="0" smtClean="0"/>
              <a:t>PFAIL</a:t>
            </a:r>
            <a:r>
              <a:rPr kumimoji="1" lang="zh-CN" altLang="en-US" dirty="0" smtClean="0"/>
              <a:t>状态</a:t>
            </a:r>
          </a:p>
          <a:p>
            <a:r>
              <a:rPr kumimoji="1" lang="zh-CN" altLang="en-US" dirty="0" smtClean="0"/>
              <a:t>			</a:t>
            </a:r>
          </a:p>
          <a:p>
            <a:r>
              <a:rPr kumimoji="1" lang="zh-CN" altLang="en-US" dirty="0" smtClean="0"/>
              <a:t>		此时节点</a:t>
            </a:r>
            <a:r>
              <a:rPr kumimoji="1" lang="en-US" altLang="zh-CN" dirty="0" smtClean="0"/>
              <a:t>A </a:t>
            </a:r>
            <a:r>
              <a:rPr kumimoji="1" lang="zh-CN" altLang="en-US" dirty="0" smtClean="0"/>
              <a:t>会标记 节点</a:t>
            </a:r>
            <a:r>
              <a:rPr kumimoji="1" lang="en-US" altLang="zh-CN" dirty="0" smtClean="0"/>
              <a:t>C </a:t>
            </a:r>
            <a:r>
              <a:rPr kumimoji="1" lang="zh-CN" altLang="en-US" dirty="0" smtClean="0"/>
              <a:t>为 </a:t>
            </a:r>
            <a:r>
              <a:rPr kumimoji="1" lang="en-US" altLang="zh-CN" dirty="0" smtClean="0"/>
              <a:t>FAIL </a:t>
            </a:r>
            <a:r>
              <a:rPr kumimoji="1" lang="zh-CN" altLang="en-US" dirty="0" smtClean="0"/>
              <a:t>状态，并向所有的节点发送关于节点</a:t>
            </a:r>
            <a:r>
              <a:rPr kumimoji="1" lang="en-US" altLang="zh-CN" dirty="0" smtClean="0"/>
              <a:t>C</a:t>
            </a:r>
            <a:r>
              <a:rPr kumimoji="1" lang="zh-CN" altLang="en-US" dirty="0" smtClean="0"/>
              <a:t>的 </a:t>
            </a:r>
            <a:r>
              <a:rPr kumimoji="1" lang="en-US" altLang="zh-CN" dirty="0" smtClean="0"/>
              <a:t>FAIL </a:t>
            </a:r>
            <a:r>
              <a:rPr kumimoji="1" lang="zh-CN" altLang="en-US" dirty="0" smtClean="0"/>
              <a:t>信息。 </a:t>
            </a:r>
            <a:r>
              <a:rPr kumimoji="1" lang="en-US" altLang="zh-CN" dirty="0" smtClean="0"/>
              <a:t>FAIL </a:t>
            </a:r>
            <a:r>
              <a:rPr kumimoji="1" lang="zh-CN" altLang="en-US" dirty="0" smtClean="0"/>
              <a:t>信息会强制接收的节点把节点</a:t>
            </a:r>
            <a:r>
              <a:rPr kumimoji="1" lang="en-US" altLang="zh-CN" dirty="0" smtClean="0"/>
              <a:t>C </a:t>
            </a:r>
            <a:r>
              <a:rPr kumimoji="1" lang="zh-CN" altLang="en-US" dirty="0" smtClean="0"/>
              <a:t>标识为 </a:t>
            </a:r>
            <a:r>
              <a:rPr kumimoji="1" lang="en-US" altLang="zh-CN" dirty="0" smtClean="0"/>
              <a:t>FAIL </a:t>
            </a:r>
            <a:r>
              <a:rPr kumimoji="1" lang="zh-CN" altLang="en-US" dirty="0" smtClean="0"/>
              <a:t>状态</a:t>
            </a:r>
          </a:p>
          <a:p>
            <a:r>
              <a:rPr kumimoji="1" lang="zh-CN" altLang="en-US" dirty="0" smtClean="0"/>
              <a:t>		</a:t>
            </a:r>
          </a:p>
          <a:p>
            <a:r>
              <a:rPr kumimoji="1" lang="en-US" altLang="zh-CN" dirty="0" smtClean="0"/>
              <a:t>NOTE:</a:t>
            </a:r>
          </a:p>
          <a:p>
            <a:r>
              <a:rPr kumimoji="1" lang="en-US" altLang="zh-CN" dirty="0" smtClean="0"/>
              <a:t>	FAIL </a:t>
            </a:r>
            <a:r>
              <a:rPr kumimoji="1" lang="zh-CN" altLang="en-US" dirty="0" smtClean="0"/>
              <a:t>标识基本都是单向的，也就是说，一个节点能从 </a:t>
            </a:r>
            <a:r>
              <a:rPr kumimoji="1" lang="en-US" altLang="zh-CN" dirty="0" smtClean="0"/>
              <a:t>PFAIL </a:t>
            </a:r>
            <a:r>
              <a:rPr kumimoji="1" lang="zh-CN" altLang="en-US" dirty="0" smtClean="0"/>
              <a:t>状态升级到 </a:t>
            </a:r>
            <a:r>
              <a:rPr kumimoji="1" lang="en-US" altLang="zh-CN" dirty="0" smtClean="0"/>
              <a:t>FAIL </a:t>
            </a:r>
            <a:r>
              <a:rPr kumimoji="1" lang="zh-CN" altLang="en-US" dirty="0" smtClean="0"/>
              <a:t>状态</a:t>
            </a:r>
            <a:r>
              <a:rPr kumimoji="1" lang="en-US" altLang="zh-CN" dirty="0" smtClean="0"/>
              <a:t>. </a:t>
            </a:r>
            <a:r>
              <a:rPr kumimoji="1" lang="zh-CN" altLang="en-US" dirty="0" smtClean="0"/>
              <a:t>清除</a:t>
            </a:r>
            <a:r>
              <a:rPr kumimoji="1" lang="en-US" altLang="zh-CN" dirty="0" smtClean="0"/>
              <a:t>FAIL</a:t>
            </a:r>
            <a:r>
              <a:rPr kumimoji="1" lang="zh-CN" altLang="en-US" dirty="0" smtClean="0"/>
              <a:t>状态的方法</a:t>
            </a:r>
            <a:r>
              <a:rPr kumimoji="1" lang="en-US" altLang="zh-CN" dirty="0" smtClean="0"/>
              <a:t>:</a:t>
            </a:r>
          </a:p>
          <a:p>
            <a:r>
              <a:rPr kumimoji="1" lang="en-US" altLang="zh-CN" dirty="0" smtClean="0"/>
              <a:t>		1</a:t>
            </a:r>
            <a:r>
              <a:rPr kumimoji="1" lang="zh-CN" altLang="en-US" dirty="0" smtClean="0"/>
              <a:t>、节点已经恢复可达的，并且它是一个从节点。在这种情况下，</a:t>
            </a:r>
            <a:r>
              <a:rPr kumimoji="1" lang="en-US" altLang="zh-CN" dirty="0" smtClean="0"/>
              <a:t>FAIL </a:t>
            </a:r>
            <a:r>
              <a:rPr kumimoji="1" lang="zh-CN" altLang="en-US" dirty="0" smtClean="0"/>
              <a:t>标识可以清除掉，因为从节点并没有被故障转移。</a:t>
            </a:r>
          </a:p>
          <a:p>
            <a:r>
              <a:rPr kumimoji="1" lang="zh-CN" altLang="en-US" dirty="0" smtClean="0"/>
              <a:t>		</a:t>
            </a:r>
            <a:r>
              <a:rPr kumimoji="1" lang="en-US" altLang="zh-CN" dirty="0" smtClean="0"/>
              <a:t>2</a:t>
            </a:r>
            <a:r>
              <a:rPr kumimoji="1" lang="zh-CN" altLang="en-US" dirty="0" smtClean="0"/>
              <a:t>、节点已经恢复可达的，而且它是一个主节点，但经过了很长时间（</a:t>
            </a:r>
            <a:r>
              <a:rPr kumimoji="1" lang="en-US" altLang="zh-CN" dirty="0" smtClean="0"/>
              <a:t>N * NODE_TIMEOUT</a:t>
            </a:r>
            <a:r>
              <a:rPr kumimoji="1" lang="zh-CN" altLang="en-US" dirty="0" smtClean="0"/>
              <a:t>）后也没有检测到任何从节点被提升了。</a:t>
            </a:r>
            <a:endParaRPr kumimoji="1" lang="en-US" altLang="zh-CN" dirty="0" smtClean="0"/>
          </a:p>
          <a:p>
            <a:endParaRPr kumimoji="1" lang="en-US" altLang="zh-CN" dirty="0" smtClean="0"/>
          </a:p>
          <a:p>
            <a:r>
              <a:rPr kumimoji="1" lang="zh-CN" altLang="en-US" dirty="0" smtClean="0"/>
              <a:t>从选举与提升</a:t>
            </a:r>
            <a:r>
              <a:rPr kumimoji="1" lang="en-US" altLang="zh-CN" dirty="0" smtClean="0"/>
              <a:t>:</a:t>
            </a:r>
          </a:p>
          <a:p>
            <a:r>
              <a:rPr kumimoji="1" lang="en-US" altLang="zh-CN" dirty="0" smtClean="0"/>
              <a:t>	</a:t>
            </a:r>
            <a:r>
              <a:rPr kumimoji="1" lang="zh-CN" altLang="en-US" dirty="0" smtClean="0"/>
              <a:t>从节点的选举与提升都是由从节点处理的，主节点会投票要提升哪个从节点。当满足以下条件，一个节点可以发起选举</a:t>
            </a:r>
            <a:r>
              <a:rPr kumimoji="1" lang="en-US" altLang="zh-CN" dirty="0" smtClean="0"/>
              <a:t>:</a:t>
            </a:r>
          </a:p>
          <a:p>
            <a:r>
              <a:rPr kumimoji="1" lang="en-US" altLang="zh-CN" dirty="0" smtClean="0"/>
              <a:t>		1</a:t>
            </a:r>
            <a:r>
              <a:rPr kumimoji="1" lang="zh-CN" altLang="en-US" dirty="0" smtClean="0"/>
              <a:t>、该从节点的主节点处理 </a:t>
            </a:r>
            <a:r>
              <a:rPr kumimoji="1" lang="en-US" altLang="zh-CN" dirty="0" smtClean="0"/>
              <a:t>FALI </a:t>
            </a:r>
            <a:r>
              <a:rPr kumimoji="1" lang="zh-CN" altLang="en-US" dirty="0" smtClean="0"/>
              <a:t>状态</a:t>
            </a:r>
          </a:p>
          <a:p>
            <a:r>
              <a:rPr kumimoji="1" lang="zh-CN" altLang="en-US" dirty="0" smtClean="0"/>
              <a:t>		</a:t>
            </a:r>
            <a:r>
              <a:rPr kumimoji="1" lang="en-US" altLang="zh-CN" dirty="0" smtClean="0"/>
              <a:t>2</a:t>
            </a:r>
            <a:r>
              <a:rPr kumimoji="1" lang="zh-CN" altLang="en-US" dirty="0" smtClean="0"/>
              <a:t>、这个主节点负责的</a:t>
            </a:r>
            <a:r>
              <a:rPr kumimoji="1" lang="en-US" altLang="zh-CN" dirty="0" smtClean="0"/>
              <a:t>HASH</a:t>
            </a:r>
            <a:r>
              <a:rPr kumimoji="1" lang="zh-CN" altLang="en-US" dirty="0" smtClean="0"/>
              <a:t>曹个数不为</a:t>
            </a:r>
            <a:r>
              <a:rPr kumimoji="1" lang="en-US" altLang="zh-CN" dirty="0" smtClean="0"/>
              <a:t>O</a:t>
            </a:r>
          </a:p>
          <a:p>
            <a:r>
              <a:rPr kumimoji="1" lang="en-US" altLang="zh-CN" dirty="0" smtClean="0"/>
              <a:t>		3</a:t>
            </a:r>
            <a:r>
              <a:rPr kumimoji="1" lang="zh-CN" altLang="en-US" dirty="0" smtClean="0"/>
              <a:t>、从节点和主节点之间的重复连接（</a:t>
            </a:r>
            <a:r>
              <a:rPr kumimoji="1" lang="en-US" altLang="zh-CN" dirty="0" smtClean="0"/>
              <a:t>replication link</a:t>
            </a:r>
            <a:r>
              <a:rPr kumimoji="1" lang="zh-CN" altLang="en-US" dirty="0" smtClean="0"/>
              <a:t>）断线不超过一段给定的时间，这是为了确保从节点的数据是可靠</a:t>
            </a:r>
          </a:p>
          <a:p>
            <a:r>
              <a:rPr kumimoji="1" lang="zh-CN" altLang="en-US" dirty="0" smtClean="0"/>
              <a:t>	一旦从节点被推选出来，就会想主节点请求投票，一旦从节点赢得投票，它会响所有其他节点发送</a:t>
            </a:r>
            <a:r>
              <a:rPr kumimoji="1" lang="en-US" altLang="zh-CN" dirty="0" smtClean="0"/>
              <a:t>PING </a:t>
            </a:r>
            <a:r>
              <a:rPr kumimoji="1" lang="zh-CN" altLang="en-US" dirty="0" smtClean="0"/>
              <a:t>和 </a:t>
            </a:r>
            <a:r>
              <a:rPr kumimoji="1" lang="en-US" altLang="zh-CN" dirty="0" smtClean="0"/>
              <a:t>PONG </a:t>
            </a:r>
            <a:r>
              <a:rPr kumimoji="1" lang="zh-CN" altLang="en-US" dirty="0" smtClean="0"/>
              <a:t>数据包，宣布自己已经成为主节点，并且提供它的</a:t>
            </a:r>
            <a:r>
              <a:rPr kumimoji="1" lang="en-US" altLang="zh-CN" dirty="0" smtClean="0"/>
              <a:t>HASH</a:t>
            </a:r>
            <a:r>
              <a:rPr kumimoji="1" lang="zh-CN" altLang="en-US" dirty="0" smtClean="0"/>
              <a:t>槽信息，并配置 </a:t>
            </a:r>
            <a:r>
              <a:rPr kumimoji="1" lang="en-US" altLang="zh-CN" dirty="0" err="1" smtClean="0"/>
              <a:t>currentEpoch</a:t>
            </a:r>
            <a:r>
              <a:rPr kumimoji="1" lang="en-US" altLang="zh-CN" dirty="0" smtClean="0"/>
              <a:t> </a:t>
            </a:r>
            <a:r>
              <a:rPr kumimoji="1" lang="zh-CN" altLang="en-US" dirty="0" smtClean="0"/>
              <a:t>信息</a:t>
            </a:r>
          </a:p>
          <a:p>
            <a:r>
              <a:rPr kumimoji="1" lang="zh-CN" altLang="en-US" dirty="0" smtClean="0"/>
              <a:t>	为了加速其他节点的重新配置，该节点会广播一个 </a:t>
            </a:r>
            <a:r>
              <a:rPr kumimoji="1" lang="en-US" altLang="zh-CN" dirty="0" smtClean="0"/>
              <a:t>pong </a:t>
            </a:r>
            <a:r>
              <a:rPr kumimoji="1" lang="zh-CN" altLang="en-US" dirty="0" smtClean="0"/>
              <a:t>包 给集群里的所有节点（那些现在访问不到的节点最终也会收到一个 </a:t>
            </a:r>
            <a:r>
              <a:rPr kumimoji="1" lang="en-US" altLang="zh-CN" dirty="0" smtClean="0"/>
              <a:t>ping </a:t>
            </a:r>
            <a:r>
              <a:rPr kumimoji="1" lang="zh-CN" altLang="en-US" dirty="0" smtClean="0"/>
              <a:t>包或 </a:t>
            </a:r>
            <a:r>
              <a:rPr kumimoji="1" lang="en-US" altLang="zh-CN" dirty="0" smtClean="0"/>
              <a:t>pong </a:t>
            </a:r>
            <a:r>
              <a:rPr kumimoji="1" lang="zh-CN" altLang="en-US" dirty="0" smtClean="0"/>
              <a:t>包，并且进行重新配置）。其他节点会检测到有一个新的主节点（带着更大的</a:t>
            </a:r>
            <a:r>
              <a:rPr kumimoji="1" lang="en-US" altLang="zh-CN" dirty="0" err="1" smtClean="0"/>
              <a:t>configEpoch</a:t>
            </a:r>
            <a:r>
              <a:rPr kumimoji="1" lang="zh-CN" altLang="en-US" dirty="0" smtClean="0"/>
              <a:t>）在负责处理之前一个旧的主节点负责的哈希槽，然后就升级自己的配置信息。 旧主节点的从节点，或者是经过故障转移后重新加入集群的该旧主节点，不仅会升级配置信息，还会配置新主节点的备份。 </a:t>
            </a:r>
            <a:endParaRPr kumimoji="1" lang="en-US" altLang="zh-CN" dirty="0" smtClean="0"/>
          </a:p>
        </p:txBody>
      </p:sp>
      <p:sp>
        <p:nvSpPr>
          <p:cNvPr id="4" name="幻灯片编号占位符 3"/>
          <p:cNvSpPr>
            <a:spLocks noGrp="1"/>
          </p:cNvSpPr>
          <p:nvPr>
            <p:ph type="sldNum" sz="quarter" idx="10"/>
          </p:nvPr>
        </p:nvSpPr>
        <p:spPr/>
        <p:txBody>
          <a:bodyPr/>
          <a:lstStyle/>
          <a:p>
            <a:fld id="{F423C287-E423-DB41-AC71-A9F08B3C6F2A}" type="slidenum">
              <a:rPr kumimoji="1" lang="zh-CN" altLang="en-US" smtClean="0"/>
              <a:t>25</a:t>
            </a:fld>
            <a:endParaRPr kumimoji="1" lang="zh-CN" altLang="en-US"/>
          </a:p>
        </p:txBody>
      </p:sp>
    </p:spTree>
    <p:extLst>
      <p:ext uri="{BB962C8B-B14F-4D97-AF65-F5344CB8AC3E}">
        <p14:creationId xmlns:p14="http://schemas.microsoft.com/office/powerpoint/2010/main" val="2394767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23C287-E423-DB41-AC71-A9F08B3C6F2A}" type="slidenum">
              <a:rPr kumimoji="1" lang="zh-CN" altLang="en-US" smtClean="0"/>
              <a:t>29</a:t>
            </a:fld>
            <a:endParaRPr kumimoji="1" lang="zh-CN" altLang="en-US"/>
          </a:p>
        </p:txBody>
      </p:sp>
    </p:spTree>
    <p:extLst>
      <p:ext uri="{BB962C8B-B14F-4D97-AF65-F5344CB8AC3E}">
        <p14:creationId xmlns:p14="http://schemas.microsoft.com/office/powerpoint/2010/main" val="221635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52606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57810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95150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39930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427411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16848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05850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10156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46822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286497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F78A7BD-C23F-0F40-8F67-956F6B7E8BFA}" type="datetimeFigureOut">
              <a:rPr kumimoji="1" lang="zh-CN" altLang="en-US" smtClean="0"/>
              <a:t>2016/1/11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85311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8A7BD-C23F-0F40-8F67-956F6B7E8BFA}" type="datetimeFigureOut">
              <a:rPr kumimoji="1" lang="zh-CN" altLang="en-US" smtClean="0"/>
              <a:t>2016/1/11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4C0D4-2AED-AC4B-A405-3BDAB5B96A0E}" type="slidenum">
              <a:rPr kumimoji="1" lang="zh-CN" altLang="en-US" smtClean="0"/>
              <a:t>‹#›</a:t>
            </a:fld>
            <a:endParaRPr kumimoji="1" lang="zh-CN" altLang="en-US"/>
          </a:p>
        </p:txBody>
      </p:sp>
    </p:spTree>
    <p:extLst>
      <p:ext uri="{BB962C8B-B14F-4D97-AF65-F5344CB8AC3E}">
        <p14:creationId xmlns:p14="http://schemas.microsoft.com/office/powerpoint/2010/main" val="1100257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5200" y="2352674"/>
            <a:ext cx="7772400" cy="1470025"/>
          </a:xfrm>
        </p:spPr>
        <p:txBody>
          <a:bodyPr/>
          <a:lstStyle/>
          <a:p>
            <a:r>
              <a:rPr kumimoji="1" lang="en-US" altLang="zh-CN" dirty="0" err="1" smtClean="0"/>
              <a:t>Redis</a:t>
            </a:r>
            <a:r>
              <a:rPr kumimoji="1" lang="zh-CN" altLang="en-US" dirty="0" smtClean="0"/>
              <a:t>应用与运维实践</a:t>
            </a:r>
            <a:endParaRPr kumimoji="1" lang="zh-CN" altLang="en-US" dirty="0"/>
          </a:p>
        </p:txBody>
      </p:sp>
    </p:spTree>
    <p:extLst>
      <p:ext uri="{BB962C8B-B14F-4D97-AF65-F5344CB8AC3E}">
        <p14:creationId xmlns:p14="http://schemas.microsoft.com/office/powerpoint/2010/main" val="4164614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应用注意事项</a:t>
            </a:r>
          </a:p>
        </p:txBody>
      </p:sp>
      <p:sp>
        <p:nvSpPr>
          <p:cNvPr id="3" name="内容占位符 2"/>
          <p:cNvSpPr>
            <a:spLocks noGrp="1"/>
          </p:cNvSpPr>
          <p:nvPr>
            <p:ph idx="1"/>
          </p:nvPr>
        </p:nvSpPr>
        <p:spPr/>
        <p:txBody>
          <a:bodyPr/>
          <a:lstStyle/>
          <a:p>
            <a:r>
              <a:rPr kumimoji="1" lang="en-US" altLang="zh-CN" dirty="0" smtClean="0"/>
              <a:t>SERVER</a:t>
            </a:r>
            <a:r>
              <a:rPr kumimoji="1" lang="zh-CN" altLang="en-US" dirty="0" smtClean="0"/>
              <a:t>端操作注意事项</a:t>
            </a:r>
            <a:endParaRPr kumimoji="1" lang="en-US" altLang="zh-CN" dirty="0" smtClean="0"/>
          </a:p>
          <a:p>
            <a:pPr lvl="1"/>
            <a:r>
              <a:rPr kumimoji="1" lang="zh-CN" altLang="en-US" dirty="0" smtClean="0"/>
              <a:t>禁用</a:t>
            </a:r>
            <a:r>
              <a:rPr kumimoji="1" lang="en-US" altLang="zh-CN" dirty="0" smtClean="0"/>
              <a:t>KEYS</a:t>
            </a:r>
            <a:r>
              <a:rPr kumimoji="1" lang="zh-CN" altLang="en-US" dirty="0" smtClean="0"/>
              <a:t> * </a:t>
            </a:r>
            <a:r>
              <a:rPr kumimoji="1" lang="zh-CN" altLang="zh-CN" dirty="0" smtClean="0"/>
              <a:t>、</a:t>
            </a:r>
            <a:r>
              <a:rPr kumimoji="1" lang="en-US" altLang="zh-CN" dirty="0" smtClean="0"/>
              <a:t>SAVE</a:t>
            </a:r>
            <a:r>
              <a:rPr kumimoji="1" lang="zh-CN" altLang="en-US" dirty="0" smtClean="0"/>
              <a:t>、</a:t>
            </a:r>
            <a:r>
              <a:rPr kumimoji="1" lang="is-IS" altLang="zh-CN" dirty="0" smtClean="0"/>
              <a:t>….</a:t>
            </a:r>
            <a:endParaRPr kumimoji="1" lang="en-US" altLang="zh-CN" dirty="0" smtClean="0"/>
          </a:p>
          <a:p>
            <a:pPr lvl="1"/>
            <a:r>
              <a:rPr kumimoji="1" lang="zh-CN" altLang="en-US" dirty="0"/>
              <a:t> </a:t>
            </a:r>
            <a:r>
              <a:rPr kumimoji="1" lang="zh-CN" altLang="en-US" dirty="0" smtClean="0"/>
              <a:t>默认使用数据库</a:t>
            </a:r>
            <a:r>
              <a:rPr kumimoji="1" lang="en-US" altLang="zh-CN" dirty="0" smtClean="0"/>
              <a:t>0</a:t>
            </a:r>
            <a:r>
              <a:rPr kumimoji="1" lang="zh-CN" altLang="en-US" dirty="0" smtClean="0"/>
              <a:t>、不要使用</a:t>
            </a:r>
            <a:r>
              <a:rPr kumimoji="1" lang="en-US" altLang="zh-CN" dirty="0" smtClean="0"/>
              <a:t>SELECT</a:t>
            </a:r>
            <a:r>
              <a:rPr kumimoji="1" lang="zh-CN" altLang="en-US" dirty="0" smtClean="0"/>
              <a:t> 选择多个数据库</a:t>
            </a:r>
            <a:endParaRPr kumimoji="1" lang="en-US" altLang="zh-CN" dirty="0" smtClean="0"/>
          </a:p>
          <a:p>
            <a:pPr lvl="1"/>
            <a:endParaRPr kumimoji="1" lang="en-US" altLang="zh-CN" dirty="0"/>
          </a:p>
          <a:p>
            <a:pPr lvl="1"/>
            <a:endParaRPr kumimoji="1" lang="en-US" altLang="zh-CN" dirty="0" smtClean="0"/>
          </a:p>
          <a:p>
            <a:pPr lvl="1"/>
            <a:endParaRPr kumimoji="1" lang="en-US" altLang="zh-CN" dirty="0" smtClean="0"/>
          </a:p>
          <a:p>
            <a:pPr lvl="1"/>
            <a:endParaRPr kumimoji="1" lang="zh-CN" altLang="en-US" dirty="0"/>
          </a:p>
        </p:txBody>
      </p:sp>
    </p:spTree>
    <p:extLst>
      <p:ext uri="{BB962C8B-B14F-4D97-AF65-F5344CB8AC3E}">
        <p14:creationId xmlns:p14="http://schemas.microsoft.com/office/powerpoint/2010/main" val="2687610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zh-CN" altLang="en-US" dirty="0" smtClean="0"/>
              <a:t>一主多从</a:t>
            </a:r>
            <a:r>
              <a:rPr kumimoji="1" lang="en-US" altLang="zh-CN" dirty="0" smtClean="0"/>
              <a:t>(</a:t>
            </a:r>
            <a:r>
              <a:rPr kumimoji="1" lang="zh-CN" altLang="en-US" dirty="0" smtClean="0"/>
              <a:t>级联情况</a:t>
            </a:r>
            <a:r>
              <a:rPr kumimoji="1" lang="en-US" altLang="zh-CN" dirty="0" smtClean="0"/>
              <a:t>)</a:t>
            </a:r>
          </a:p>
        </p:txBody>
      </p:sp>
      <p:pic>
        <p:nvPicPr>
          <p:cNvPr id="4" name="图片 3"/>
          <p:cNvPicPr>
            <a:picLocks noChangeAspect="1"/>
          </p:cNvPicPr>
          <p:nvPr/>
        </p:nvPicPr>
        <p:blipFill>
          <a:blip r:embed="rId3"/>
          <a:stretch>
            <a:fillRect/>
          </a:stretch>
        </p:blipFill>
        <p:spPr>
          <a:xfrm>
            <a:off x="1552388" y="2389094"/>
            <a:ext cx="4724400" cy="1409700"/>
          </a:xfrm>
          <a:prstGeom prst="rect">
            <a:avLst/>
          </a:prstGeom>
        </p:spPr>
      </p:pic>
    </p:spTree>
    <p:extLst>
      <p:ext uri="{BB962C8B-B14F-4D97-AF65-F5344CB8AC3E}">
        <p14:creationId xmlns:p14="http://schemas.microsoft.com/office/powerpoint/2010/main" val="143355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zh-CN" altLang="en-US" dirty="0" smtClean="0"/>
              <a:t>一主多从</a:t>
            </a:r>
            <a:r>
              <a:rPr kumimoji="1" lang="en-US" altLang="zh-CN" dirty="0" smtClean="0"/>
              <a:t>(</a:t>
            </a:r>
            <a:r>
              <a:rPr kumimoji="1" lang="zh-CN" altLang="en-US" dirty="0" smtClean="0"/>
              <a:t>级联情况</a:t>
            </a:r>
            <a:r>
              <a:rPr kumimoji="1" lang="en-US" altLang="zh-CN" dirty="0" smtClean="0"/>
              <a:t>)</a:t>
            </a:r>
          </a:p>
        </p:txBody>
      </p:sp>
      <p:pic>
        <p:nvPicPr>
          <p:cNvPr id="5" name="图片 4"/>
          <p:cNvPicPr>
            <a:picLocks noChangeAspect="1"/>
          </p:cNvPicPr>
          <p:nvPr/>
        </p:nvPicPr>
        <p:blipFill>
          <a:blip r:embed="rId3"/>
          <a:stretch>
            <a:fillRect/>
          </a:stretch>
        </p:blipFill>
        <p:spPr>
          <a:xfrm>
            <a:off x="482600" y="2197100"/>
            <a:ext cx="4384792" cy="1314076"/>
          </a:xfrm>
          <a:prstGeom prst="rect">
            <a:avLst/>
          </a:prstGeom>
        </p:spPr>
      </p:pic>
      <p:pic>
        <p:nvPicPr>
          <p:cNvPr id="6" name="图片 5"/>
          <p:cNvPicPr>
            <a:picLocks noChangeAspect="1"/>
          </p:cNvPicPr>
          <p:nvPr/>
        </p:nvPicPr>
        <p:blipFill>
          <a:blip r:embed="rId4"/>
          <a:stretch>
            <a:fillRect/>
          </a:stretch>
        </p:blipFill>
        <p:spPr>
          <a:xfrm>
            <a:off x="457200" y="3619500"/>
            <a:ext cx="4410192" cy="1732818"/>
          </a:xfrm>
          <a:prstGeom prst="rect">
            <a:avLst/>
          </a:prstGeom>
        </p:spPr>
      </p:pic>
      <p:pic>
        <p:nvPicPr>
          <p:cNvPr id="8" name="图片 7"/>
          <p:cNvPicPr>
            <a:picLocks noChangeAspect="1"/>
          </p:cNvPicPr>
          <p:nvPr/>
        </p:nvPicPr>
        <p:blipFill>
          <a:blip r:embed="rId5"/>
          <a:stretch>
            <a:fillRect/>
          </a:stretch>
        </p:blipFill>
        <p:spPr>
          <a:xfrm>
            <a:off x="5061627" y="3092450"/>
            <a:ext cx="3350255" cy="1524374"/>
          </a:xfrm>
          <a:prstGeom prst="rect">
            <a:avLst/>
          </a:prstGeom>
        </p:spPr>
      </p:pic>
    </p:spTree>
    <p:extLst>
      <p:ext uri="{BB962C8B-B14F-4D97-AF65-F5344CB8AC3E}">
        <p14:creationId xmlns:p14="http://schemas.microsoft.com/office/powerpoint/2010/main" val="2922497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zh-CN" altLang="en-US" dirty="0" smtClean="0"/>
              <a:t>一主多从</a:t>
            </a:r>
            <a:r>
              <a:rPr kumimoji="1" lang="en-US" altLang="zh-CN" dirty="0" smtClean="0"/>
              <a:t>(</a:t>
            </a:r>
            <a:r>
              <a:rPr kumimoji="1" lang="zh-CN" altLang="en-US" dirty="0" smtClean="0"/>
              <a:t>级联情况</a:t>
            </a:r>
            <a:r>
              <a:rPr kumimoji="1" lang="en-US" altLang="zh-CN" dirty="0" smtClean="0"/>
              <a:t>)</a:t>
            </a:r>
          </a:p>
        </p:txBody>
      </p:sp>
      <p:pic>
        <p:nvPicPr>
          <p:cNvPr id="4" name="图片 3"/>
          <p:cNvPicPr>
            <a:picLocks noChangeAspect="1"/>
          </p:cNvPicPr>
          <p:nvPr/>
        </p:nvPicPr>
        <p:blipFill>
          <a:blip r:embed="rId3"/>
          <a:stretch>
            <a:fillRect/>
          </a:stretch>
        </p:blipFill>
        <p:spPr>
          <a:xfrm>
            <a:off x="457200" y="2230497"/>
            <a:ext cx="6475718" cy="2512218"/>
          </a:xfrm>
          <a:prstGeom prst="rect">
            <a:avLst/>
          </a:prstGeom>
        </p:spPr>
      </p:pic>
      <p:pic>
        <p:nvPicPr>
          <p:cNvPr id="7" name="图片 6"/>
          <p:cNvPicPr>
            <a:picLocks noChangeAspect="1"/>
          </p:cNvPicPr>
          <p:nvPr/>
        </p:nvPicPr>
        <p:blipFill>
          <a:blip r:embed="rId4"/>
          <a:stretch>
            <a:fillRect/>
          </a:stretch>
        </p:blipFill>
        <p:spPr>
          <a:xfrm>
            <a:off x="457200" y="4924127"/>
            <a:ext cx="6475718" cy="1503021"/>
          </a:xfrm>
          <a:prstGeom prst="rect">
            <a:avLst/>
          </a:prstGeom>
        </p:spPr>
      </p:pic>
    </p:spTree>
    <p:extLst>
      <p:ext uri="{BB962C8B-B14F-4D97-AF65-F5344CB8AC3E}">
        <p14:creationId xmlns:p14="http://schemas.microsoft.com/office/powerpoint/2010/main" val="3748396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zh-CN" altLang="en-US" dirty="0" smtClean="0"/>
              <a:t>一主多从</a:t>
            </a:r>
            <a:r>
              <a:rPr kumimoji="1" lang="en-US" altLang="zh-CN" dirty="0" smtClean="0"/>
              <a:t>(</a:t>
            </a:r>
            <a:r>
              <a:rPr kumimoji="1" lang="zh-CN" altLang="en-US" dirty="0" smtClean="0"/>
              <a:t>级联情况</a:t>
            </a:r>
            <a:r>
              <a:rPr kumimoji="1" lang="en-US" altLang="zh-CN" dirty="0" smtClean="0"/>
              <a:t>)</a:t>
            </a:r>
          </a:p>
        </p:txBody>
      </p:sp>
      <p:pic>
        <p:nvPicPr>
          <p:cNvPr id="5" name="图片 4"/>
          <p:cNvPicPr>
            <a:picLocks noChangeAspect="1"/>
          </p:cNvPicPr>
          <p:nvPr/>
        </p:nvPicPr>
        <p:blipFill>
          <a:blip r:embed="rId3"/>
          <a:stretch>
            <a:fillRect/>
          </a:stretch>
        </p:blipFill>
        <p:spPr>
          <a:xfrm>
            <a:off x="558800" y="2417961"/>
            <a:ext cx="8026400" cy="1231900"/>
          </a:xfrm>
          <a:prstGeom prst="rect">
            <a:avLst/>
          </a:prstGeom>
        </p:spPr>
      </p:pic>
      <p:pic>
        <p:nvPicPr>
          <p:cNvPr id="6" name="图片 5"/>
          <p:cNvPicPr>
            <a:picLocks noChangeAspect="1"/>
          </p:cNvPicPr>
          <p:nvPr/>
        </p:nvPicPr>
        <p:blipFill>
          <a:blip r:embed="rId4"/>
          <a:stretch>
            <a:fillRect/>
          </a:stretch>
        </p:blipFill>
        <p:spPr>
          <a:xfrm>
            <a:off x="558800" y="3649861"/>
            <a:ext cx="8407400" cy="1257300"/>
          </a:xfrm>
          <a:prstGeom prst="rect">
            <a:avLst/>
          </a:prstGeom>
        </p:spPr>
      </p:pic>
      <p:pic>
        <p:nvPicPr>
          <p:cNvPr id="8" name="图片 7"/>
          <p:cNvPicPr>
            <a:picLocks noChangeAspect="1"/>
          </p:cNvPicPr>
          <p:nvPr/>
        </p:nvPicPr>
        <p:blipFill>
          <a:blip r:embed="rId5"/>
          <a:stretch>
            <a:fillRect/>
          </a:stretch>
        </p:blipFill>
        <p:spPr>
          <a:xfrm>
            <a:off x="558800" y="4907161"/>
            <a:ext cx="5411125" cy="2169807"/>
          </a:xfrm>
          <a:prstGeom prst="rect">
            <a:avLst/>
          </a:prstGeom>
        </p:spPr>
      </p:pic>
    </p:spTree>
    <p:extLst>
      <p:ext uri="{BB962C8B-B14F-4D97-AF65-F5344CB8AC3E}">
        <p14:creationId xmlns:p14="http://schemas.microsoft.com/office/powerpoint/2010/main" val="1206044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en-US" altLang="zh-CN" dirty="0" err="1" smtClean="0"/>
              <a:t>Redis</a:t>
            </a:r>
            <a:r>
              <a:rPr kumimoji="1" lang="zh-CN" altLang="en-US" dirty="0" smtClean="0"/>
              <a:t>备份的问题</a:t>
            </a:r>
            <a:endParaRPr kumimoji="1" lang="en-US" altLang="zh-CN" dirty="0"/>
          </a:p>
          <a:p>
            <a:pPr lvl="1"/>
            <a:r>
              <a:rPr kumimoji="1" lang="en-US" altLang="zh-CN" dirty="0" smtClean="0"/>
              <a:t>RDB</a:t>
            </a:r>
            <a:r>
              <a:rPr kumimoji="1" lang="zh-CN" altLang="en-US" dirty="0" smtClean="0"/>
              <a:t>备份</a:t>
            </a:r>
            <a:endParaRPr kumimoji="1" lang="en-US" altLang="zh-CN" dirty="0" smtClean="0"/>
          </a:p>
          <a:p>
            <a:pPr lvl="1"/>
            <a:r>
              <a:rPr kumimoji="1" lang="en-US" altLang="zh-CN" dirty="0" smtClean="0"/>
              <a:t>AOF</a:t>
            </a:r>
            <a:r>
              <a:rPr kumimoji="1" lang="zh-CN" altLang="en-US" dirty="0" smtClean="0"/>
              <a:t>备份</a:t>
            </a:r>
            <a:endParaRPr kumimoji="1" lang="en-US" altLang="zh-CN" dirty="0"/>
          </a:p>
          <a:p>
            <a:pPr lvl="1"/>
            <a:r>
              <a:rPr kumimoji="1" lang="zh-CN" altLang="en-US" dirty="0" smtClean="0"/>
              <a:t>单机多实例的</a:t>
            </a:r>
            <a:r>
              <a:rPr kumimoji="1" lang="en-US" altLang="zh-CN" dirty="0" smtClean="0"/>
              <a:t>RDB</a:t>
            </a:r>
            <a:r>
              <a:rPr kumimoji="1" lang="zh-CN" altLang="en-US" dirty="0" smtClean="0"/>
              <a:t>问题</a:t>
            </a:r>
            <a:endParaRPr kumimoji="1" lang="en-US" altLang="zh-CN" dirty="0" smtClean="0"/>
          </a:p>
          <a:p>
            <a:pPr marL="457200" lvl="1" indent="0">
              <a:buNone/>
            </a:pPr>
            <a:endParaRPr kumimoji="1" lang="en-US" altLang="zh-CN" dirty="0" smtClean="0"/>
          </a:p>
        </p:txBody>
      </p:sp>
    </p:spTree>
    <p:extLst>
      <p:ext uri="{BB962C8B-B14F-4D97-AF65-F5344CB8AC3E}">
        <p14:creationId xmlns:p14="http://schemas.microsoft.com/office/powerpoint/2010/main" val="2565385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normAutofit/>
          </a:bodyPr>
          <a:lstStyle/>
          <a:p>
            <a:r>
              <a:rPr kumimoji="1" lang="en-US" altLang="zh-CN" dirty="0" err="1" smtClean="0"/>
              <a:t>Redis</a:t>
            </a:r>
            <a:r>
              <a:rPr kumimoji="1" lang="zh-CN" altLang="en-US" dirty="0" smtClean="0"/>
              <a:t> 主从搭建问题</a:t>
            </a:r>
            <a:endParaRPr kumimoji="1" lang="en-US" altLang="zh-CN" dirty="0" smtClean="0"/>
          </a:p>
          <a:p>
            <a:pPr lvl="1"/>
            <a:r>
              <a:rPr kumimoji="1" lang="zh-CN" altLang="en-US" dirty="0"/>
              <a:t>避免高峰期搭建，可能导致失败</a:t>
            </a:r>
            <a:endParaRPr kumimoji="1" lang="en-US" altLang="zh-CN" dirty="0"/>
          </a:p>
          <a:p>
            <a:pPr lvl="1"/>
            <a:r>
              <a:rPr kumimoji="1" lang="en-US" altLang="zh-CN" dirty="0" err="1" smtClean="0"/>
              <a:t>Redis</a:t>
            </a:r>
            <a:r>
              <a:rPr kumimoji="1" lang="zh-CN" altLang="en-US" dirty="0" smtClean="0"/>
              <a:t>做</a:t>
            </a:r>
            <a:r>
              <a:rPr kumimoji="1" lang="en-US" altLang="zh-CN" dirty="0" smtClean="0"/>
              <a:t>RDB</a:t>
            </a:r>
            <a:r>
              <a:rPr kumimoji="1" lang="zh-CN" altLang="en-US" dirty="0" smtClean="0"/>
              <a:t>的时候，</a:t>
            </a:r>
            <a:r>
              <a:rPr kumimoji="1" lang="en-US" altLang="zh-CN" dirty="0" err="1" smtClean="0"/>
              <a:t>Redis</a:t>
            </a:r>
            <a:r>
              <a:rPr kumimoji="1" lang="zh-CN" altLang="en-US" dirty="0" smtClean="0"/>
              <a:t>可能出现夯死的情况</a:t>
            </a:r>
            <a:endParaRPr kumimoji="1" lang="en-US" altLang="zh-CN" dirty="0" smtClean="0"/>
          </a:p>
          <a:p>
            <a:pPr lvl="1"/>
            <a:r>
              <a:rPr kumimoji="1" lang="en-US" altLang="zh-CN" dirty="0" smtClean="0"/>
              <a:t>Buffer</a:t>
            </a:r>
            <a:r>
              <a:rPr kumimoji="1" lang="zh-CN" altLang="en-US" dirty="0" smtClean="0"/>
              <a:t>区写爆了</a:t>
            </a:r>
            <a:endParaRPr kumimoji="1" lang="en-US" altLang="zh-CN" dirty="0" smtClean="0"/>
          </a:p>
          <a:p>
            <a:endParaRPr kumimoji="1" lang="en-US" altLang="zh-CN" dirty="0"/>
          </a:p>
          <a:p>
            <a:r>
              <a:rPr kumimoji="1" lang="zh-CN" altLang="en-US" dirty="0" smtClean="0"/>
              <a:t>解决措施</a:t>
            </a:r>
            <a:r>
              <a:rPr kumimoji="1" lang="en-US" altLang="zh-CN" dirty="0" smtClean="0"/>
              <a:t>:</a:t>
            </a:r>
          </a:p>
          <a:p>
            <a:pPr lvl="1"/>
            <a:r>
              <a:rPr kumimoji="1" lang="zh-CN" altLang="en-US" dirty="0" smtClean="0"/>
              <a:t>尽量在压力小的实例搭建从库</a:t>
            </a:r>
            <a:endParaRPr kumimoji="1" lang="en-US" altLang="zh-CN" dirty="0" smtClean="0"/>
          </a:p>
          <a:p>
            <a:pPr lvl="1"/>
            <a:r>
              <a:rPr kumimoji="1" lang="zh-CN" altLang="en-US" dirty="0" smtClean="0"/>
              <a:t>调整</a:t>
            </a:r>
            <a:r>
              <a:rPr kumimoji="1" lang="en-US" altLang="zh-CN" dirty="0"/>
              <a:t>client-output-buffer-limit </a:t>
            </a:r>
            <a:r>
              <a:rPr kumimoji="1" lang="en-US" altLang="zh-CN" dirty="0" smtClean="0"/>
              <a:t>slave</a:t>
            </a:r>
          </a:p>
          <a:p>
            <a:pPr lvl="1"/>
            <a:endParaRPr kumimoji="1" lang="en-US" altLang="zh-CN" dirty="0" smtClean="0"/>
          </a:p>
        </p:txBody>
      </p:sp>
    </p:spTree>
    <p:extLst>
      <p:ext uri="{BB962C8B-B14F-4D97-AF65-F5344CB8AC3E}">
        <p14:creationId xmlns:p14="http://schemas.microsoft.com/office/powerpoint/2010/main" val="2967222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en-US" altLang="zh-CN" dirty="0" err="1" smtClean="0"/>
              <a:t>Redis</a:t>
            </a:r>
            <a:r>
              <a:rPr kumimoji="1" lang="zh-CN" altLang="en-US" dirty="0"/>
              <a:t> </a:t>
            </a:r>
            <a:r>
              <a:rPr kumimoji="1" lang="zh-CN" altLang="en-US" dirty="0" smtClean="0"/>
              <a:t>连接超时问题</a:t>
            </a:r>
            <a:endParaRPr kumimoji="1" lang="en-US" altLang="zh-CN" dirty="0"/>
          </a:p>
          <a:p>
            <a:r>
              <a:rPr kumimoji="1" lang="zh-CN" altLang="en-US" dirty="0" smtClean="0"/>
              <a:t>解决方案</a:t>
            </a:r>
            <a:endParaRPr kumimoji="1" lang="en-US" altLang="zh-CN" dirty="0" smtClean="0"/>
          </a:p>
          <a:p>
            <a:pPr lvl="1"/>
            <a:r>
              <a:rPr kumimoji="1" lang="zh-CN" altLang="en-US" dirty="0"/>
              <a:t>慢查询监</a:t>
            </a:r>
            <a:r>
              <a:rPr kumimoji="1" lang="zh-CN" altLang="en-US" dirty="0" smtClean="0"/>
              <a:t>控</a:t>
            </a:r>
            <a:endParaRPr kumimoji="1" lang="en-US" altLang="zh-CN" dirty="0" smtClean="0"/>
          </a:p>
          <a:p>
            <a:pPr lvl="1"/>
            <a:r>
              <a:rPr kumimoji="1" lang="zh-CN" altLang="en-US" dirty="0" smtClean="0"/>
              <a:t>业务优化</a:t>
            </a:r>
            <a:endParaRPr kumimoji="1" lang="en-US" altLang="zh-CN" dirty="0"/>
          </a:p>
        </p:txBody>
      </p:sp>
    </p:spTree>
    <p:extLst>
      <p:ext uri="{BB962C8B-B14F-4D97-AF65-F5344CB8AC3E}">
        <p14:creationId xmlns:p14="http://schemas.microsoft.com/office/powerpoint/2010/main" val="2578261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运维踩过的坑</a:t>
            </a:r>
          </a:p>
        </p:txBody>
      </p:sp>
      <p:sp>
        <p:nvSpPr>
          <p:cNvPr id="3" name="内容占位符 2"/>
          <p:cNvSpPr>
            <a:spLocks noGrp="1"/>
          </p:cNvSpPr>
          <p:nvPr>
            <p:ph idx="1"/>
          </p:nvPr>
        </p:nvSpPr>
        <p:spPr/>
        <p:txBody>
          <a:bodyPr/>
          <a:lstStyle/>
          <a:p>
            <a:r>
              <a:rPr kumimoji="1" lang="en-US" altLang="zh-CN" dirty="0" smtClean="0"/>
              <a:t>MONITOR</a:t>
            </a:r>
            <a:r>
              <a:rPr kumimoji="1" lang="zh-CN" altLang="en-US" dirty="0" smtClean="0"/>
              <a:t>导致内存飙升</a:t>
            </a:r>
            <a:endParaRPr kumimoji="1" lang="en-US" altLang="zh-CN" dirty="0" smtClean="0"/>
          </a:p>
          <a:p>
            <a:pPr marL="457200" lvl="1" indent="0">
              <a:buNone/>
            </a:pPr>
            <a:endParaRPr kumimoji="1" lang="en-US" altLang="zh-CN" dirty="0" smtClean="0"/>
          </a:p>
          <a:p>
            <a:endParaRPr kumimoji="1" lang="en-US" altLang="zh-CN" dirty="0" smtClean="0"/>
          </a:p>
          <a:p>
            <a:endParaRPr kumimoji="1" lang="en-US" altLang="zh-CN" dirty="0"/>
          </a:p>
          <a:p>
            <a:r>
              <a:rPr kumimoji="1" lang="zh-CN" altLang="en-US" dirty="0" smtClean="0"/>
              <a:t>解决方案：</a:t>
            </a:r>
            <a:endParaRPr kumimoji="1" lang="en-US" altLang="zh-CN" dirty="0" smtClean="0"/>
          </a:p>
          <a:p>
            <a:pPr lvl="1"/>
            <a:r>
              <a:rPr kumimoji="1" lang="zh-CN" altLang="en-US" dirty="0" smtClean="0"/>
              <a:t>通过</a:t>
            </a:r>
            <a:r>
              <a:rPr kumimoji="1" lang="en-US" altLang="zh-CN" dirty="0" smtClean="0"/>
              <a:t>client-output-buffer-limit</a:t>
            </a:r>
            <a:r>
              <a:rPr kumimoji="1" lang="zh-CN" altLang="en-US" dirty="0" smtClean="0"/>
              <a:t>限制</a:t>
            </a:r>
            <a:endParaRPr kumimoji="1" lang="en-US" altLang="zh-CN" dirty="0" smtClean="0"/>
          </a:p>
          <a:p>
            <a:pPr lvl="1"/>
            <a:r>
              <a:rPr kumimoji="1" lang="zh-CN" altLang="en-US" dirty="0" smtClean="0"/>
              <a:t>有能力的可以修改</a:t>
            </a:r>
            <a:r>
              <a:rPr kumimoji="1" lang="en-US" altLang="zh-CN" dirty="0" smtClean="0"/>
              <a:t>monitor</a:t>
            </a:r>
            <a:r>
              <a:rPr kumimoji="1" lang="zh-CN" altLang="en-US" dirty="0" smtClean="0"/>
              <a:t>实现机制</a:t>
            </a:r>
            <a:r>
              <a:rPr kumimoji="1" lang="en-US" altLang="zh-CN" dirty="0" smtClean="0"/>
              <a:t>(</a:t>
            </a:r>
            <a:r>
              <a:rPr kumimoji="1" lang="zh-CN" altLang="en-US" dirty="0" smtClean="0"/>
              <a:t>臣妾暂时无法做到</a:t>
            </a:r>
            <a:r>
              <a:rPr kumimoji="1" lang="en-US" altLang="zh-CN" dirty="0" smtClean="0"/>
              <a:t>)</a:t>
            </a:r>
            <a:endParaRPr kumimoji="1" lang="en-US" altLang="zh-CN" dirty="0"/>
          </a:p>
        </p:txBody>
      </p:sp>
      <p:pic>
        <p:nvPicPr>
          <p:cNvPr id="5" name="图片 4"/>
          <p:cNvPicPr>
            <a:picLocks noChangeAspect="1"/>
          </p:cNvPicPr>
          <p:nvPr/>
        </p:nvPicPr>
        <p:blipFill>
          <a:blip r:embed="rId2"/>
          <a:stretch>
            <a:fillRect/>
          </a:stretch>
        </p:blipFill>
        <p:spPr>
          <a:xfrm>
            <a:off x="955673" y="2230656"/>
            <a:ext cx="3733800" cy="1282700"/>
          </a:xfrm>
          <a:prstGeom prst="rect">
            <a:avLst/>
          </a:prstGeom>
        </p:spPr>
      </p:pic>
    </p:spTree>
    <p:extLst>
      <p:ext uri="{BB962C8B-B14F-4D97-AF65-F5344CB8AC3E}">
        <p14:creationId xmlns:p14="http://schemas.microsoft.com/office/powerpoint/2010/main" val="537440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err="1" smtClean="0"/>
              <a:t>Redis</a:t>
            </a:r>
            <a:r>
              <a:rPr kumimoji="1" lang="en-US" altLang="zh-CN" dirty="0" smtClean="0"/>
              <a:t> Cluster</a:t>
            </a:r>
            <a:r>
              <a:rPr kumimoji="1" lang="zh-CN" altLang="en-US" dirty="0" smtClean="0"/>
              <a:t>介绍</a:t>
            </a:r>
            <a:endParaRPr kumimoji="1" lang="zh-CN" altLang="en-US" dirty="0"/>
          </a:p>
        </p:txBody>
      </p:sp>
      <p:sp>
        <p:nvSpPr>
          <p:cNvPr id="3" name="内容占位符 2"/>
          <p:cNvSpPr>
            <a:spLocks noGrp="1"/>
          </p:cNvSpPr>
          <p:nvPr>
            <p:ph idx="1"/>
          </p:nvPr>
        </p:nvSpPr>
        <p:spPr/>
        <p:txBody>
          <a:bodyPr/>
          <a:lstStyle/>
          <a:p>
            <a:r>
              <a:rPr kumimoji="1" lang="en-US" altLang="zh-CN" dirty="0" err="1" smtClean="0"/>
              <a:t>Redis</a:t>
            </a:r>
            <a:r>
              <a:rPr kumimoji="1" lang="zh-CN" altLang="en-US" dirty="0" smtClean="0"/>
              <a:t> 原生</a:t>
            </a:r>
            <a:r>
              <a:rPr kumimoji="1" lang="en-US" altLang="zh-CN" dirty="0" smtClean="0"/>
              <a:t>Cluster</a:t>
            </a:r>
            <a:r>
              <a:rPr kumimoji="1" lang="en-US" altLang="zh-CN" dirty="0"/>
              <a:t> </a:t>
            </a:r>
            <a:r>
              <a:rPr kumimoji="1" lang="zh-CN" altLang="en-US" dirty="0" smtClean="0"/>
              <a:t>特性</a:t>
            </a:r>
            <a:endParaRPr kumimoji="1" lang="en-US" altLang="zh-CN" dirty="0" smtClean="0"/>
          </a:p>
          <a:p>
            <a:pPr lvl="1"/>
            <a:r>
              <a:rPr kumimoji="1" lang="zh-CN" altLang="en-US" dirty="0" smtClean="0"/>
              <a:t>高可用性与可线性扩展</a:t>
            </a:r>
            <a:endParaRPr kumimoji="1" lang="en-US" altLang="zh-CN" dirty="0" smtClean="0"/>
          </a:p>
          <a:p>
            <a:pPr lvl="1"/>
            <a:r>
              <a:rPr kumimoji="1" lang="zh-CN" altLang="en-US" dirty="0" smtClean="0"/>
              <a:t>数据自动路由到多个节点</a:t>
            </a:r>
            <a:endParaRPr kumimoji="1" lang="en-US" altLang="zh-CN" dirty="0" smtClean="0"/>
          </a:p>
          <a:p>
            <a:pPr lvl="1"/>
            <a:r>
              <a:rPr kumimoji="1" lang="zh-CN" altLang="en-US" dirty="0" smtClean="0"/>
              <a:t>节点间数据共享</a:t>
            </a:r>
            <a:endParaRPr kumimoji="1" lang="en-US" altLang="zh-CN" dirty="0" smtClean="0"/>
          </a:p>
          <a:p>
            <a:pPr lvl="1"/>
            <a:r>
              <a:rPr kumimoji="1" lang="zh-CN" altLang="zh-CN" dirty="0"/>
              <a:t> </a:t>
            </a:r>
            <a:r>
              <a:rPr kumimoji="1" lang="zh-CN" altLang="en-US" dirty="0" smtClean="0"/>
              <a:t>可动态添加或者删除节点</a:t>
            </a:r>
            <a:endParaRPr kumimoji="1" lang="en-US" altLang="zh-CN" dirty="0" smtClean="0"/>
          </a:p>
          <a:p>
            <a:pPr lvl="1"/>
            <a:r>
              <a:rPr kumimoji="1" lang="zh-CN" altLang="zh-CN" dirty="0"/>
              <a:t> </a:t>
            </a:r>
            <a:r>
              <a:rPr kumimoji="1" lang="zh-CN" altLang="en-US" dirty="0" smtClean="0"/>
              <a:t>数据通过异步复制，不保证数据的强一致性</a:t>
            </a:r>
            <a:endParaRPr kumimoji="1" lang="en-US" altLang="zh-CN" dirty="0" smtClean="0"/>
          </a:p>
          <a:p>
            <a:pPr lvl="1"/>
            <a:r>
              <a:rPr kumimoji="1" lang="zh-CN" altLang="zh-CN" dirty="0"/>
              <a:t> </a:t>
            </a:r>
            <a:r>
              <a:rPr kumimoji="1" lang="zh-CN" altLang="en-US" dirty="0" smtClean="0"/>
              <a:t>可动态调整数据分布</a:t>
            </a:r>
            <a:endParaRPr kumimoji="1" lang="en-US" altLang="zh-CN" dirty="0" smtClean="0"/>
          </a:p>
        </p:txBody>
      </p:sp>
    </p:spTree>
    <p:extLst>
      <p:ext uri="{BB962C8B-B14F-4D97-AF65-F5344CB8AC3E}">
        <p14:creationId xmlns:p14="http://schemas.microsoft.com/office/powerpoint/2010/main" val="158565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关于我</a:t>
            </a:r>
            <a:endParaRPr kumimoji="1" lang="zh-CN" altLang="en-US" dirty="0"/>
          </a:p>
        </p:txBody>
      </p:sp>
      <p:sp>
        <p:nvSpPr>
          <p:cNvPr id="3" name="内容占位符 2"/>
          <p:cNvSpPr>
            <a:spLocks noGrp="1"/>
          </p:cNvSpPr>
          <p:nvPr>
            <p:ph idx="1"/>
          </p:nvPr>
        </p:nvSpPr>
        <p:spPr/>
        <p:txBody>
          <a:bodyPr/>
          <a:lstStyle/>
          <a:p>
            <a:r>
              <a:rPr kumimoji="1" lang="zh-CN" altLang="en-US" dirty="0" smtClean="0"/>
              <a:t>强昌金 </a:t>
            </a:r>
            <a:r>
              <a:rPr kumimoji="1" lang="en-US" altLang="zh-CN" dirty="0" smtClean="0"/>
              <a:t>–</a:t>
            </a:r>
            <a:r>
              <a:rPr kumimoji="1" lang="zh-CN" altLang="en-US" dirty="0" smtClean="0"/>
              <a:t> 小强</a:t>
            </a:r>
            <a:endParaRPr kumimoji="1" lang="en-US" altLang="zh-CN" dirty="0" smtClean="0"/>
          </a:p>
          <a:p>
            <a:r>
              <a:rPr kumimoji="1" lang="zh-CN" altLang="en-US" dirty="0" smtClean="0"/>
              <a:t>目前就职</a:t>
            </a:r>
            <a:r>
              <a:rPr kumimoji="1" lang="zh-CN" altLang="zh-CN" dirty="0" smtClean="0"/>
              <a:t>:</a:t>
            </a:r>
            <a:r>
              <a:rPr kumimoji="1" lang="zh-CN" altLang="en-US" dirty="0" smtClean="0"/>
              <a:t> 去哪儿</a:t>
            </a:r>
            <a:r>
              <a:rPr kumimoji="1" lang="en-US" altLang="zh-CN" dirty="0" smtClean="0"/>
              <a:t>DBA</a:t>
            </a:r>
          </a:p>
          <a:p>
            <a:r>
              <a:rPr kumimoji="1" lang="zh-CN" altLang="en-US" dirty="0" smtClean="0"/>
              <a:t>曾就职</a:t>
            </a:r>
            <a:r>
              <a:rPr kumimoji="1" lang="en-US" altLang="zh-CN" dirty="0" smtClean="0"/>
              <a:t>:</a:t>
            </a:r>
            <a:r>
              <a:rPr kumimoji="1" lang="zh-CN" altLang="en-US" dirty="0" smtClean="0"/>
              <a:t> 陌陌</a:t>
            </a:r>
            <a:r>
              <a:rPr kumimoji="1" lang="en-US" altLang="zh-CN" dirty="0" smtClean="0"/>
              <a:t>DBA</a:t>
            </a:r>
          </a:p>
          <a:p>
            <a:r>
              <a:rPr kumimoji="1" lang="zh-CN" altLang="en-US" dirty="0" smtClean="0"/>
              <a:t>工作经验</a:t>
            </a:r>
            <a:r>
              <a:rPr kumimoji="1" lang="en-US" altLang="zh-CN" dirty="0" smtClean="0"/>
              <a:t>: </a:t>
            </a:r>
            <a:r>
              <a:rPr kumimoji="1" lang="en-US" altLang="en-US" dirty="0" smtClean="0"/>
              <a:t>2年</a:t>
            </a:r>
            <a:endParaRPr kumimoji="1" lang="en-US" altLang="zh-CN" dirty="0" smtClean="0"/>
          </a:p>
          <a:p>
            <a:r>
              <a:rPr kumimoji="1" lang="zh-CN" altLang="en-US" dirty="0" smtClean="0"/>
              <a:t>负责酒店相关业务，</a:t>
            </a:r>
            <a:r>
              <a:rPr kumimoji="1" lang="en-US" altLang="zh-CN" dirty="0" err="1" smtClean="0"/>
              <a:t>Redis</a:t>
            </a:r>
            <a:r>
              <a:rPr kumimoji="1" lang="zh-CN" altLang="en-US" dirty="0" smtClean="0"/>
              <a:t>运维，数据库管理平台开发</a:t>
            </a:r>
            <a:endParaRPr kumimoji="1" lang="en-US" altLang="zh-CN" dirty="0" smtClean="0"/>
          </a:p>
          <a:p>
            <a:r>
              <a:rPr kumimoji="1" lang="en-US" altLang="zh-CN" dirty="0" smtClean="0"/>
              <a:t>TEL</a:t>
            </a:r>
            <a:r>
              <a:rPr kumimoji="1" lang="zh-CN" altLang="en-US" dirty="0" smtClean="0"/>
              <a:t>：</a:t>
            </a:r>
            <a:r>
              <a:rPr kumimoji="1" lang="en-US" altLang="zh-CN" dirty="0" smtClean="0"/>
              <a:t>18513418589</a:t>
            </a:r>
            <a:r>
              <a:rPr kumimoji="1" lang="zh-CN" altLang="en-US" dirty="0" smtClean="0"/>
              <a:t> </a:t>
            </a:r>
            <a:r>
              <a:rPr kumimoji="1" lang="en-US" altLang="zh-CN" dirty="0" smtClean="0"/>
              <a:t>QQ</a:t>
            </a:r>
            <a:r>
              <a:rPr kumimoji="1" lang="zh-CN" altLang="en-US" dirty="0" smtClean="0"/>
              <a:t>:</a:t>
            </a:r>
            <a:r>
              <a:rPr kumimoji="1" lang="en-US" altLang="zh-CN" dirty="0" smtClean="0"/>
              <a:t>627978402</a:t>
            </a:r>
          </a:p>
          <a:p>
            <a:endParaRPr kumimoji="1" lang="en-US" altLang="zh-CN" dirty="0" smtClean="0"/>
          </a:p>
        </p:txBody>
      </p:sp>
    </p:spTree>
    <p:extLst>
      <p:ext uri="{BB962C8B-B14F-4D97-AF65-F5344CB8AC3E}">
        <p14:creationId xmlns:p14="http://schemas.microsoft.com/office/powerpoint/2010/main" val="2195457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zh-CN" altLang="en-US" dirty="0" smtClean="0"/>
              <a:t> </a:t>
            </a:r>
            <a:r>
              <a:rPr kumimoji="1" lang="en-US" altLang="zh-CN" dirty="0" smtClean="0"/>
              <a:t>Cluster</a:t>
            </a:r>
            <a:r>
              <a:rPr kumimoji="1" lang="zh-CN" altLang="en-US" dirty="0" smtClean="0"/>
              <a:t> 介绍</a:t>
            </a:r>
            <a:endParaRPr kumimoji="1" lang="zh-CN" altLang="en-US" dirty="0"/>
          </a:p>
        </p:txBody>
      </p:sp>
      <p:pic>
        <p:nvPicPr>
          <p:cNvPr id="4" name="内容占位符 3"/>
          <p:cNvPicPr>
            <a:picLocks noGrp="1" noChangeAspect="1"/>
          </p:cNvPicPr>
          <p:nvPr>
            <p:ph idx="1"/>
          </p:nvPr>
        </p:nvPicPr>
        <p:blipFill rotWithShape="1">
          <a:blip r:embed="rId3"/>
          <a:srcRect t="-346" b="2231"/>
          <a:stretch/>
        </p:blipFill>
        <p:spPr>
          <a:xfrm>
            <a:off x="1615465" y="1509384"/>
            <a:ext cx="4022348" cy="4544437"/>
          </a:xfrm>
        </p:spPr>
      </p:pic>
    </p:spTree>
    <p:extLst>
      <p:ext uri="{BB962C8B-B14F-4D97-AF65-F5344CB8AC3E}">
        <p14:creationId xmlns:p14="http://schemas.microsoft.com/office/powerpoint/2010/main" val="2095081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en-US" altLang="zh-CN" dirty="0" smtClean="0"/>
              <a:t> Cluster </a:t>
            </a:r>
            <a:r>
              <a:rPr kumimoji="1" lang="zh-CN" altLang="en-US" dirty="0" smtClean="0"/>
              <a:t>介绍</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err="1" smtClean="0"/>
              <a:t>Redis</a:t>
            </a:r>
            <a:r>
              <a:rPr kumimoji="1" lang="zh-CN" altLang="en-US" dirty="0" smtClean="0"/>
              <a:t>集群数据分布</a:t>
            </a:r>
            <a:endParaRPr kumimoji="1" lang="en-US" altLang="zh-CN" dirty="0" smtClean="0"/>
          </a:p>
          <a:p>
            <a:pPr lvl="1"/>
            <a:r>
              <a:rPr kumimoji="1" lang="en-US" altLang="zh-CN" dirty="0" err="1"/>
              <a:t>Redis</a:t>
            </a:r>
            <a:r>
              <a:rPr kumimoji="1" lang="en-US" altLang="zh-CN" dirty="0"/>
              <a:t> </a:t>
            </a:r>
            <a:r>
              <a:rPr kumimoji="1" lang="zh-CN" altLang="en-US" dirty="0"/>
              <a:t>集群没有使用一致性</a:t>
            </a:r>
            <a:r>
              <a:rPr kumimoji="1" lang="en-US" altLang="zh-CN" dirty="0"/>
              <a:t>hash,</a:t>
            </a:r>
            <a:r>
              <a:rPr kumimoji="1" lang="zh-CN" altLang="en-US" dirty="0"/>
              <a:t>引入了哈希槽</a:t>
            </a:r>
            <a:r>
              <a:rPr kumimoji="1" lang="en-US" altLang="zh-CN" dirty="0"/>
              <a:t>(HASH SLOT).</a:t>
            </a:r>
          </a:p>
          <a:p>
            <a:pPr lvl="1"/>
            <a:r>
              <a:rPr kumimoji="1" lang="en-US" altLang="zh-CN" dirty="0" err="1"/>
              <a:t>Redis</a:t>
            </a:r>
            <a:r>
              <a:rPr kumimoji="1" lang="en-US" altLang="zh-CN" dirty="0"/>
              <a:t> </a:t>
            </a:r>
            <a:r>
              <a:rPr kumimoji="1" lang="zh-CN" altLang="en-US" dirty="0"/>
              <a:t>集群中所有的主节点都负责 </a:t>
            </a:r>
            <a:r>
              <a:rPr kumimoji="1" lang="en-US" altLang="zh-CN" dirty="0"/>
              <a:t>16384 </a:t>
            </a:r>
            <a:r>
              <a:rPr kumimoji="1" lang="zh-CN" altLang="en-US" dirty="0"/>
              <a:t>个哈希槽中的一部分。当集群处于稳定状态时，集群中没有在执行重配置（</a:t>
            </a:r>
            <a:r>
              <a:rPr kumimoji="1" lang="en-US" altLang="zh-CN" dirty="0"/>
              <a:t>reconfiguration</a:t>
            </a:r>
            <a:r>
              <a:rPr kumimoji="1" lang="zh-CN" altLang="en-US" dirty="0"/>
              <a:t>）操作，每个哈希槽都只由一个节点进行处理（不过主节点可以有一个或多个从节点，可以在网络断线或节点失效时替换掉主节点） </a:t>
            </a:r>
          </a:p>
          <a:p>
            <a:pPr lvl="1"/>
            <a:r>
              <a:rPr kumimoji="1" lang="en-US" altLang="zh-CN" dirty="0"/>
              <a:t>slot = CRC16(KEY) / 16384</a:t>
            </a:r>
            <a:endParaRPr kumimoji="1" lang="zh-CN" altLang="en-US" dirty="0"/>
          </a:p>
        </p:txBody>
      </p:sp>
    </p:spTree>
    <p:extLst>
      <p:ext uri="{BB962C8B-B14F-4D97-AF65-F5344CB8AC3E}">
        <p14:creationId xmlns:p14="http://schemas.microsoft.com/office/powerpoint/2010/main" val="1305104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en-US" altLang="zh-CN" dirty="0" smtClean="0"/>
              <a:t> Cluster</a:t>
            </a:r>
            <a:r>
              <a:rPr kumimoji="1" lang="zh-CN" altLang="en-US" dirty="0" smtClean="0"/>
              <a:t>介绍</a:t>
            </a:r>
            <a:endParaRPr kumimoji="1" lang="zh-CN" altLang="en-US" dirty="0"/>
          </a:p>
        </p:txBody>
      </p:sp>
      <p:sp>
        <p:nvSpPr>
          <p:cNvPr id="3" name="内容占位符 2"/>
          <p:cNvSpPr>
            <a:spLocks noGrp="1"/>
          </p:cNvSpPr>
          <p:nvPr>
            <p:ph idx="1"/>
          </p:nvPr>
        </p:nvSpPr>
        <p:spPr/>
        <p:txBody>
          <a:bodyPr>
            <a:normAutofit fontScale="55000" lnSpcReduction="20000"/>
          </a:bodyPr>
          <a:lstStyle/>
          <a:p>
            <a:r>
              <a:rPr kumimoji="1" lang="en-US" altLang="zh-CN" dirty="0" err="1" smtClean="0"/>
              <a:t>Redis</a:t>
            </a:r>
            <a:r>
              <a:rPr kumimoji="1" lang="zh-CN" altLang="en-US" dirty="0" smtClean="0"/>
              <a:t> 集群键</a:t>
            </a:r>
            <a:r>
              <a:rPr kumimoji="1" lang="en-US" altLang="zh-CN" dirty="0" smtClean="0"/>
              <a:t>HASH</a:t>
            </a:r>
            <a:r>
              <a:rPr kumimoji="1" lang="zh-CN" altLang="en-US" dirty="0" smtClean="0"/>
              <a:t>标签</a:t>
            </a:r>
            <a:endParaRPr kumimoji="1" lang="en-US" altLang="zh-CN" dirty="0" smtClean="0"/>
          </a:p>
          <a:p>
            <a:pPr lvl="1"/>
            <a:r>
              <a:rPr kumimoji="1" lang="zh-CN" altLang="en-US" dirty="0" smtClean="0"/>
              <a:t>目标：</a:t>
            </a:r>
            <a:endParaRPr kumimoji="1" lang="en-US" altLang="zh-CN" dirty="0" smtClean="0"/>
          </a:p>
          <a:p>
            <a:pPr lvl="2"/>
            <a:r>
              <a:rPr kumimoji="1" lang="en-US" altLang="zh-CN" dirty="0" smtClean="0"/>
              <a:t>HASH</a:t>
            </a:r>
            <a:r>
              <a:rPr kumimoji="1" lang="zh-CN" altLang="en-US" dirty="0" smtClean="0"/>
              <a:t>标签是确保两个</a:t>
            </a:r>
            <a:r>
              <a:rPr kumimoji="1" lang="en-US" altLang="zh-CN" dirty="0" smtClean="0"/>
              <a:t>KEY</a:t>
            </a:r>
            <a:r>
              <a:rPr kumimoji="1" lang="zh-CN" altLang="en-US" dirty="0" smtClean="0"/>
              <a:t> 都能在同一个</a:t>
            </a:r>
            <a:r>
              <a:rPr kumimoji="1" lang="en-US" altLang="zh-CN" dirty="0" smtClean="0"/>
              <a:t>HASH</a:t>
            </a:r>
            <a:r>
              <a:rPr kumimoji="1" lang="zh-CN" altLang="en-US" dirty="0" smtClean="0"/>
              <a:t>槽的一种方式</a:t>
            </a:r>
            <a:endParaRPr kumimoji="1" lang="en-US" altLang="zh-CN" dirty="0" smtClean="0"/>
          </a:p>
          <a:p>
            <a:pPr lvl="1"/>
            <a:r>
              <a:rPr kumimoji="1" lang="zh-CN" altLang="en-US" dirty="0" smtClean="0"/>
              <a:t>实现方式</a:t>
            </a:r>
            <a:r>
              <a:rPr kumimoji="1" lang="en-US" altLang="zh-CN" dirty="0" smtClean="0"/>
              <a:t>:</a:t>
            </a:r>
          </a:p>
          <a:p>
            <a:pPr lvl="2"/>
            <a:r>
              <a:rPr kumimoji="1" lang="en-US" altLang="zh-CN" dirty="0"/>
              <a:t>HASH </a:t>
            </a:r>
            <a:r>
              <a:rPr kumimoji="1" lang="zh-CN" altLang="en-US" dirty="0"/>
              <a:t>槽是用另一种不同的计算方式计算的。基本来说，如果</a:t>
            </a:r>
            <a:r>
              <a:rPr kumimoji="1" lang="en-US" altLang="zh-CN" dirty="0"/>
              <a:t>KEY</a:t>
            </a:r>
            <a:r>
              <a:rPr kumimoji="1" lang="zh-CN" altLang="en-US" dirty="0"/>
              <a:t>包含一个</a:t>
            </a:r>
            <a:r>
              <a:rPr kumimoji="1" lang="en-US" altLang="zh-CN" dirty="0"/>
              <a:t>"{...}"</a:t>
            </a:r>
            <a:r>
              <a:rPr kumimoji="1" lang="zh-CN" altLang="en-US" dirty="0"/>
              <a:t>这样的模式，只有“</a:t>
            </a:r>
            <a:r>
              <a:rPr kumimoji="1" lang="en-US" altLang="zh-CN" dirty="0"/>
              <a:t>{” </a:t>
            </a:r>
            <a:r>
              <a:rPr kumimoji="1" lang="zh-CN" altLang="en-US" dirty="0"/>
              <a:t>和 “</a:t>
            </a:r>
            <a:r>
              <a:rPr kumimoji="1" lang="en-US" altLang="zh-CN" dirty="0"/>
              <a:t>}” </a:t>
            </a:r>
            <a:r>
              <a:rPr kumimoji="1" lang="zh-CN" altLang="en-US" dirty="0"/>
              <a:t>之间的字符串会被用来做</a:t>
            </a:r>
            <a:r>
              <a:rPr kumimoji="1" lang="en-US" altLang="zh-CN" dirty="0"/>
              <a:t>HASH</a:t>
            </a:r>
            <a:r>
              <a:rPr kumimoji="1" lang="zh-CN" altLang="en-US" dirty="0"/>
              <a:t>以获取</a:t>
            </a:r>
            <a:r>
              <a:rPr kumimoji="1" lang="en-US" altLang="zh-CN" dirty="0"/>
              <a:t>HAS</a:t>
            </a:r>
            <a:r>
              <a:rPr kumimoji="1" lang="zh-CN" altLang="en-US" dirty="0"/>
              <a:t>槽。如果同时出现多个“</a:t>
            </a:r>
            <a:r>
              <a:rPr kumimoji="1" lang="en-US" altLang="zh-CN" dirty="0"/>
              <a:t>{}” </a:t>
            </a:r>
            <a:r>
              <a:rPr kumimoji="1" lang="zh-CN" altLang="en-US" dirty="0"/>
              <a:t>计算方式如下</a:t>
            </a:r>
            <a:r>
              <a:rPr kumimoji="1" lang="en-US" altLang="zh-CN" dirty="0"/>
              <a:t>:</a:t>
            </a:r>
          </a:p>
          <a:p>
            <a:pPr lvl="3"/>
            <a:r>
              <a:rPr kumimoji="1" lang="en-US" altLang="zh-CN" dirty="0"/>
              <a:t>* </a:t>
            </a:r>
            <a:r>
              <a:rPr kumimoji="1" lang="zh-CN" altLang="en-US" dirty="0"/>
              <a:t>如果</a:t>
            </a:r>
            <a:r>
              <a:rPr kumimoji="1" lang="en-US" altLang="zh-CN" dirty="0"/>
              <a:t>KEY </a:t>
            </a:r>
            <a:r>
              <a:rPr kumimoji="1" lang="zh-CN" altLang="en-US" dirty="0"/>
              <a:t>包含一个 “</a:t>
            </a:r>
            <a:r>
              <a:rPr kumimoji="1" lang="en-US" altLang="zh-CN" dirty="0"/>
              <a:t>{” </a:t>
            </a:r>
            <a:r>
              <a:rPr kumimoji="1" lang="zh-CN" altLang="en-US" dirty="0"/>
              <a:t>字符</a:t>
            </a:r>
            <a:endParaRPr kumimoji="1" lang="en-US" altLang="zh-CN" dirty="0"/>
          </a:p>
          <a:p>
            <a:pPr lvl="3"/>
            <a:r>
              <a:rPr kumimoji="1" lang="zh-CN" altLang="en-US" dirty="0"/>
              <a:t>* 那么在 “</a:t>
            </a:r>
            <a:r>
              <a:rPr kumimoji="1" lang="en-US" altLang="zh-CN" dirty="0"/>
              <a:t>{”</a:t>
            </a:r>
            <a:r>
              <a:rPr kumimoji="1" lang="zh-CN" altLang="en-US" dirty="0"/>
              <a:t>的右边就会字符 </a:t>
            </a:r>
            <a:r>
              <a:rPr kumimoji="1" lang="en-US" altLang="zh-CN" dirty="0"/>
              <a:t>"}”</a:t>
            </a:r>
          </a:p>
          <a:p>
            <a:pPr lvl="3"/>
            <a:r>
              <a:rPr kumimoji="1" lang="en-US" altLang="zh-CN" dirty="0"/>
              <a:t>* </a:t>
            </a:r>
            <a:r>
              <a:rPr kumimoji="1" lang="zh-CN" altLang="en-US" dirty="0"/>
              <a:t>在字符 </a:t>
            </a:r>
            <a:r>
              <a:rPr kumimoji="1" lang="en-US" altLang="zh-CN" dirty="0"/>
              <a:t>“{” </a:t>
            </a:r>
            <a:r>
              <a:rPr kumimoji="1" lang="zh-CN" altLang="en-US" dirty="0"/>
              <a:t>和 </a:t>
            </a:r>
            <a:r>
              <a:rPr kumimoji="1" lang="en-US" altLang="zh-CN" dirty="0"/>
              <a:t>“}”</a:t>
            </a:r>
            <a:r>
              <a:rPr kumimoji="1" lang="zh-CN" altLang="en-US" dirty="0"/>
              <a:t>直接会有一个或多个字符。但是第一个</a:t>
            </a:r>
            <a:r>
              <a:rPr kumimoji="1" lang="en-US" altLang="zh-CN" dirty="0"/>
              <a:t>“}” </a:t>
            </a:r>
            <a:r>
              <a:rPr kumimoji="1" lang="zh-CN" altLang="en-US" dirty="0"/>
              <a:t>一定会出现在第一个</a:t>
            </a:r>
            <a:r>
              <a:rPr kumimoji="1" lang="en-US" altLang="zh-CN" dirty="0"/>
              <a:t>“{”</a:t>
            </a:r>
            <a:r>
              <a:rPr kumimoji="1" lang="zh-CN" altLang="en-US" dirty="0"/>
              <a:t>之后</a:t>
            </a:r>
            <a:endParaRPr kumimoji="1" lang="en-US" altLang="zh-CN" dirty="0"/>
          </a:p>
          <a:p>
            <a:pPr lvl="3"/>
            <a:r>
              <a:rPr kumimoji="1" lang="zh-CN" altLang="en-US" dirty="0"/>
              <a:t>* 只有在第一个 </a:t>
            </a:r>
            <a:r>
              <a:rPr kumimoji="1" lang="en-US" altLang="zh-CN" dirty="0"/>
              <a:t>{ </a:t>
            </a:r>
            <a:r>
              <a:rPr kumimoji="1" lang="zh-CN" altLang="en-US" dirty="0"/>
              <a:t>和它右边第一个 </a:t>
            </a:r>
            <a:r>
              <a:rPr kumimoji="1" lang="en-US" altLang="zh-CN" dirty="0"/>
              <a:t>} </a:t>
            </a:r>
            <a:r>
              <a:rPr kumimoji="1" lang="zh-CN" altLang="en-US" dirty="0"/>
              <a:t>之间的内容会被</a:t>
            </a:r>
            <a:r>
              <a:rPr kumimoji="1" lang="zh-CN" altLang="en-US" dirty="0" smtClean="0"/>
              <a:t>用来计算哈希值</a:t>
            </a:r>
            <a:endParaRPr kumimoji="1" lang="en-US" altLang="zh-CN" dirty="0" smtClean="0"/>
          </a:p>
          <a:p>
            <a:pPr lvl="1"/>
            <a:r>
              <a:rPr kumimoji="1" lang="zh-CN" altLang="en-US" dirty="0" smtClean="0"/>
              <a:t>例子：</a:t>
            </a:r>
            <a:endParaRPr kumimoji="1" lang="en-US" altLang="zh-CN" dirty="0" smtClean="0"/>
          </a:p>
          <a:p>
            <a:pPr lvl="2"/>
            <a:r>
              <a:rPr kumimoji="1" lang="en-US" altLang="zh-CN" dirty="0"/>
              <a:t>1</a:t>
            </a:r>
            <a:r>
              <a:rPr kumimoji="1" lang="zh-CN" altLang="en-US" dirty="0"/>
              <a:t>、比如这两个键 </a:t>
            </a:r>
            <a:r>
              <a:rPr kumimoji="1" lang="en-US" altLang="zh-CN" dirty="0"/>
              <a:t>user:{1000}.following </a:t>
            </a:r>
            <a:r>
              <a:rPr kumimoji="1" lang="zh-CN" altLang="en-US" dirty="0"/>
              <a:t>和</a:t>
            </a:r>
            <a:r>
              <a:rPr kumimoji="1" lang="en-US" altLang="zh-CN" dirty="0"/>
              <a:t>user:{1000}.followers </a:t>
            </a:r>
            <a:r>
              <a:rPr kumimoji="1" lang="zh-CN" altLang="en-US" dirty="0"/>
              <a:t>会被哈希到同一个哈希槽里，因为只有 </a:t>
            </a:r>
            <a:r>
              <a:rPr kumimoji="1" lang="en-US" altLang="zh-CN" dirty="0"/>
              <a:t>"1000" </a:t>
            </a:r>
            <a:r>
              <a:rPr kumimoji="1" lang="zh-CN" altLang="en-US" dirty="0"/>
              <a:t>这个子串会被用来计算哈希值。</a:t>
            </a:r>
          </a:p>
          <a:p>
            <a:pPr lvl="2"/>
            <a:r>
              <a:rPr kumimoji="1" lang="zh-CN" altLang="en-US" dirty="0"/>
              <a:t>    </a:t>
            </a:r>
            <a:r>
              <a:rPr kumimoji="1" lang="en-US" altLang="zh-CN" dirty="0"/>
              <a:t>2</a:t>
            </a:r>
            <a:r>
              <a:rPr kumimoji="1" lang="zh-CN" altLang="en-US" dirty="0"/>
              <a:t>、对于 </a:t>
            </a:r>
            <a:r>
              <a:rPr kumimoji="1" lang="en-US" altLang="zh-CN" dirty="0"/>
              <a:t>user{}{list} </a:t>
            </a:r>
            <a:r>
              <a:rPr kumimoji="1" lang="zh-CN" altLang="en-US" dirty="0"/>
              <a:t>这个键，整个键都会被用来计算哈希值，因为第一个出现的 </a:t>
            </a:r>
            <a:r>
              <a:rPr kumimoji="1" lang="en-US" altLang="zh-CN" dirty="0"/>
              <a:t>{ </a:t>
            </a:r>
            <a:r>
              <a:rPr kumimoji="1" lang="zh-CN" altLang="en-US" dirty="0"/>
              <a:t>和它右边第一个出现的 </a:t>
            </a:r>
            <a:r>
              <a:rPr kumimoji="1" lang="en-US" altLang="zh-CN" dirty="0"/>
              <a:t>} </a:t>
            </a:r>
            <a:r>
              <a:rPr kumimoji="1" lang="zh-CN" altLang="en-US" dirty="0"/>
              <a:t>之间没有任何字符。</a:t>
            </a:r>
          </a:p>
          <a:p>
            <a:pPr lvl="2"/>
            <a:r>
              <a:rPr kumimoji="1" lang="zh-CN" altLang="en-US" dirty="0"/>
              <a:t>    </a:t>
            </a:r>
            <a:r>
              <a:rPr kumimoji="1" lang="en-US" altLang="zh-CN" dirty="0"/>
              <a:t>3</a:t>
            </a:r>
            <a:r>
              <a:rPr kumimoji="1" lang="zh-CN" altLang="en-US" dirty="0"/>
              <a:t>、对于 </a:t>
            </a:r>
            <a:r>
              <a:rPr kumimoji="1" lang="en-US" altLang="zh-CN" dirty="0"/>
              <a:t>user{{</a:t>
            </a:r>
            <a:r>
              <a:rPr kumimoji="1" lang="en-US" altLang="zh-CN" dirty="0" err="1"/>
              <a:t>momoid</a:t>
            </a:r>
            <a:r>
              <a:rPr kumimoji="1" lang="en-US" altLang="zh-CN" dirty="0"/>
              <a:t>}}following </a:t>
            </a:r>
            <a:r>
              <a:rPr kumimoji="1" lang="zh-CN" altLang="en-US" dirty="0"/>
              <a:t>这个键，用来计算哈希值的是 </a:t>
            </a:r>
            <a:r>
              <a:rPr kumimoji="1" lang="en-US" altLang="zh-CN" dirty="0"/>
              <a:t>"{</a:t>
            </a:r>
            <a:r>
              <a:rPr kumimoji="1" lang="en-US" altLang="zh-CN" dirty="0" err="1"/>
              <a:t>momoid</a:t>
            </a:r>
            <a:r>
              <a:rPr kumimoji="1" lang="en-US" altLang="zh-CN" dirty="0"/>
              <a:t>" </a:t>
            </a:r>
            <a:r>
              <a:rPr kumimoji="1" lang="zh-CN" altLang="en-US" dirty="0"/>
              <a:t>这个子串，因为它是第一个 </a:t>
            </a:r>
            <a:r>
              <a:rPr kumimoji="1" lang="en-US" altLang="zh-CN" dirty="0"/>
              <a:t>{ </a:t>
            </a:r>
            <a:r>
              <a:rPr kumimoji="1" lang="zh-CN" altLang="en-US" dirty="0"/>
              <a:t>及其右边第一个 </a:t>
            </a:r>
            <a:r>
              <a:rPr kumimoji="1" lang="en-US" altLang="zh-CN" dirty="0"/>
              <a:t>} </a:t>
            </a:r>
            <a:r>
              <a:rPr kumimoji="1" lang="zh-CN" altLang="en-US" dirty="0"/>
              <a:t>之间的内容。</a:t>
            </a:r>
          </a:p>
          <a:p>
            <a:pPr lvl="2"/>
            <a:r>
              <a:rPr kumimoji="1" lang="zh-CN" altLang="en-US" dirty="0"/>
              <a:t>    </a:t>
            </a:r>
            <a:r>
              <a:rPr kumimoji="1" lang="en-US" altLang="zh-CN" dirty="0"/>
              <a:t>4</a:t>
            </a:r>
            <a:r>
              <a:rPr kumimoji="1" lang="zh-CN" altLang="en-US" dirty="0"/>
              <a:t>、对于 </a:t>
            </a:r>
            <a:r>
              <a:rPr kumimoji="1" lang="en-US" altLang="zh-CN" dirty="0"/>
              <a:t>user{</a:t>
            </a:r>
            <a:r>
              <a:rPr kumimoji="1" lang="en-US" altLang="zh-CN" dirty="0" err="1"/>
              <a:t>momoid</a:t>
            </a:r>
            <a:r>
              <a:rPr kumimoji="1" lang="en-US" altLang="zh-CN" dirty="0"/>
              <a:t>}{following} </a:t>
            </a:r>
            <a:r>
              <a:rPr kumimoji="1" lang="zh-CN" altLang="en-US" dirty="0"/>
              <a:t>这个键，用来计算哈希值的是 </a:t>
            </a:r>
            <a:r>
              <a:rPr kumimoji="1" lang="en-US" altLang="zh-CN" dirty="0"/>
              <a:t>"</a:t>
            </a:r>
            <a:r>
              <a:rPr kumimoji="1" lang="en-US" altLang="zh-CN" dirty="0" err="1"/>
              <a:t>momoid</a:t>
            </a:r>
            <a:r>
              <a:rPr kumimoji="1" lang="en-US" altLang="zh-CN" dirty="0"/>
              <a:t>" </a:t>
            </a:r>
            <a:r>
              <a:rPr kumimoji="1" lang="zh-CN" altLang="en-US" dirty="0"/>
              <a:t>这个子串，因为算法会在第一次有效或无效（比如中间没有任何字节）地匹配到 </a:t>
            </a:r>
            <a:r>
              <a:rPr kumimoji="1" lang="en-US" altLang="zh-CN" dirty="0"/>
              <a:t>{ </a:t>
            </a:r>
            <a:r>
              <a:rPr kumimoji="1" lang="zh-CN" altLang="en-US" dirty="0"/>
              <a:t>和 </a:t>
            </a:r>
            <a:r>
              <a:rPr kumimoji="1" lang="en-US" altLang="zh-CN" dirty="0"/>
              <a:t>} </a:t>
            </a:r>
            <a:r>
              <a:rPr kumimoji="1" lang="zh-CN" altLang="en-US" dirty="0"/>
              <a:t>的时候停止。</a:t>
            </a:r>
          </a:p>
          <a:p>
            <a:pPr lvl="2"/>
            <a:r>
              <a:rPr kumimoji="1" lang="zh-CN" altLang="en-US" dirty="0"/>
              <a:t>    </a:t>
            </a:r>
            <a:r>
              <a:rPr kumimoji="1" lang="en-US" altLang="zh-CN" dirty="0"/>
              <a:t>5</a:t>
            </a:r>
            <a:r>
              <a:rPr kumimoji="1" lang="zh-CN" altLang="en-US" dirty="0"/>
              <a:t>、按照这个算法，如果一个键是以 </a:t>
            </a:r>
            <a:r>
              <a:rPr kumimoji="1" lang="en-US" altLang="zh-CN" dirty="0"/>
              <a:t>{} </a:t>
            </a:r>
            <a:r>
              <a:rPr kumimoji="1" lang="zh-CN" altLang="en-US" dirty="0"/>
              <a:t>开头的话，那么就当作整个键会被用来计算哈希值。当使用二进制数据做为键名称的时候，这是非常有用的。</a:t>
            </a:r>
            <a:endParaRPr kumimoji="1" lang="en-US" altLang="zh-CN" dirty="0" smtClean="0"/>
          </a:p>
          <a:p>
            <a:pPr lvl="2"/>
            <a:endParaRPr kumimoji="1" lang="en-US" altLang="zh-CN" dirty="0" smtClean="0"/>
          </a:p>
        </p:txBody>
      </p:sp>
    </p:spTree>
    <p:extLst>
      <p:ext uri="{BB962C8B-B14F-4D97-AF65-F5344CB8AC3E}">
        <p14:creationId xmlns:p14="http://schemas.microsoft.com/office/powerpoint/2010/main" val="1495396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en-US" altLang="zh-CN" dirty="0" smtClean="0"/>
              <a:t> Cluster </a:t>
            </a:r>
            <a:r>
              <a:rPr kumimoji="1" lang="zh-CN" altLang="en-US" dirty="0" smtClean="0"/>
              <a:t>介绍</a:t>
            </a:r>
            <a:endParaRPr kumimoji="1" lang="zh-CN" altLang="en-US" dirty="0"/>
          </a:p>
        </p:txBody>
      </p:sp>
      <p:sp>
        <p:nvSpPr>
          <p:cNvPr id="3" name="内容占位符 2"/>
          <p:cNvSpPr>
            <a:spLocks noGrp="1"/>
          </p:cNvSpPr>
          <p:nvPr>
            <p:ph idx="1"/>
          </p:nvPr>
        </p:nvSpPr>
        <p:spPr/>
        <p:txBody>
          <a:bodyPr>
            <a:normAutofit fontScale="40000" lnSpcReduction="20000"/>
          </a:bodyPr>
          <a:lstStyle/>
          <a:p>
            <a:r>
              <a:rPr kumimoji="1" lang="zh-CN" altLang="en-US" dirty="0" smtClean="0"/>
              <a:t>相关命令</a:t>
            </a:r>
            <a:endParaRPr kumimoji="1" lang="en-US" altLang="zh-CN" dirty="0" smtClean="0"/>
          </a:p>
          <a:p>
            <a:pPr lvl="1"/>
            <a:r>
              <a:rPr kumimoji="1" lang="zh-CN" altLang="en-US" dirty="0"/>
              <a:t>集群</a:t>
            </a:r>
          </a:p>
          <a:p>
            <a:pPr lvl="1"/>
            <a:r>
              <a:rPr kumimoji="1" lang="zh-CN" altLang="en-US" dirty="0"/>
              <a:t>    </a:t>
            </a:r>
            <a:r>
              <a:rPr kumimoji="1" lang="en-US" altLang="zh-CN" dirty="0"/>
              <a:t>1</a:t>
            </a:r>
            <a:r>
              <a:rPr kumimoji="1" lang="zh-CN" altLang="en-US" dirty="0"/>
              <a:t>、</a:t>
            </a:r>
            <a:r>
              <a:rPr kumimoji="1" lang="en-US" altLang="zh-CN" dirty="0"/>
              <a:t>CLUSTER INFO </a:t>
            </a:r>
            <a:r>
              <a:rPr kumimoji="1" lang="zh-CN" altLang="en-US" dirty="0"/>
              <a:t>打印集群的信息  </a:t>
            </a:r>
          </a:p>
          <a:p>
            <a:pPr lvl="1"/>
            <a:r>
              <a:rPr kumimoji="1" lang="zh-CN" altLang="en-US" dirty="0"/>
              <a:t>    </a:t>
            </a:r>
            <a:r>
              <a:rPr kumimoji="1" lang="en-US" altLang="zh-CN" dirty="0"/>
              <a:t>2</a:t>
            </a:r>
            <a:r>
              <a:rPr kumimoji="1" lang="zh-CN" altLang="en-US" dirty="0"/>
              <a:t>、</a:t>
            </a:r>
            <a:r>
              <a:rPr kumimoji="1" lang="en-US" altLang="zh-CN" dirty="0"/>
              <a:t>CLUSTER NODES </a:t>
            </a:r>
            <a:r>
              <a:rPr kumimoji="1" lang="zh-CN" altLang="en-US" dirty="0"/>
              <a:t>列出集群当前已知的所有节点（</a:t>
            </a:r>
            <a:r>
              <a:rPr kumimoji="1" lang="en-US" altLang="zh-CN" dirty="0"/>
              <a:t>node</a:t>
            </a:r>
            <a:r>
              <a:rPr kumimoji="1" lang="zh-CN" altLang="en-US" dirty="0"/>
              <a:t>），以及这些节点的相关信息。 </a:t>
            </a:r>
          </a:p>
          <a:p>
            <a:pPr lvl="1"/>
            <a:r>
              <a:rPr kumimoji="1" lang="zh-CN" altLang="en-US" dirty="0"/>
              <a:t>    </a:t>
            </a:r>
            <a:r>
              <a:rPr kumimoji="1" lang="en-US" altLang="zh-CN" dirty="0"/>
              <a:t>3</a:t>
            </a:r>
            <a:r>
              <a:rPr kumimoji="1" lang="zh-CN" altLang="en-US" dirty="0"/>
              <a:t>、</a:t>
            </a:r>
            <a:r>
              <a:rPr kumimoji="1" lang="en-US" altLang="zh-CN" dirty="0"/>
              <a:t>CLUSTER FAILOVER </a:t>
            </a:r>
            <a:r>
              <a:rPr kumimoji="1" lang="zh-CN" altLang="en-US" dirty="0"/>
              <a:t>手动故障转移，需要在转移的主节点的从节点上执行 </a:t>
            </a:r>
          </a:p>
          <a:p>
            <a:pPr lvl="1"/>
            <a:r>
              <a:rPr kumimoji="1" lang="zh-CN" altLang="en-US" dirty="0"/>
              <a:t>节点  </a:t>
            </a:r>
          </a:p>
          <a:p>
            <a:pPr lvl="1"/>
            <a:r>
              <a:rPr kumimoji="1" lang="zh-CN" altLang="en-US" dirty="0"/>
              <a:t>    </a:t>
            </a:r>
            <a:r>
              <a:rPr kumimoji="1" lang="en-US" altLang="zh-CN" dirty="0"/>
              <a:t>1</a:t>
            </a:r>
            <a:r>
              <a:rPr kumimoji="1" lang="zh-CN" altLang="en-US" dirty="0"/>
              <a:t>、</a:t>
            </a:r>
            <a:r>
              <a:rPr kumimoji="1" lang="en-US" altLang="zh-CN" dirty="0"/>
              <a:t>CLUSTER MEET   </a:t>
            </a:r>
            <a:r>
              <a:rPr kumimoji="1" lang="zh-CN" altLang="en-US" dirty="0"/>
              <a:t>将 </a:t>
            </a:r>
            <a:r>
              <a:rPr kumimoji="1" lang="en-US" altLang="zh-CN" dirty="0" err="1"/>
              <a:t>ip</a:t>
            </a:r>
            <a:r>
              <a:rPr kumimoji="1" lang="en-US" altLang="zh-CN" dirty="0"/>
              <a:t> </a:t>
            </a:r>
            <a:r>
              <a:rPr kumimoji="1" lang="zh-CN" altLang="en-US" dirty="0"/>
              <a:t>和 </a:t>
            </a:r>
            <a:r>
              <a:rPr kumimoji="1" lang="en-US" altLang="zh-CN" dirty="0"/>
              <a:t>port </a:t>
            </a:r>
            <a:r>
              <a:rPr kumimoji="1" lang="zh-CN" altLang="en-US" dirty="0"/>
              <a:t>所指定的节点添加到集群当中，让它成为集群的一份子。  </a:t>
            </a:r>
          </a:p>
          <a:p>
            <a:pPr lvl="1"/>
            <a:r>
              <a:rPr kumimoji="1" lang="zh-CN" altLang="en-US" dirty="0"/>
              <a:t>    </a:t>
            </a:r>
            <a:r>
              <a:rPr kumimoji="1" lang="en-US" altLang="zh-CN" dirty="0"/>
              <a:t>2</a:t>
            </a:r>
            <a:r>
              <a:rPr kumimoji="1" lang="zh-CN" altLang="en-US" dirty="0"/>
              <a:t>、</a:t>
            </a:r>
            <a:r>
              <a:rPr kumimoji="1" lang="en-US" altLang="zh-CN" dirty="0"/>
              <a:t>CLUSTER FORGET  </a:t>
            </a:r>
            <a:r>
              <a:rPr kumimoji="1" lang="zh-CN" altLang="en-US" dirty="0"/>
              <a:t>从集群中移除 </a:t>
            </a:r>
            <a:r>
              <a:rPr kumimoji="1" lang="en-US" altLang="zh-CN" dirty="0" err="1"/>
              <a:t>node_id</a:t>
            </a:r>
            <a:r>
              <a:rPr kumimoji="1" lang="en-US" altLang="zh-CN" dirty="0"/>
              <a:t> </a:t>
            </a:r>
            <a:r>
              <a:rPr kumimoji="1" lang="zh-CN" altLang="en-US" dirty="0"/>
              <a:t>指定的节点。  </a:t>
            </a:r>
          </a:p>
          <a:p>
            <a:pPr lvl="1"/>
            <a:r>
              <a:rPr kumimoji="1" lang="zh-CN" altLang="en-US" dirty="0"/>
              <a:t>    </a:t>
            </a:r>
            <a:r>
              <a:rPr kumimoji="1" lang="en-US" altLang="zh-CN" dirty="0"/>
              <a:t>3</a:t>
            </a:r>
            <a:r>
              <a:rPr kumimoji="1" lang="zh-CN" altLang="en-US" dirty="0"/>
              <a:t>、</a:t>
            </a:r>
            <a:r>
              <a:rPr kumimoji="1" lang="en-US" altLang="zh-CN" dirty="0"/>
              <a:t>CLUSTER REPLICATE  </a:t>
            </a:r>
            <a:r>
              <a:rPr kumimoji="1" lang="zh-CN" altLang="en-US" dirty="0"/>
              <a:t>将当前节点设置为 </a:t>
            </a:r>
            <a:r>
              <a:rPr kumimoji="1" lang="en-US" altLang="zh-CN" dirty="0" err="1"/>
              <a:t>node_id</a:t>
            </a:r>
            <a:r>
              <a:rPr kumimoji="1" lang="en-US" altLang="zh-CN" dirty="0"/>
              <a:t> </a:t>
            </a:r>
            <a:r>
              <a:rPr kumimoji="1" lang="zh-CN" altLang="en-US" dirty="0"/>
              <a:t>指定的节点的从节点。  </a:t>
            </a:r>
          </a:p>
          <a:p>
            <a:pPr lvl="1"/>
            <a:r>
              <a:rPr kumimoji="1" lang="zh-CN" altLang="en-US" dirty="0"/>
              <a:t>    </a:t>
            </a:r>
            <a:r>
              <a:rPr kumimoji="1" lang="en-US" altLang="zh-CN" dirty="0"/>
              <a:t>4</a:t>
            </a:r>
            <a:r>
              <a:rPr kumimoji="1" lang="zh-CN" altLang="en-US" dirty="0"/>
              <a:t>、</a:t>
            </a:r>
            <a:r>
              <a:rPr kumimoji="1" lang="en-US" altLang="zh-CN" dirty="0"/>
              <a:t>CLUSTER SAVECONFIG </a:t>
            </a:r>
            <a:r>
              <a:rPr kumimoji="1" lang="zh-CN" altLang="en-US" dirty="0"/>
              <a:t>将节点的配置文件保存到硬盘里面。  </a:t>
            </a:r>
          </a:p>
          <a:p>
            <a:pPr lvl="1"/>
            <a:r>
              <a:rPr kumimoji="1" lang="zh-CN" altLang="en-US" dirty="0"/>
              <a:t>槽</a:t>
            </a:r>
            <a:r>
              <a:rPr kumimoji="1" lang="en-US" altLang="zh-CN" dirty="0"/>
              <a:t>(slot) </a:t>
            </a:r>
            <a:r>
              <a:rPr kumimoji="1" lang="en-US" altLang="zh-CN" dirty="0" smtClean="0"/>
              <a:t> </a:t>
            </a:r>
          </a:p>
          <a:p>
            <a:pPr lvl="1"/>
            <a:r>
              <a:rPr kumimoji="1" lang="en-US" altLang="zh-CN" dirty="0" smtClean="0"/>
              <a:t>        1</a:t>
            </a:r>
            <a:r>
              <a:rPr kumimoji="1" lang="zh-CN" altLang="en-US" dirty="0"/>
              <a:t>、</a:t>
            </a:r>
            <a:r>
              <a:rPr kumimoji="1" lang="en-US" altLang="zh-CN" dirty="0"/>
              <a:t>CLUSTER ADDSLOTS  [slot ...] </a:t>
            </a:r>
            <a:r>
              <a:rPr kumimoji="1" lang="zh-CN" altLang="en-US" dirty="0"/>
              <a:t>将一个或多个槽（</a:t>
            </a:r>
            <a:r>
              <a:rPr kumimoji="1" lang="en-US" altLang="zh-CN" dirty="0"/>
              <a:t>slot</a:t>
            </a:r>
            <a:r>
              <a:rPr kumimoji="1" lang="zh-CN" altLang="en-US" dirty="0"/>
              <a:t>）指派（</a:t>
            </a:r>
            <a:r>
              <a:rPr kumimoji="1" lang="en-US" altLang="zh-CN" dirty="0"/>
              <a:t>assign</a:t>
            </a:r>
            <a:r>
              <a:rPr kumimoji="1" lang="zh-CN" altLang="en-US" dirty="0"/>
              <a:t>）给当前节点。  </a:t>
            </a:r>
          </a:p>
          <a:p>
            <a:pPr lvl="1"/>
            <a:r>
              <a:rPr kumimoji="1" lang="zh-CN" altLang="en-US" dirty="0" smtClean="0"/>
              <a:t>    </a:t>
            </a:r>
            <a:r>
              <a:rPr kumimoji="1" lang="en-US" altLang="zh-CN" dirty="0"/>
              <a:t>2</a:t>
            </a:r>
            <a:r>
              <a:rPr kumimoji="1" lang="zh-CN" altLang="en-US" dirty="0"/>
              <a:t>、</a:t>
            </a:r>
            <a:r>
              <a:rPr kumimoji="1" lang="en-US" altLang="zh-CN" dirty="0"/>
              <a:t>CLUSTER DELSLOTS  [slot ...] </a:t>
            </a:r>
            <a:r>
              <a:rPr kumimoji="1" lang="zh-CN" altLang="en-US" dirty="0"/>
              <a:t>移除一个或多个槽对当前节点的指派。  </a:t>
            </a:r>
          </a:p>
          <a:p>
            <a:pPr lvl="1"/>
            <a:r>
              <a:rPr kumimoji="1" lang="zh-CN" altLang="en-US" dirty="0"/>
              <a:t>    </a:t>
            </a:r>
            <a:r>
              <a:rPr kumimoji="1" lang="en-US" altLang="zh-CN" dirty="0"/>
              <a:t>3</a:t>
            </a:r>
            <a:r>
              <a:rPr kumimoji="1" lang="zh-CN" altLang="en-US" dirty="0"/>
              <a:t>、</a:t>
            </a:r>
            <a:r>
              <a:rPr kumimoji="1" lang="en-US" altLang="zh-CN" dirty="0"/>
              <a:t>CLUSTER FLUSHSLOTS </a:t>
            </a:r>
            <a:r>
              <a:rPr kumimoji="1" lang="zh-CN" altLang="en-US" dirty="0"/>
              <a:t>移除指派给当前节点的所有槽，让当前节点变成一个没有指派任何槽的节点。  </a:t>
            </a:r>
          </a:p>
          <a:p>
            <a:pPr lvl="1"/>
            <a:r>
              <a:rPr kumimoji="1" lang="zh-CN" altLang="en-US" dirty="0"/>
              <a:t>    </a:t>
            </a:r>
            <a:r>
              <a:rPr kumimoji="1" lang="en-US" altLang="zh-CN" dirty="0"/>
              <a:t>4</a:t>
            </a:r>
            <a:r>
              <a:rPr kumimoji="1" lang="zh-CN" altLang="en-US" dirty="0"/>
              <a:t>、</a:t>
            </a:r>
            <a:r>
              <a:rPr kumimoji="1" lang="en-US" altLang="zh-CN" dirty="0"/>
              <a:t>CLUSTER SETSLOT  NODE  </a:t>
            </a:r>
            <a:r>
              <a:rPr kumimoji="1" lang="zh-CN" altLang="en-US" dirty="0"/>
              <a:t>将槽 </a:t>
            </a:r>
            <a:r>
              <a:rPr kumimoji="1" lang="en-US" altLang="zh-CN" dirty="0"/>
              <a:t>slot </a:t>
            </a:r>
            <a:r>
              <a:rPr kumimoji="1" lang="zh-CN" altLang="en-US" dirty="0"/>
              <a:t>指派给 </a:t>
            </a:r>
            <a:r>
              <a:rPr kumimoji="1" lang="en-US" altLang="zh-CN" dirty="0" err="1"/>
              <a:t>node_id</a:t>
            </a:r>
            <a:r>
              <a:rPr kumimoji="1" lang="en-US" altLang="zh-CN" dirty="0"/>
              <a:t> </a:t>
            </a:r>
            <a:r>
              <a:rPr kumimoji="1" lang="zh-CN" altLang="en-US" dirty="0"/>
              <a:t>指定的节点，如果槽已经指派给另一个节点，那么先让另一个节点删除该槽，然后再进行指派。  </a:t>
            </a:r>
          </a:p>
          <a:p>
            <a:pPr lvl="1"/>
            <a:r>
              <a:rPr kumimoji="1" lang="zh-CN" altLang="en-US" dirty="0"/>
              <a:t>    </a:t>
            </a:r>
            <a:r>
              <a:rPr kumimoji="1" lang="en-US" altLang="zh-CN" dirty="0"/>
              <a:t>1</a:t>
            </a:r>
            <a:r>
              <a:rPr kumimoji="1" lang="zh-CN" altLang="en-US" dirty="0"/>
              <a:t>、</a:t>
            </a:r>
            <a:r>
              <a:rPr kumimoji="1" lang="en-US" altLang="zh-CN" dirty="0"/>
              <a:t>CLUSTER SETSLOT  MIGRATING  </a:t>
            </a:r>
            <a:r>
              <a:rPr kumimoji="1" lang="zh-CN" altLang="en-US" dirty="0"/>
              <a:t>将本节点的槽 </a:t>
            </a:r>
            <a:r>
              <a:rPr kumimoji="1" lang="en-US" altLang="zh-CN" dirty="0"/>
              <a:t>slot </a:t>
            </a:r>
            <a:r>
              <a:rPr kumimoji="1" lang="zh-CN" altLang="en-US" dirty="0"/>
              <a:t>迁移到 </a:t>
            </a:r>
            <a:r>
              <a:rPr kumimoji="1" lang="en-US" altLang="zh-CN" dirty="0" err="1"/>
              <a:t>node_id</a:t>
            </a:r>
            <a:r>
              <a:rPr kumimoji="1" lang="en-US" altLang="zh-CN" dirty="0"/>
              <a:t> </a:t>
            </a:r>
            <a:r>
              <a:rPr kumimoji="1" lang="zh-CN" altLang="en-US" dirty="0"/>
              <a:t>指定的节点中。  </a:t>
            </a:r>
          </a:p>
          <a:p>
            <a:pPr lvl="1"/>
            <a:r>
              <a:rPr kumimoji="1" lang="zh-CN" altLang="en-US" dirty="0"/>
              <a:t>    </a:t>
            </a:r>
            <a:r>
              <a:rPr kumimoji="1" lang="en-US" altLang="zh-CN" dirty="0"/>
              <a:t>2</a:t>
            </a:r>
            <a:r>
              <a:rPr kumimoji="1" lang="zh-CN" altLang="en-US" dirty="0"/>
              <a:t>、</a:t>
            </a:r>
            <a:r>
              <a:rPr kumimoji="1" lang="en-US" altLang="zh-CN" dirty="0"/>
              <a:t>CLUSTER SETSLOT  IMPORTING  </a:t>
            </a:r>
            <a:r>
              <a:rPr kumimoji="1" lang="zh-CN" altLang="en-US" dirty="0"/>
              <a:t>从 </a:t>
            </a:r>
            <a:r>
              <a:rPr kumimoji="1" lang="en-US" altLang="zh-CN" dirty="0" err="1"/>
              <a:t>node_id</a:t>
            </a:r>
            <a:r>
              <a:rPr kumimoji="1" lang="en-US" altLang="zh-CN" dirty="0"/>
              <a:t> </a:t>
            </a:r>
            <a:r>
              <a:rPr kumimoji="1" lang="zh-CN" altLang="en-US" dirty="0"/>
              <a:t>指定的节点中导入槽 </a:t>
            </a:r>
            <a:r>
              <a:rPr kumimoji="1" lang="en-US" altLang="zh-CN" dirty="0"/>
              <a:t>slot </a:t>
            </a:r>
            <a:r>
              <a:rPr kumimoji="1" lang="zh-CN" altLang="en-US" dirty="0"/>
              <a:t>到本节点。  </a:t>
            </a:r>
          </a:p>
          <a:p>
            <a:pPr lvl="1"/>
            <a:r>
              <a:rPr kumimoji="1" lang="zh-CN" altLang="en-US" dirty="0"/>
              <a:t>    </a:t>
            </a:r>
            <a:r>
              <a:rPr kumimoji="1" lang="en-US" altLang="zh-CN" dirty="0"/>
              <a:t>3</a:t>
            </a:r>
            <a:r>
              <a:rPr kumimoji="1" lang="zh-CN" altLang="en-US" dirty="0"/>
              <a:t>、</a:t>
            </a:r>
            <a:r>
              <a:rPr kumimoji="1" lang="en-US" altLang="zh-CN" dirty="0"/>
              <a:t>CLUSTER SETSLOT  STABLE </a:t>
            </a:r>
            <a:r>
              <a:rPr kumimoji="1" lang="zh-CN" altLang="en-US" dirty="0"/>
              <a:t>取消对槽 </a:t>
            </a:r>
            <a:r>
              <a:rPr kumimoji="1" lang="en-US" altLang="zh-CN" dirty="0"/>
              <a:t>slot </a:t>
            </a:r>
            <a:r>
              <a:rPr kumimoji="1" lang="zh-CN" altLang="en-US" dirty="0"/>
              <a:t>的导入（</a:t>
            </a:r>
            <a:r>
              <a:rPr kumimoji="1" lang="en-US" altLang="zh-CN" dirty="0"/>
              <a:t>import</a:t>
            </a:r>
            <a:r>
              <a:rPr kumimoji="1" lang="zh-CN" altLang="en-US" dirty="0"/>
              <a:t>）或者迁移（</a:t>
            </a:r>
            <a:r>
              <a:rPr kumimoji="1" lang="en-US" altLang="zh-CN" dirty="0"/>
              <a:t>migrate</a:t>
            </a:r>
            <a:r>
              <a:rPr kumimoji="1" lang="zh-CN" altLang="en-US" dirty="0"/>
              <a:t>）。  </a:t>
            </a:r>
          </a:p>
          <a:p>
            <a:pPr lvl="1"/>
            <a:r>
              <a:rPr kumimoji="1" lang="zh-CN" altLang="en-US" dirty="0"/>
              <a:t>键  </a:t>
            </a:r>
          </a:p>
          <a:p>
            <a:pPr lvl="1"/>
            <a:r>
              <a:rPr kumimoji="1" lang="zh-CN" altLang="en-US" dirty="0"/>
              <a:t>    </a:t>
            </a:r>
            <a:r>
              <a:rPr kumimoji="1" lang="en-US" altLang="zh-CN" dirty="0"/>
              <a:t>1</a:t>
            </a:r>
            <a:r>
              <a:rPr kumimoji="1" lang="zh-CN" altLang="en-US" dirty="0"/>
              <a:t>、</a:t>
            </a:r>
            <a:r>
              <a:rPr kumimoji="1" lang="en-US" altLang="zh-CN" dirty="0"/>
              <a:t>CLUSTER KEYSLOT  </a:t>
            </a:r>
            <a:r>
              <a:rPr kumimoji="1" lang="zh-CN" altLang="en-US" dirty="0"/>
              <a:t>计算键 </a:t>
            </a:r>
            <a:r>
              <a:rPr kumimoji="1" lang="en-US" altLang="zh-CN" dirty="0"/>
              <a:t>key </a:t>
            </a:r>
            <a:r>
              <a:rPr kumimoji="1" lang="zh-CN" altLang="en-US" dirty="0"/>
              <a:t>应该被放置在哪个槽上。  </a:t>
            </a:r>
          </a:p>
          <a:p>
            <a:pPr lvl="1"/>
            <a:r>
              <a:rPr kumimoji="1" lang="zh-CN" altLang="en-US" dirty="0"/>
              <a:t>    </a:t>
            </a:r>
            <a:r>
              <a:rPr kumimoji="1" lang="en-US" altLang="zh-CN" dirty="0"/>
              <a:t>2</a:t>
            </a:r>
            <a:r>
              <a:rPr kumimoji="1" lang="zh-CN" altLang="en-US" dirty="0"/>
              <a:t>、</a:t>
            </a:r>
            <a:r>
              <a:rPr kumimoji="1" lang="en-US" altLang="zh-CN" dirty="0"/>
              <a:t>CLUSTER COUNTKEYSINSLOT  </a:t>
            </a:r>
            <a:r>
              <a:rPr kumimoji="1" lang="zh-CN" altLang="en-US" dirty="0"/>
              <a:t>返回槽 </a:t>
            </a:r>
            <a:r>
              <a:rPr kumimoji="1" lang="en-US" altLang="zh-CN" dirty="0"/>
              <a:t>slot </a:t>
            </a:r>
            <a:r>
              <a:rPr kumimoji="1" lang="zh-CN" altLang="en-US" dirty="0"/>
              <a:t>目前包含的键值对数量。  </a:t>
            </a:r>
          </a:p>
          <a:p>
            <a:pPr lvl="1"/>
            <a:r>
              <a:rPr kumimoji="1" lang="zh-CN" altLang="en-US" dirty="0"/>
              <a:t>    </a:t>
            </a:r>
            <a:r>
              <a:rPr kumimoji="1" lang="en-US" altLang="zh-CN" dirty="0"/>
              <a:t>3</a:t>
            </a:r>
            <a:r>
              <a:rPr kumimoji="1" lang="zh-CN" altLang="en-US" dirty="0"/>
              <a:t>、</a:t>
            </a:r>
            <a:r>
              <a:rPr kumimoji="1" lang="en-US" altLang="zh-CN" dirty="0"/>
              <a:t>CLUSTER GETKEYSINSLOT   </a:t>
            </a:r>
            <a:r>
              <a:rPr kumimoji="1" lang="zh-CN" altLang="en-US" dirty="0"/>
              <a:t>返回 </a:t>
            </a:r>
            <a:r>
              <a:rPr kumimoji="1" lang="en-US" altLang="zh-CN" dirty="0"/>
              <a:t>count </a:t>
            </a:r>
            <a:r>
              <a:rPr kumimoji="1" lang="zh-CN" altLang="en-US" dirty="0"/>
              <a:t>个 </a:t>
            </a:r>
            <a:r>
              <a:rPr kumimoji="1" lang="en-US" altLang="zh-CN" dirty="0"/>
              <a:t>slot </a:t>
            </a:r>
            <a:r>
              <a:rPr kumimoji="1" lang="zh-CN" altLang="en-US" dirty="0"/>
              <a:t>槽中的键。    </a:t>
            </a:r>
          </a:p>
          <a:p>
            <a:pPr lvl="1"/>
            <a:r>
              <a:rPr kumimoji="1" lang="zh-CN" altLang="en-US" dirty="0"/>
              <a:t>不支持的命令</a:t>
            </a:r>
            <a:r>
              <a:rPr kumimoji="1" lang="zh-CN" altLang="en-US" dirty="0" smtClean="0"/>
              <a:t>：</a:t>
            </a:r>
            <a:endParaRPr kumimoji="1" lang="en-US" altLang="zh-CN" dirty="0" smtClean="0"/>
          </a:p>
          <a:p>
            <a:pPr lvl="1"/>
            <a:r>
              <a:rPr kumimoji="1" lang="zh-CN" altLang="zh-CN" dirty="0"/>
              <a:t> </a:t>
            </a:r>
            <a:r>
              <a:rPr kumimoji="1" lang="zh-CN" altLang="en-US" dirty="0" smtClean="0"/>
              <a:t>    </a:t>
            </a:r>
            <a:r>
              <a:rPr kumimoji="1" lang="en-US" altLang="zh-CN" dirty="0" smtClean="0"/>
              <a:t>1</a:t>
            </a:r>
            <a:r>
              <a:rPr kumimoji="1" lang="zh-CN" altLang="en-US" dirty="0"/>
              <a:t>、不支持</a:t>
            </a:r>
            <a:r>
              <a:rPr kumimoji="1" lang="en-US" altLang="zh-CN" dirty="0"/>
              <a:t>SELECT </a:t>
            </a:r>
            <a:r>
              <a:rPr kumimoji="1" lang="zh-CN" altLang="en-US" dirty="0"/>
              <a:t>命令</a:t>
            </a:r>
            <a:r>
              <a:rPr kumimoji="1" lang="en-US" altLang="zh-CN" dirty="0"/>
              <a:t>,</a:t>
            </a:r>
            <a:r>
              <a:rPr kumimoji="1" lang="zh-CN" altLang="en-US" dirty="0"/>
              <a:t>集群只使用数据库 </a:t>
            </a:r>
            <a:r>
              <a:rPr kumimoji="1" lang="en-US" altLang="zh-CN" dirty="0"/>
              <a:t>0 </a:t>
            </a:r>
          </a:p>
          <a:p>
            <a:pPr lvl="1"/>
            <a:r>
              <a:rPr kumimoji="1" lang="zh-CN" altLang="zh-CN" dirty="0" smtClean="0"/>
              <a:t> </a:t>
            </a:r>
            <a:r>
              <a:rPr kumimoji="1" lang="zh-CN" altLang="en-US" dirty="0" smtClean="0"/>
              <a:t>    </a:t>
            </a:r>
            <a:r>
              <a:rPr kumimoji="1" lang="en-US" altLang="zh-CN" dirty="0" smtClean="0"/>
              <a:t>2</a:t>
            </a:r>
            <a:r>
              <a:rPr kumimoji="1" lang="zh-CN" altLang="en-US" dirty="0"/>
              <a:t>、不支持多个</a:t>
            </a:r>
            <a:r>
              <a:rPr kumimoji="1" lang="en-US" altLang="zh-CN" dirty="0"/>
              <a:t>KEY</a:t>
            </a:r>
            <a:r>
              <a:rPr kumimoji="1" lang="zh-CN" altLang="en-US" dirty="0"/>
              <a:t>的操作 如 </a:t>
            </a:r>
            <a:r>
              <a:rPr kumimoji="1" lang="en-US" altLang="zh-CN" dirty="0"/>
              <a:t>MSET</a:t>
            </a:r>
            <a:r>
              <a:rPr kumimoji="1" lang="zh-CN" altLang="en-US" dirty="0"/>
              <a:t>、</a:t>
            </a:r>
            <a:r>
              <a:rPr kumimoji="1" lang="en-US" altLang="zh-CN" dirty="0"/>
              <a:t>SUION</a:t>
            </a:r>
            <a:r>
              <a:rPr kumimoji="1" lang="zh-CN" altLang="en-US" dirty="0"/>
              <a:t>、</a:t>
            </a:r>
            <a:r>
              <a:rPr kumimoji="1" lang="en-US" altLang="zh-CN" dirty="0"/>
              <a:t>SINTER</a:t>
            </a:r>
            <a:r>
              <a:rPr kumimoji="1" lang="zh-CN" altLang="en-US" dirty="0"/>
              <a:t>等命令 </a:t>
            </a:r>
            <a:r>
              <a:rPr kumimoji="1" lang="en-US" altLang="zh-CN" dirty="0"/>
              <a:t>(</a:t>
            </a:r>
            <a:r>
              <a:rPr kumimoji="1" lang="zh-CN" altLang="en-US" dirty="0"/>
              <a:t>因为</a:t>
            </a:r>
            <a:r>
              <a:rPr kumimoji="1" lang="en-US" altLang="zh-CN" dirty="0"/>
              <a:t>KEYS </a:t>
            </a:r>
            <a:r>
              <a:rPr kumimoji="1" lang="zh-CN" altLang="en-US" dirty="0"/>
              <a:t>无法</a:t>
            </a:r>
            <a:r>
              <a:rPr kumimoji="1" lang="en-US" altLang="zh-CN" dirty="0"/>
              <a:t>hash</a:t>
            </a:r>
            <a:r>
              <a:rPr kumimoji="1" lang="zh-CN" altLang="en-US" dirty="0"/>
              <a:t>到同一个</a:t>
            </a:r>
            <a:r>
              <a:rPr kumimoji="1" lang="en-US" altLang="zh-CN" dirty="0"/>
              <a:t>slot</a:t>
            </a:r>
            <a:r>
              <a:rPr kumimoji="1" lang="zh-CN" altLang="en-US" dirty="0"/>
              <a:t>中</a:t>
            </a:r>
            <a:r>
              <a:rPr kumimoji="1" lang="en-US" altLang="zh-CN" dirty="0"/>
              <a:t>)</a:t>
            </a:r>
            <a:endParaRPr kumimoji="1" lang="zh-CN" altLang="en-US" dirty="0"/>
          </a:p>
        </p:txBody>
      </p:sp>
    </p:spTree>
    <p:extLst>
      <p:ext uri="{BB962C8B-B14F-4D97-AF65-F5344CB8AC3E}">
        <p14:creationId xmlns:p14="http://schemas.microsoft.com/office/powerpoint/2010/main" val="2856824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en-US" altLang="zh-CN" dirty="0" smtClean="0"/>
              <a:t> Cluster</a:t>
            </a:r>
            <a:r>
              <a:rPr kumimoji="1" lang="zh-CN" altLang="en-US" dirty="0" smtClean="0"/>
              <a:t>介绍</a:t>
            </a:r>
            <a:endParaRPr kumimoji="1" lang="zh-CN" altLang="en-US" dirty="0"/>
          </a:p>
        </p:txBody>
      </p:sp>
      <p:sp>
        <p:nvSpPr>
          <p:cNvPr id="3" name="内容占位符 2"/>
          <p:cNvSpPr>
            <a:spLocks noGrp="1"/>
          </p:cNvSpPr>
          <p:nvPr>
            <p:ph idx="1"/>
          </p:nvPr>
        </p:nvSpPr>
        <p:spPr/>
        <p:txBody>
          <a:bodyPr>
            <a:normAutofit fontScale="55000" lnSpcReduction="20000"/>
          </a:bodyPr>
          <a:lstStyle/>
          <a:p>
            <a:r>
              <a:rPr kumimoji="1" lang="zh-CN" altLang="en-US" dirty="0" smtClean="0"/>
              <a:t>集群配置</a:t>
            </a:r>
            <a:endParaRPr kumimoji="1" lang="en-US" altLang="zh-CN" dirty="0" smtClean="0"/>
          </a:p>
          <a:p>
            <a:pPr lvl="1"/>
            <a:r>
              <a:rPr kumimoji="1" lang="zh-CN" altLang="en-US" dirty="0"/>
              <a:t>必须配置</a:t>
            </a:r>
            <a:r>
              <a:rPr kumimoji="1" lang="en-US" altLang="zh-CN" dirty="0"/>
              <a:t>:</a:t>
            </a:r>
          </a:p>
          <a:p>
            <a:pPr lvl="1"/>
            <a:r>
              <a:rPr kumimoji="1" lang="en-US" altLang="zh-CN" dirty="0"/>
              <a:t>cluster-enabled yes                         --&gt; </a:t>
            </a:r>
            <a:r>
              <a:rPr kumimoji="1" lang="zh-CN" altLang="en-US" dirty="0"/>
              <a:t>开启集群模式</a:t>
            </a:r>
          </a:p>
          <a:p>
            <a:pPr lvl="1"/>
            <a:r>
              <a:rPr kumimoji="1" lang="en-US" altLang="zh-CN" dirty="0"/>
              <a:t>cluster-</a:t>
            </a:r>
            <a:r>
              <a:rPr kumimoji="1" lang="en-US" altLang="zh-CN" dirty="0" err="1"/>
              <a:t>config</a:t>
            </a:r>
            <a:r>
              <a:rPr kumimoji="1" lang="en-US" altLang="zh-CN" dirty="0"/>
              <a:t>-file nodes-30000.conf        --&gt; </a:t>
            </a:r>
            <a:r>
              <a:rPr kumimoji="1" lang="zh-CN" altLang="en-US" dirty="0"/>
              <a:t>集群相关的信息</a:t>
            </a:r>
          </a:p>
          <a:p>
            <a:pPr lvl="1"/>
            <a:r>
              <a:rPr kumimoji="1" lang="en-US" altLang="zh-CN" dirty="0"/>
              <a:t>cluster-node-timeout 15000                  --&gt; </a:t>
            </a:r>
            <a:r>
              <a:rPr kumimoji="1" lang="zh-CN" altLang="en-US" dirty="0"/>
              <a:t>节点超时时间，用来</a:t>
            </a:r>
            <a:r>
              <a:rPr kumimoji="1" lang="en-US" altLang="zh-CN" dirty="0"/>
              <a:t>failover</a:t>
            </a:r>
            <a:r>
              <a:rPr kumimoji="1" lang="zh-CN" altLang="en-US" dirty="0"/>
              <a:t>的操作</a:t>
            </a:r>
          </a:p>
          <a:p>
            <a:pPr lvl="1"/>
            <a:endParaRPr kumimoji="1" lang="zh-CN" altLang="en-US" dirty="0"/>
          </a:p>
          <a:p>
            <a:pPr lvl="1"/>
            <a:r>
              <a:rPr kumimoji="1" lang="zh-CN" altLang="en-US" dirty="0"/>
              <a:t>可选配置</a:t>
            </a:r>
            <a:r>
              <a:rPr kumimoji="1" lang="en-US" altLang="zh-CN" dirty="0"/>
              <a:t>:</a:t>
            </a:r>
          </a:p>
          <a:p>
            <a:pPr lvl="1"/>
            <a:r>
              <a:rPr kumimoji="1" lang="en-US" altLang="zh-CN" dirty="0"/>
              <a:t>cluster-slave-validity-factor 10            </a:t>
            </a:r>
          </a:p>
          <a:p>
            <a:pPr lvl="1"/>
            <a:r>
              <a:rPr kumimoji="1" lang="en-US" altLang="zh-CN" dirty="0"/>
              <a:t>cluster-migration-barrier 1</a:t>
            </a:r>
          </a:p>
          <a:p>
            <a:pPr lvl="1"/>
            <a:r>
              <a:rPr kumimoji="1" lang="en-US" altLang="zh-CN" dirty="0"/>
              <a:t>cluster-require-full-coverage </a:t>
            </a:r>
            <a:r>
              <a:rPr kumimoji="1" lang="en-US" altLang="zh-CN" dirty="0" smtClean="0"/>
              <a:t>yes</a:t>
            </a:r>
          </a:p>
          <a:p>
            <a:r>
              <a:rPr kumimoji="1" lang="en-US" altLang="zh-CN" dirty="0" err="1" smtClean="0"/>
              <a:t>Redis</a:t>
            </a:r>
            <a:r>
              <a:rPr kumimoji="1" lang="en-US" altLang="zh-CN" dirty="0" err="1"/>
              <a:t>-trib.rb</a:t>
            </a:r>
            <a:r>
              <a:rPr kumimoji="1" lang="en-US" altLang="zh-CN" dirty="0"/>
              <a:t> </a:t>
            </a:r>
            <a:r>
              <a:rPr kumimoji="1" lang="zh-CN" altLang="en-US" dirty="0"/>
              <a:t>相关</a:t>
            </a:r>
            <a:r>
              <a:rPr kumimoji="1" lang="zh-CN" altLang="en-US" dirty="0" smtClean="0"/>
              <a:t>命令</a:t>
            </a:r>
            <a:endParaRPr kumimoji="1" lang="en-US" altLang="zh-CN" dirty="0" smtClean="0"/>
          </a:p>
          <a:p>
            <a:pPr lvl="1"/>
            <a:r>
              <a:rPr kumimoji="1" lang="en-US" altLang="zh-CN" dirty="0" err="1"/>
              <a:t>redis-trib.rb</a:t>
            </a:r>
            <a:r>
              <a:rPr kumimoji="1" lang="en-US" altLang="zh-CN" dirty="0"/>
              <a:t> create [--replicas N] </a:t>
            </a:r>
            <a:r>
              <a:rPr kumimoji="1" lang="en-US" altLang="zh-CN" dirty="0" err="1"/>
              <a:t>host:ip</a:t>
            </a:r>
            <a:r>
              <a:rPr kumimoji="1" lang="en-US" altLang="zh-CN" dirty="0"/>
              <a:t> [</a:t>
            </a:r>
            <a:r>
              <a:rPr kumimoji="1" lang="en-US" altLang="zh-CN" dirty="0" err="1"/>
              <a:t>host:ip</a:t>
            </a:r>
            <a:r>
              <a:rPr kumimoji="1" lang="en-US" altLang="zh-CN" dirty="0"/>
              <a:t> ...]  </a:t>
            </a:r>
            <a:r>
              <a:rPr kumimoji="1" lang="zh-CN" altLang="en-US" dirty="0"/>
              <a:t>创</a:t>
            </a:r>
            <a:r>
              <a:rPr kumimoji="1" lang="zh-CN" altLang="en-US" dirty="0" smtClean="0"/>
              <a:t>建集群</a:t>
            </a:r>
            <a:endParaRPr kumimoji="1" lang="en-US" altLang="zh-CN" dirty="0" smtClean="0"/>
          </a:p>
          <a:p>
            <a:pPr lvl="1"/>
            <a:r>
              <a:rPr kumimoji="1" lang="en-US" altLang="zh-CN" dirty="0" err="1" smtClean="0"/>
              <a:t>redis</a:t>
            </a:r>
            <a:r>
              <a:rPr kumimoji="1" lang="en-US" altLang="zh-CN" dirty="0" err="1"/>
              <a:t>-trib.rb</a:t>
            </a:r>
            <a:r>
              <a:rPr kumimoji="1" lang="en-US" altLang="zh-CN" dirty="0"/>
              <a:t> add-node </a:t>
            </a:r>
            <a:r>
              <a:rPr kumimoji="1" lang="en-US" altLang="zh-CN" dirty="0" err="1"/>
              <a:t>host:ip</a:t>
            </a:r>
            <a:r>
              <a:rPr kumimoji="1" lang="en-US" altLang="zh-CN" dirty="0"/>
              <a:t> </a:t>
            </a:r>
            <a:r>
              <a:rPr kumimoji="1" lang="en-US" altLang="zh-CN" dirty="0" err="1"/>
              <a:t>host:ip</a:t>
            </a:r>
            <a:r>
              <a:rPr kumimoji="1" lang="en-US" altLang="zh-CN" dirty="0"/>
              <a:t>  </a:t>
            </a:r>
            <a:r>
              <a:rPr kumimoji="1" lang="zh-CN" altLang="en-US" dirty="0"/>
              <a:t>将前面的</a:t>
            </a:r>
            <a:r>
              <a:rPr kumimoji="1" lang="en-US" altLang="zh-CN" dirty="0" err="1"/>
              <a:t>host:ip</a:t>
            </a:r>
            <a:r>
              <a:rPr kumimoji="1" lang="en-US" altLang="zh-CN" dirty="0"/>
              <a:t> </a:t>
            </a:r>
            <a:r>
              <a:rPr kumimoji="1" lang="zh-CN" altLang="en-US" dirty="0"/>
              <a:t>添加到集群中</a:t>
            </a:r>
          </a:p>
          <a:p>
            <a:pPr lvl="1"/>
            <a:r>
              <a:rPr kumimoji="1" lang="en-US" altLang="zh-CN" dirty="0" err="1" smtClean="0"/>
              <a:t>redis</a:t>
            </a:r>
            <a:r>
              <a:rPr kumimoji="1" lang="en-US" altLang="zh-CN" dirty="0" err="1"/>
              <a:t>-trib.rb</a:t>
            </a:r>
            <a:r>
              <a:rPr kumimoji="1" lang="en-US" altLang="zh-CN" dirty="0"/>
              <a:t> check </a:t>
            </a:r>
            <a:r>
              <a:rPr kumimoji="1" lang="en-US" altLang="zh-CN" dirty="0" err="1"/>
              <a:t>host:ip</a:t>
            </a:r>
            <a:r>
              <a:rPr kumimoji="1" lang="en-US" altLang="zh-CN" dirty="0"/>
              <a:t> </a:t>
            </a:r>
            <a:r>
              <a:rPr kumimoji="1" lang="zh-CN" altLang="en-US" dirty="0"/>
              <a:t>检查集群的状态</a:t>
            </a:r>
          </a:p>
          <a:p>
            <a:pPr lvl="1"/>
            <a:r>
              <a:rPr kumimoji="1" lang="en-US" altLang="zh-CN" dirty="0" err="1" smtClean="0"/>
              <a:t>redis</a:t>
            </a:r>
            <a:r>
              <a:rPr kumimoji="1" lang="en-US" altLang="zh-CN" dirty="0" err="1"/>
              <a:t>-trib.rb</a:t>
            </a:r>
            <a:r>
              <a:rPr kumimoji="1" lang="en-US" altLang="zh-CN" dirty="0"/>
              <a:t> </a:t>
            </a:r>
            <a:r>
              <a:rPr kumimoji="1" lang="en-US" altLang="zh-CN" dirty="0" err="1"/>
              <a:t>reshard</a:t>
            </a:r>
            <a:r>
              <a:rPr kumimoji="1" lang="en-US" altLang="zh-CN" dirty="0"/>
              <a:t> </a:t>
            </a:r>
            <a:r>
              <a:rPr kumimoji="1" lang="en-US" altLang="zh-CN" dirty="0" err="1"/>
              <a:t>host:ip</a:t>
            </a:r>
            <a:r>
              <a:rPr kumimoji="1" lang="en-US" altLang="zh-CN" dirty="0"/>
              <a:t> OR  </a:t>
            </a:r>
            <a:r>
              <a:rPr kumimoji="1" lang="en-US" altLang="zh-CN" dirty="0" err="1"/>
              <a:t>redis-trib.rb</a:t>
            </a:r>
            <a:r>
              <a:rPr kumimoji="1" lang="en-US" altLang="zh-CN" dirty="0"/>
              <a:t> </a:t>
            </a:r>
            <a:r>
              <a:rPr kumimoji="1" lang="en-US" altLang="zh-CN" dirty="0" err="1"/>
              <a:t>reshard</a:t>
            </a:r>
            <a:r>
              <a:rPr kumimoji="1" lang="en-US" altLang="zh-CN" dirty="0"/>
              <a:t> --from </a:t>
            </a:r>
            <a:r>
              <a:rPr kumimoji="1" lang="en-US" altLang="zh-CN" dirty="0" err="1"/>
              <a:t>host:port</a:t>
            </a:r>
            <a:r>
              <a:rPr kumimoji="1" lang="en-US" altLang="zh-CN" dirty="0"/>
              <a:t> --to </a:t>
            </a:r>
            <a:r>
              <a:rPr kumimoji="1" lang="en-US" altLang="zh-CN" dirty="0" err="1"/>
              <a:t>host:port</a:t>
            </a:r>
            <a:r>
              <a:rPr kumimoji="1" lang="en-US" altLang="zh-CN" dirty="0"/>
              <a:t> --slots --yes</a:t>
            </a:r>
            <a:r>
              <a:rPr kumimoji="1" lang="zh-CN" altLang="en-US" dirty="0"/>
              <a:t>集群重新分片</a:t>
            </a:r>
          </a:p>
          <a:p>
            <a:pPr lvl="1"/>
            <a:r>
              <a:rPr kumimoji="1" lang="en-US" altLang="zh-CN" dirty="0" err="1" smtClean="0"/>
              <a:t>redis</a:t>
            </a:r>
            <a:r>
              <a:rPr kumimoji="1" lang="en-US" altLang="zh-CN" dirty="0" err="1"/>
              <a:t>-trib.rb</a:t>
            </a:r>
            <a:r>
              <a:rPr kumimoji="1" lang="en-US" altLang="zh-CN" dirty="0"/>
              <a:t> del-node </a:t>
            </a:r>
            <a:r>
              <a:rPr kumimoji="1" lang="en-US" altLang="zh-CN" dirty="0" err="1"/>
              <a:t>host:ip</a:t>
            </a:r>
            <a:r>
              <a:rPr kumimoji="1" lang="en-US" altLang="zh-CN" dirty="0"/>
              <a:t> 'NODE ID' </a:t>
            </a:r>
            <a:r>
              <a:rPr kumimoji="1" lang="zh-CN" altLang="en-US" dirty="0"/>
              <a:t>将节点从集群中移除</a:t>
            </a:r>
            <a:endParaRPr kumimoji="1" lang="en-US" altLang="zh-CN" dirty="0" smtClean="0"/>
          </a:p>
        </p:txBody>
      </p:sp>
    </p:spTree>
    <p:extLst>
      <p:ext uri="{BB962C8B-B14F-4D97-AF65-F5344CB8AC3E}">
        <p14:creationId xmlns:p14="http://schemas.microsoft.com/office/powerpoint/2010/main" val="63800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en-US" altLang="zh-CN" dirty="0" smtClean="0"/>
              <a:t> Cluster </a:t>
            </a:r>
            <a:r>
              <a:rPr kumimoji="1" lang="zh-CN" altLang="en-US" dirty="0" smtClean="0"/>
              <a:t>介绍</a:t>
            </a:r>
            <a:endParaRPr kumimoji="1" lang="zh-CN" altLang="en-US" dirty="0"/>
          </a:p>
        </p:txBody>
      </p:sp>
      <p:sp>
        <p:nvSpPr>
          <p:cNvPr id="3" name="内容占位符 2"/>
          <p:cNvSpPr>
            <a:spLocks noGrp="1"/>
          </p:cNvSpPr>
          <p:nvPr>
            <p:ph idx="1"/>
          </p:nvPr>
        </p:nvSpPr>
        <p:spPr/>
        <p:txBody>
          <a:bodyPr/>
          <a:lstStyle/>
          <a:p>
            <a:r>
              <a:rPr kumimoji="1" lang="en-US" altLang="zh-CN" dirty="0" smtClean="0"/>
              <a:t>Failover</a:t>
            </a:r>
            <a:r>
              <a:rPr kumimoji="1" lang="zh-CN" altLang="en-US" dirty="0" smtClean="0"/>
              <a:t>机制</a:t>
            </a:r>
            <a:endParaRPr kumimoji="1" lang="en-US" altLang="zh-CN" dirty="0" smtClean="0"/>
          </a:p>
          <a:p>
            <a:pPr lvl="1"/>
            <a:r>
              <a:rPr kumimoji="1" lang="zh-CN" altLang="en-US" dirty="0" smtClean="0"/>
              <a:t>节点心跳</a:t>
            </a:r>
            <a:endParaRPr kumimoji="1" lang="en-US" altLang="zh-CN" dirty="0" smtClean="0"/>
          </a:p>
          <a:p>
            <a:pPr lvl="1"/>
            <a:r>
              <a:rPr kumimoji="1" lang="zh-CN" altLang="en-US" dirty="0" smtClean="0"/>
              <a:t>失效检测</a:t>
            </a:r>
            <a:endParaRPr kumimoji="1" lang="en-US" altLang="zh-CN" dirty="0" smtClean="0"/>
          </a:p>
          <a:p>
            <a:pPr lvl="1"/>
            <a:r>
              <a:rPr kumimoji="1" lang="zh-CN" altLang="en-US" dirty="0" smtClean="0"/>
              <a:t>从选举与提升</a:t>
            </a:r>
            <a:endParaRPr kumimoji="1" lang="zh-CN" altLang="en-US" dirty="0"/>
          </a:p>
        </p:txBody>
      </p:sp>
    </p:spTree>
    <p:extLst>
      <p:ext uri="{BB962C8B-B14F-4D97-AF65-F5344CB8AC3E}">
        <p14:creationId xmlns:p14="http://schemas.microsoft.com/office/powerpoint/2010/main" val="4028190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en-US" altLang="zh-CN" dirty="0" smtClean="0"/>
              <a:t> Cluster</a:t>
            </a:r>
            <a:r>
              <a:rPr kumimoji="1" lang="zh-CN" altLang="en-US" dirty="0" smtClean="0"/>
              <a:t>介绍</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优点</a:t>
            </a:r>
            <a:endParaRPr kumimoji="1" lang="en-US" altLang="zh-CN" dirty="0" smtClean="0"/>
          </a:p>
          <a:p>
            <a:pPr lvl="1"/>
            <a:r>
              <a:rPr kumimoji="1" lang="zh-CN" altLang="zh-CN" dirty="0"/>
              <a:t> </a:t>
            </a:r>
            <a:r>
              <a:rPr kumimoji="1" lang="en-US" altLang="zh-CN" dirty="0" err="1" smtClean="0"/>
              <a:t>redis</a:t>
            </a:r>
            <a:r>
              <a:rPr kumimoji="1" lang="en-US" altLang="zh-CN" dirty="0" smtClean="0"/>
              <a:t> </a:t>
            </a:r>
            <a:r>
              <a:rPr kumimoji="1" lang="zh-CN" altLang="en-US" dirty="0"/>
              <a:t>在主节点下线后，从节点会自动提升为主节点，提供服务</a:t>
            </a:r>
          </a:p>
          <a:p>
            <a:pPr lvl="1"/>
            <a:r>
              <a:rPr kumimoji="1" lang="zh-CN" altLang="en-US" dirty="0" smtClean="0"/>
              <a:t> </a:t>
            </a:r>
            <a:r>
              <a:rPr kumimoji="1" lang="en-US" altLang="zh-CN" dirty="0" err="1" smtClean="0"/>
              <a:t>redis</a:t>
            </a:r>
            <a:r>
              <a:rPr kumimoji="1" lang="en-US" altLang="zh-CN" dirty="0" smtClean="0"/>
              <a:t> </a:t>
            </a:r>
            <a:r>
              <a:rPr kumimoji="1" lang="zh-CN" altLang="en-US" dirty="0"/>
              <a:t>宕机节点恢复后，自动会添加到集群中，变成从节点</a:t>
            </a:r>
            <a:endParaRPr kumimoji="1" lang="en-US" altLang="zh-CN" dirty="0" smtClean="0"/>
          </a:p>
          <a:p>
            <a:r>
              <a:rPr kumimoji="1" lang="zh-CN" altLang="en-US" dirty="0" smtClean="0"/>
              <a:t>缺点</a:t>
            </a:r>
            <a:endParaRPr kumimoji="1" lang="en-US" altLang="zh-CN" dirty="0" smtClean="0"/>
          </a:p>
          <a:p>
            <a:pPr lvl="1"/>
            <a:r>
              <a:rPr kumimoji="1" lang="zh-CN" altLang="en-US" dirty="0"/>
              <a:t>由于</a:t>
            </a:r>
            <a:r>
              <a:rPr kumimoji="1" lang="en-US" altLang="zh-CN" dirty="0" err="1"/>
              <a:t>redis</a:t>
            </a:r>
            <a:r>
              <a:rPr kumimoji="1" lang="zh-CN" altLang="en-US" dirty="0"/>
              <a:t>的复制使用异步机制，在自动故障转移的过程中，集群可能会丢失写命令。然而 </a:t>
            </a:r>
            <a:r>
              <a:rPr kumimoji="1" lang="en-US" altLang="zh-CN" dirty="0" err="1"/>
              <a:t>redis</a:t>
            </a:r>
            <a:r>
              <a:rPr kumimoji="1" lang="en-US" altLang="zh-CN" dirty="0"/>
              <a:t> </a:t>
            </a:r>
            <a:r>
              <a:rPr kumimoji="1" lang="zh-CN" altLang="en-US" dirty="0"/>
              <a:t>几乎是同时执行</a:t>
            </a:r>
            <a:r>
              <a:rPr kumimoji="1" lang="en-US" altLang="zh-CN" dirty="0"/>
              <a:t>(</a:t>
            </a:r>
            <a:r>
              <a:rPr kumimoji="1" lang="zh-CN" altLang="en-US" dirty="0"/>
              <a:t>将命令恢复发送给客户端，以及将命令复制到从节点</a:t>
            </a:r>
            <a:r>
              <a:rPr kumimoji="1" lang="en-US" altLang="zh-CN" dirty="0"/>
              <a:t>)</a:t>
            </a:r>
            <a:r>
              <a:rPr kumimoji="1" lang="zh-CN" altLang="en-US" dirty="0"/>
              <a:t>这两个操作，所以实际中，命令丢失的窗口非常小</a:t>
            </a:r>
            <a:r>
              <a:rPr kumimoji="1" lang="zh-CN" altLang="en-US" dirty="0" smtClean="0"/>
              <a:t>。</a:t>
            </a:r>
            <a:endParaRPr kumimoji="1" lang="en-US" altLang="zh-CN" dirty="0" smtClean="0"/>
          </a:p>
          <a:p>
            <a:pPr marL="457200" lvl="1" indent="0">
              <a:buNone/>
            </a:pPr>
            <a:endParaRPr kumimoji="1" lang="en-US" altLang="zh-CN" dirty="0" smtClean="0"/>
          </a:p>
          <a:p>
            <a:pPr marL="457200" lvl="1" indent="0">
              <a:buNone/>
            </a:pPr>
            <a:endParaRPr kumimoji="1" lang="en-US" altLang="zh-CN" dirty="0" smtClean="0"/>
          </a:p>
        </p:txBody>
      </p:sp>
    </p:spTree>
    <p:extLst>
      <p:ext uri="{BB962C8B-B14F-4D97-AF65-F5344CB8AC3E}">
        <p14:creationId xmlns:p14="http://schemas.microsoft.com/office/powerpoint/2010/main" val="750002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广告篇</a:t>
            </a:r>
            <a:endParaRPr kumimoji="1" lang="zh-CN" altLang="en-US" dirty="0"/>
          </a:p>
        </p:txBody>
      </p:sp>
      <p:sp>
        <p:nvSpPr>
          <p:cNvPr id="3" name="内容占位符 2"/>
          <p:cNvSpPr>
            <a:spLocks noGrp="1"/>
          </p:cNvSpPr>
          <p:nvPr>
            <p:ph idx="1"/>
          </p:nvPr>
        </p:nvSpPr>
        <p:spPr/>
        <p:txBody>
          <a:bodyPr/>
          <a:lstStyle/>
          <a:p>
            <a:r>
              <a:rPr kumimoji="1" lang="zh-CN" altLang="en-US" dirty="0" smtClean="0"/>
              <a:t>关注去哪儿</a:t>
            </a:r>
            <a:endParaRPr kumimoji="1" lang="en-US" altLang="zh-CN" dirty="0" smtClean="0"/>
          </a:p>
          <a:p>
            <a:r>
              <a:rPr kumimoji="1" lang="zh-CN" altLang="en-US" dirty="0" smtClean="0"/>
              <a:t>关注</a:t>
            </a:r>
            <a:r>
              <a:rPr kumimoji="1" lang="en-US" altLang="zh-CN" dirty="0" smtClean="0"/>
              <a:t>3W</a:t>
            </a:r>
            <a:r>
              <a:rPr kumimoji="1" lang="zh-CN" altLang="en-US" dirty="0" smtClean="0"/>
              <a:t>教育</a:t>
            </a:r>
            <a:r>
              <a:rPr kumimoji="1" lang="en-US" altLang="zh-CN" dirty="0" smtClean="0"/>
              <a:t>(</a:t>
            </a:r>
            <a:r>
              <a:rPr kumimoji="1" lang="zh-CN" altLang="en-US" dirty="0"/>
              <a:t>泰岳树人科技有限公司</a:t>
            </a:r>
            <a:r>
              <a:rPr kumimoji="1" lang="en-US" altLang="zh-CN" dirty="0" smtClean="0"/>
              <a:t>)</a:t>
            </a:r>
          </a:p>
          <a:p>
            <a:r>
              <a:rPr kumimoji="1" lang="zh-CN" altLang="en-US" dirty="0" smtClean="0"/>
              <a:t>关注</a:t>
            </a:r>
            <a:r>
              <a:rPr kumimoji="1" lang="en-US" altLang="zh-CN" dirty="0" smtClean="0"/>
              <a:t>ACMUG</a:t>
            </a:r>
            <a:endParaRPr kumimoji="1" lang="zh-CN" altLang="en-US" dirty="0"/>
          </a:p>
        </p:txBody>
      </p:sp>
    </p:spTree>
    <p:extLst>
      <p:ext uri="{BB962C8B-B14F-4D97-AF65-F5344CB8AC3E}">
        <p14:creationId xmlns:p14="http://schemas.microsoft.com/office/powerpoint/2010/main" val="1310648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rcRect t="15988" b="15988"/>
          <a:stretch>
            <a:fillRect/>
          </a:stretch>
        </p:blipFill>
        <p:spPr/>
      </p:pic>
    </p:spTree>
    <p:extLst>
      <p:ext uri="{BB962C8B-B14F-4D97-AF65-F5344CB8AC3E}">
        <p14:creationId xmlns:p14="http://schemas.microsoft.com/office/powerpoint/2010/main" val="881492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精品课程推荐</a:t>
            </a:r>
            <a:r>
              <a:rPr kumimoji="1" lang="en-US" altLang="zh-CN" dirty="0"/>
              <a:t> </a:t>
            </a:r>
            <a:r>
              <a:rPr kumimoji="1" lang="en-US" altLang="zh-CN" sz="2800" dirty="0">
                <a:solidFill>
                  <a:srgbClr val="FF0000"/>
                </a:solidFill>
              </a:rPr>
              <a:t>3w</a:t>
            </a:r>
            <a:r>
              <a:rPr kumimoji="1" lang="zh-CN" altLang="en-US" sz="2800" dirty="0">
                <a:solidFill>
                  <a:srgbClr val="FF0000"/>
                </a:solidFill>
              </a:rPr>
              <a:t>教育荣誉出品</a:t>
            </a:r>
            <a:endParaRPr kumimoji="1" lang="zh-CN" altLang="en-US" sz="2800" dirty="0"/>
          </a:p>
        </p:txBody>
      </p:sp>
      <p:sp>
        <p:nvSpPr>
          <p:cNvPr id="3" name="内容占位符 2"/>
          <p:cNvSpPr>
            <a:spLocks noGrp="1"/>
          </p:cNvSpPr>
          <p:nvPr>
            <p:ph idx="1"/>
          </p:nvPr>
        </p:nvSpPr>
        <p:spPr>
          <a:xfrm>
            <a:off x="457200" y="1600200"/>
            <a:ext cx="8229600" cy="5131676"/>
          </a:xfrm>
        </p:spPr>
        <p:txBody>
          <a:bodyPr>
            <a:normAutofit fontScale="70000" lnSpcReduction="20000"/>
          </a:bodyPr>
          <a:lstStyle/>
          <a:p>
            <a:r>
              <a:rPr kumimoji="1" lang="en-US" altLang="zh-CN" dirty="0"/>
              <a:t>《MySQL DBA</a:t>
            </a:r>
            <a:r>
              <a:rPr kumimoji="1" lang="zh-CN" altLang="en-US" dirty="0"/>
              <a:t>脱产班</a:t>
            </a:r>
            <a:r>
              <a:rPr kumimoji="1" lang="en-US" altLang="zh-CN" dirty="0"/>
              <a:t>》</a:t>
            </a:r>
          </a:p>
          <a:p>
            <a:endParaRPr kumimoji="1" lang="en-US" altLang="zh-CN" dirty="0"/>
          </a:p>
          <a:p>
            <a:r>
              <a:rPr kumimoji="1" lang="en-US" altLang="zh-CN" dirty="0"/>
              <a:t>《MySQL DBA</a:t>
            </a:r>
            <a:r>
              <a:rPr kumimoji="1" lang="zh-CN" altLang="en-US" dirty="0"/>
              <a:t>周末加强提高班</a:t>
            </a:r>
            <a:r>
              <a:rPr kumimoji="1" lang="en-US" altLang="zh-CN" dirty="0"/>
              <a:t>》</a:t>
            </a:r>
          </a:p>
          <a:p>
            <a:endParaRPr kumimoji="1" lang="en-US" altLang="zh-CN" dirty="0"/>
          </a:p>
          <a:p>
            <a:r>
              <a:rPr kumimoji="1" lang="en-US" altLang="zh-CN" dirty="0"/>
              <a:t>《HTML5 </a:t>
            </a:r>
            <a:r>
              <a:rPr kumimoji="1" lang="zh-CN" altLang="en-US" dirty="0"/>
              <a:t>零基础全日制班</a:t>
            </a:r>
            <a:r>
              <a:rPr kumimoji="1" lang="en-US" altLang="zh-CN" dirty="0"/>
              <a:t>》</a:t>
            </a:r>
          </a:p>
          <a:p>
            <a:endParaRPr kumimoji="1" lang="en-US" altLang="zh-CN" dirty="0"/>
          </a:p>
          <a:p>
            <a:r>
              <a:rPr kumimoji="1" lang="en-US" altLang="zh-CN" dirty="0"/>
              <a:t>《</a:t>
            </a:r>
            <a:r>
              <a:rPr kumimoji="1" lang="zh-CN" altLang="en-US" dirty="0"/>
              <a:t>互联网架构师班</a:t>
            </a:r>
            <a:r>
              <a:rPr kumimoji="1" lang="en-US" altLang="zh-CN" dirty="0"/>
              <a:t>》</a:t>
            </a:r>
          </a:p>
          <a:p>
            <a:endParaRPr kumimoji="1" lang="en-US" altLang="zh-CN" dirty="0"/>
          </a:p>
          <a:p>
            <a:r>
              <a:rPr kumimoji="1" lang="en-US" altLang="zh-CN" dirty="0"/>
              <a:t>《</a:t>
            </a:r>
            <a:r>
              <a:rPr kumimoji="1" lang="zh-CN" altLang="en-US" dirty="0"/>
              <a:t>云计算周末集训营</a:t>
            </a:r>
            <a:r>
              <a:rPr kumimoji="1" lang="en-US" altLang="zh-CN" dirty="0"/>
              <a:t>》</a:t>
            </a:r>
          </a:p>
          <a:p>
            <a:endParaRPr kumimoji="1" lang="en-US" altLang="zh-CN" dirty="0"/>
          </a:p>
          <a:p>
            <a:r>
              <a:rPr kumimoji="1" lang="en-US" altLang="zh-CN" dirty="0"/>
              <a:t>《Linux</a:t>
            </a:r>
            <a:r>
              <a:rPr kumimoji="1" lang="zh-CN" altLang="en-US" dirty="0"/>
              <a:t>运维零基础脱产班</a:t>
            </a:r>
            <a:r>
              <a:rPr kumimoji="1" lang="en-US" altLang="zh-CN" dirty="0"/>
              <a:t>》</a:t>
            </a:r>
          </a:p>
          <a:p>
            <a:endParaRPr kumimoji="1" lang="en-US" altLang="zh-CN" dirty="0"/>
          </a:p>
          <a:p>
            <a:pPr marL="0" indent="0">
              <a:buNone/>
            </a:pPr>
            <a:r>
              <a:rPr kumimoji="1" lang="zh-CN" altLang="en-US" dirty="0"/>
              <a:t>联系方式：</a:t>
            </a:r>
            <a:endParaRPr kumimoji="1" lang="en-US" altLang="zh-CN" dirty="0"/>
          </a:p>
          <a:p>
            <a:pPr marL="0" indent="0">
              <a:buNone/>
            </a:pPr>
            <a:endParaRPr kumimoji="1" lang="en-US" altLang="zh-CN" dirty="0"/>
          </a:p>
          <a:p>
            <a:pPr marL="0" indent="0">
              <a:buNone/>
            </a:pPr>
            <a:r>
              <a:rPr kumimoji="1" lang="zh-CN" altLang="en-US" dirty="0"/>
              <a:t>    咨询</a:t>
            </a:r>
            <a:r>
              <a:rPr kumimoji="1" lang="en-US" altLang="zh-CN" dirty="0"/>
              <a:t>QQ</a:t>
            </a:r>
            <a:r>
              <a:rPr kumimoji="1" lang="zh-CN" altLang="en-US" dirty="0"/>
              <a:t>群：</a:t>
            </a:r>
            <a:r>
              <a:rPr lang="en-US" altLang="zh-CN" dirty="0"/>
              <a:t>167605499</a:t>
            </a:r>
          </a:p>
          <a:p>
            <a:pPr marL="0" indent="0">
              <a:buNone/>
            </a:pPr>
            <a:endParaRPr kumimoji="1" lang="en-US" altLang="zh-CN" dirty="0" smtClean="0"/>
          </a:p>
        </p:txBody>
      </p:sp>
    </p:spTree>
    <p:extLst>
      <p:ext uri="{BB962C8B-B14F-4D97-AF65-F5344CB8AC3E}">
        <p14:creationId xmlns:p14="http://schemas.microsoft.com/office/powerpoint/2010/main" val="732409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lstStyle/>
          <a:p>
            <a:r>
              <a:rPr kumimoji="1" lang="en-US" altLang="zh-CN" dirty="0" err="1" smtClean="0"/>
              <a:t>Redis</a:t>
            </a:r>
            <a:r>
              <a:rPr kumimoji="1" lang="zh-CN" altLang="en-US" dirty="0" smtClean="0"/>
              <a:t>概述</a:t>
            </a:r>
            <a:endParaRPr kumimoji="1" lang="en-US" altLang="zh-CN" dirty="0" smtClean="0"/>
          </a:p>
          <a:p>
            <a:r>
              <a:rPr kumimoji="1" lang="en-US" altLang="zh-CN" dirty="0" err="1" smtClean="0"/>
              <a:t>Redis</a:t>
            </a:r>
            <a:r>
              <a:rPr kumimoji="1" lang="zh-CN" altLang="en-US" dirty="0" smtClean="0"/>
              <a:t>应用注意事项</a:t>
            </a:r>
            <a:endParaRPr kumimoji="1" lang="en-US" altLang="zh-CN" dirty="0" smtClean="0"/>
          </a:p>
          <a:p>
            <a:r>
              <a:rPr kumimoji="1" lang="en-US" altLang="zh-CN" dirty="0" err="1" smtClean="0"/>
              <a:t>Redis</a:t>
            </a:r>
            <a:r>
              <a:rPr kumimoji="1" lang="zh-CN" altLang="en-US" dirty="0" smtClean="0"/>
              <a:t>运维踩过的坑</a:t>
            </a:r>
            <a:endParaRPr kumimoji="1" lang="en-US" altLang="zh-CN" dirty="0" smtClean="0"/>
          </a:p>
          <a:p>
            <a:r>
              <a:rPr kumimoji="1" lang="en-US" altLang="zh-CN" dirty="0" err="1" smtClean="0"/>
              <a:t>Redis</a:t>
            </a:r>
            <a:r>
              <a:rPr kumimoji="1" lang="zh-CN" altLang="en-US" dirty="0" smtClean="0"/>
              <a:t> </a:t>
            </a:r>
            <a:r>
              <a:rPr kumimoji="1" lang="en-US" altLang="zh-CN" dirty="0" smtClean="0"/>
              <a:t>cluster</a:t>
            </a:r>
            <a:r>
              <a:rPr kumimoji="1" lang="zh-CN" altLang="en-US" dirty="0" smtClean="0"/>
              <a:t>介绍</a:t>
            </a:r>
            <a:endParaRPr kumimoji="1" lang="zh-CN" altLang="en-US" dirty="0"/>
          </a:p>
        </p:txBody>
      </p:sp>
    </p:spTree>
    <p:extLst>
      <p:ext uri="{BB962C8B-B14F-4D97-AF65-F5344CB8AC3E}">
        <p14:creationId xmlns:p14="http://schemas.microsoft.com/office/powerpoint/2010/main" val="1182093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zh-CN" altLang="en-US" dirty="0" smtClean="0"/>
              <a:t>概述</a:t>
            </a:r>
            <a:endParaRPr kumimoji="1" lang="zh-CN" altLang="en-US" dirty="0"/>
          </a:p>
        </p:txBody>
      </p:sp>
      <p:sp>
        <p:nvSpPr>
          <p:cNvPr id="3" name="内容占位符 2"/>
          <p:cNvSpPr>
            <a:spLocks noGrp="1"/>
          </p:cNvSpPr>
          <p:nvPr>
            <p:ph idx="1"/>
          </p:nvPr>
        </p:nvSpPr>
        <p:spPr/>
        <p:txBody>
          <a:bodyPr/>
          <a:lstStyle/>
          <a:p>
            <a:r>
              <a:rPr kumimoji="1" lang="zh-CN" altLang="en-US" dirty="0" smtClean="0"/>
              <a:t>高性能的</a:t>
            </a:r>
            <a:r>
              <a:rPr kumimoji="1" lang="en-US" altLang="zh-CN" dirty="0" smtClean="0"/>
              <a:t>KEY-VALUE</a:t>
            </a:r>
            <a:r>
              <a:rPr kumimoji="1" lang="zh-CN" altLang="en-US" dirty="0" smtClean="0"/>
              <a:t>内存存储</a:t>
            </a:r>
            <a:endParaRPr kumimoji="1" lang="en-US" altLang="zh-CN" dirty="0" smtClean="0"/>
          </a:p>
          <a:p>
            <a:r>
              <a:rPr kumimoji="1" lang="zh-CN" altLang="en-US" dirty="0" smtClean="0"/>
              <a:t>支持主从同步</a:t>
            </a:r>
            <a:endParaRPr kumimoji="1" lang="en-US" altLang="zh-CN" dirty="0" smtClean="0"/>
          </a:p>
          <a:p>
            <a:r>
              <a:rPr kumimoji="1" lang="zh-CN" altLang="en-US" dirty="0" smtClean="0"/>
              <a:t>丰富的</a:t>
            </a:r>
            <a:r>
              <a:rPr kumimoji="1" lang="en-US" altLang="zh-CN" dirty="0" smtClean="0"/>
              <a:t>API</a:t>
            </a:r>
          </a:p>
        </p:txBody>
      </p:sp>
    </p:spTree>
    <p:extLst>
      <p:ext uri="{BB962C8B-B14F-4D97-AF65-F5344CB8AC3E}">
        <p14:creationId xmlns:p14="http://schemas.microsoft.com/office/powerpoint/2010/main" val="1940739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zh-CN" altLang="en-US" dirty="0" smtClean="0"/>
              <a:t>概述</a:t>
            </a:r>
            <a:endParaRPr kumimoji="1" lang="zh-CN" altLang="en-US" dirty="0"/>
          </a:p>
        </p:txBody>
      </p:sp>
      <p:sp>
        <p:nvSpPr>
          <p:cNvPr id="3" name="内容占位符 2"/>
          <p:cNvSpPr>
            <a:spLocks noGrp="1"/>
          </p:cNvSpPr>
          <p:nvPr>
            <p:ph idx="1"/>
          </p:nvPr>
        </p:nvSpPr>
        <p:spPr/>
        <p:txBody>
          <a:bodyPr/>
          <a:lstStyle/>
          <a:p>
            <a:r>
              <a:rPr kumimoji="1" lang="zh-CN" altLang="en-US" dirty="0" smtClean="0"/>
              <a:t>数据模型</a:t>
            </a:r>
            <a:endParaRPr kumimoji="1" lang="en-US" altLang="zh-CN" dirty="0"/>
          </a:p>
          <a:p>
            <a:pPr lvl="1"/>
            <a:r>
              <a:rPr kumimoji="1" lang="zh-CN" altLang="en-US" dirty="0" smtClean="0"/>
              <a:t>字符串</a:t>
            </a:r>
            <a:r>
              <a:rPr kumimoji="1" lang="en-US" altLang="zh-CN" dirty="0" smtClean="0"/>
              <a:t>(String)</a:t>
            </a:r>
          </a:p>
          <a:p>
            <a:pPr lvl="1"/>
            <a:r>
              <a:rPr kumimoji="1" lang="zh-CN" altLang="en-US" dirty="0" smtClean="0"/>
              <a:t>字符串列表</a:t>
            </a:r>
            <a:r>
              <a:rPr kumimoji="1" lang="en-US" altLang="zh-CN" dirty="0" smtClean="0"/>
              <a:t>(List)</a:t>
            </a:r>
          </a:p>
          <a:p>
            <a:pPr lvl="1"/>
            <a:r>
              <a:rPr kumimoji="1" lang="zh-CN" altLang="en-US" dirty="0" smtClean="0"/>
              <a:t>无序不重复的字符串集合</a:t>
            </a:r>
            <a:r>
              <a:rPr kumimoji="1" lang="en-US" altLang="zh-CN" dirty="0" smtClean="0"/>
              <a:t>(SET)</a:t>
            </a:r>
          </a:p>
          <a:p>
            <a:pPr lvl="1"/>
            <a:r>
              <a:rPr kumimoji="1" lang="zh-CN" altLang="en-US" dirty="0" smtClean="0"/>
              <a:t>有序不重复的字符串集合</a:t>
            </a:r>
            <a:r>
              <a:rPr kumimoji="1" lang="en-US" altLang="zh-CN" dirty="0" smtClean="0"/>
              <a:t>(ZSET)</a:t>
            </a:r>
          </a:p>
          <a:p>
            <a:pPr lvl="1"/>
            <a:r>
              <a:rPr kumimoji="1" lang="zh-CN" altLang="en-US" dirty="0" smtClean="0"/>
              <a:t>键、值的字符串的哈希表</a:t>
            </a:r>
            <a:r>
              <a:rPr kumimoji="1" lang="en-US" altLang="zh-CN" dirty="0" smtClean="0"/>
              <a:t>(HASH)</a:t>
            </a:r>
          </a:p>
        </p:txBody>
      </p:sp>
    </p:spTree>
    <p:extLst>
      <p:ext uri="{BB962C8B-B14F-4D97-AF65-F5344CB8AC3E}">
        <p14:creationId xmlns:p14="http://schemas.microsoft.com/office/powerpoint/2010/main" val="1718924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zh-CN" altLang="en-US" dirty="0" smtClean="0"/>
              <a:t>概述</a:t>
            </a:r>
            <a:endParaRPr kumimoji="1" lang="zh-CN" altLang="en-US" dirty="0"/>
          </a:p>
        </p:txBody>
      </p:sp>
      <p:sp>
        <p:nvSpPr>
          <p:cNvPr id="3" name="内容占位符 2"/>
          <p:cNvSpPr>
            <a:spLocks noGrp="1"/>
          </p:cNvSpPr>
          <p:nvPr>
            <p:ph idx="1"/>
          </p:nvPr>
        </p:nvSpPr>
        <p:spPr/>
        <p:txBody>
          <a:bodyPr/>
          <a:lstStyle/>
          <a:p>
            <a:r>
              <a:rPr kumimoji="1" lang="zh-CN" altLang="en-US" dirty="0" smtClean="0"/>
              <a:t>数据存储</a:t>
            </a:r>
            <a:endParaRPr kumimoji="1" lang="en-US" altLang="zh-CN" dirty="0" smtClean="0"/>
          </a:p>
          <a:p>
            <a:pPr lvl="1"/>
            <a:r>
              <a:rPr kumimoji="1" lang="zh-CN" altLang="en-US" dirty="0" smtClean="0"/>
              <a:t>内存</a:t>
            </a:r>
            <a:endParaRPr kumimoji="1" lang="en-US" altLang="zh-CN" dirty="0" smtClean="0"/>
          </a:p>
          <a:p>
            <a:pPr lvl="1"/>
            <a:r>
              <a:rPr kumimoji="1" lang="en-US" altLang="zh-CN" dirty="0" smtClean="0"/>
              <a:t>ADB</a:t>
            </a:r>
          </a:p>
          <a:p>
            <a:pPr lvl="1"/>
            <a:r>
              <a:rPr kumimoji="1" lang="en-US" altLang="zh-CN" dirty="0" smtClean="0"/>
              <a:t>AOF</a:t>
            </a:r>
          </a:p>
        </p:txBody>
      </p:sp>
    </p:spTree>
    <p:extLst>
      <p:ext uri="{BB962C8B-B14F-4D97-AF65-F5344CB8AC3E}">
        <p14:creationId xmlns:p14="http://schemas.microsoft.com/office/powerpoint/2010/main" val="1889468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Redis</a:t>
            </a:r>
            <a:r>
              <a:rPr kumimoji="1" lang="zh-CN" altLang="en-US" dirty="0" smtClean="0"/>
              <a:t>应用注意事项</a:t>
            </a:r>
            <a:endParaRPr kumimoji="1" lang="zh-CN" altLang="en-US" dirty="0"/>
          </a:p>
        </p:txBody>
      </p:sp>
      <p:sp>
        <p:nvSpPr>
          <p:cNvPr id="3" name="内容占位符 2"/>
          <p:cNvSpPr>
            <a:spLocks noGrp="1"/>
          </p:cNvSpPr>
          <p:nvPr>
            <p:ph idx="1"/>
          </p:nvPr>
        </p:nvSpPr>
        <p:spPr/>
        <p:txBody>
          <a:bodyPr/>
          <a:lstStyle/>
          <a:p>
            <a:r>
              <a:rPr kumimoji="1" lang="en-US" altLang="zh-CN" dirty="0" err="1" smtClean="0"/>
              <a:t>Redis</a:t>
            </a:r>
            <a:r>
              <a:rPr kumimoji="1" lang="en-US" altLang="zh-CN" dirty="0" smtClean="0"/>
              <a:t> list</a:t>
            </a:r>
            <a:r>
              <a:rPr kumimoji="1" lang="zh-CN" altLang="en-US" dirty="0" smtClean="0"/>
              <a:t>的使用</a:t>
            </a:r>
            <a:endParaRPr kumimoji="1" lang="en-US" altLang="zh-CN" dirty="0" smtClean="0"/>
          </a:p>
          <a:p>
            <a:pPr lvl="1"/>
            <a:r>
              <a:rPr kumimoji="1" lang="en-US" altLang="zh-CN" dirty="0" smtClean="0"/>
              <a:t>PUSH</a:t>
            </a:r>
            <a:r>
              <a:rPr kumimoji="1" lang="zh-CN" altLang="en-US" dirty="0" smtClean="0"/>
              <a:t>、</a:t>
            </a:r>
            <a:r>
              <a:rPr kumimoji="1" lang="en-US" altLang="zh-CN" dirty="0" smtClean="0"/>
              <a:t>POP</a:t>
            </a:r>
            <a:r>
              <a:rPr kumimoji="1" lang="zh-CN" altLang="en-US" dirty="0" smtClean="0"/>
              <a:t>操作保证在同一个节点上</a:t>
            </a:r>
            <a:endParaRPr kumimoji="1" lang="en-US" altLang="zh-CN" dirty="0" smtClean="0"/>
          </a:p>
          <a:p>
            <a:pPr lvl="1"/>
            <a:r>
              <a:rPr kumimoji="1" lang="zh-CN" altLang="en-US" dirty="0" smtClean="0"/>
              <a:t>队列长度添加监控</a:t>
            </a:r>
            <a:endParaRPr kumimoji="1" lang="en-US" altLang="zh-CN" dirty="0" smtClean="0"/>
          </a:p>
          <a:p>
            <a:pPr lvl="1"/>
            <a:r>
              <a:rPr kumimoji="1" lang="zh-CN" altLang="en-US" dirty="0" smtClean="0"/>
              <a:t>队列与别的</a:t>
            </a:r>
            <a:r>
              <a:rPr kumimoji="1" lang="en-US" altLang="zh-CN" dirty="0" err="1" smtClean="0"/>
              <a:t>Redis</a:t>
            </a:r>
            <a:r>
              <a:rPr kumimoji="1" lang="zh-CN" altLang="en-US" dirty="0" smtClean="0"/>
              <a:t>业务分开使用</a:t>
            </a:r>
            <a:endParaRPr kumimoji="1" lang="en-US" altLang="zh-CN" dirty="0"/>
          </a:p>
        </p:txBody>
      </p:sp>
    </p:spTree>
    <p:extLst>
      <p:ext uri="{BB962C8B-B14F-4D97-AF65-F5344CB8AC3E}">
        <p14:creationId xmlns:p14="http://schemas.microsoft.com/office/powerpoint/2010/main" val="2370702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应用注意事项</a:t>
            </a:r>
          </a:p>
        </p:txBody>
      </p:sp>
      <p:sp>
        <p:nvSpPr>
          <p:cNvPr id="3" name="内容占位符 2"/>
          <p:cNvSpPr>
            <a:spLocks noGrp="1"/>
          </p:cNvSpPr>
          <p:nvPr>
            <p:ph idx="1"/>
          </p:nvPr>
        </p:nvSpPr>
        <p:spPr/>
        <p:txBody>
          <a:bodyPr/>
          <a:lstStyle/>
          <a:p>
            <a:r>
              <a:rPr kumimoji="1" lang="zh-CN" altLang="en-US" dirty="0" smtClean="0"/>
              <a:t>过期</a:t>
            </a:r>
            <a:r>
              <a:rPr kumimoji="1" lang="en-US" altLang="zh-CN" dirty="0" smtClean="0"/>
              <a:t>KEY</a:t>
            </a:r>
            <a:r>
              <a:rPr kumimoji="1" lang="zh-CN" altLang="en-US" dirty="0" smtClean="0"/>
              <a:t>的使用</a:t>
            </a:r>
            <a:endParaRPr kumimoji="1" lang="en-US" altLang="zh-CN" dirty="0" smtClean="0"/>
          </a:p>
          <a:p>
            <a:pPr lvl="1"/>
            <a:r>
              <a:rPr kumimoji="1" lang="zh-CN" altLang="en-US" dirty="0" smtClean="0"/>
              <a:t>对于包含过期时间的</a:t>
            </a:r>
            <a:r>
              <a:rPr kumimoji="1" lang="en-US" altLang="zh-CN" dirty="0" smtClean="0"/>
              <a:t>KEY</a:t>
            </a:r>
            <a:r>
              <a:rPr kumimoji="1" lang="zh-CN" altLang="en-US" dirty="0" smtClean="0"/>
              <a:t>操作，保持在同一个节点上</a:t>
            </a:r>
            <a:endParaRPr kumimoji="1" lang="en-US" altLang="zh-CN" dirty="0" smtClean="0"/>
          </a:p>
          <a:p>
            <a:pPr lvl="1"/>
            <a:r>
              <a:rPr kumimoji="1" lang="zh-CN" altLang="en-US" dirty="0" smtClean="0"/>
              <a:t>对于过期</a:t>
            </a:r>
            <a:r>
              <a:rPr kumimoji="1" lang="en-US" altLang="zh-CN" dirty="0" smtClean="0"/>
              <a:t>KEY</a:t>
            </a:r>
            <a:r>
              <a:rPr kumimoji="1" lang="zh-CN" altLang="en-US" dirty="0" smtClean="0"/>
              <a:t>的</a:t>
            </a:r>
            <a:r>
              <a:rPr kumimoji="1" lang="en-US" altLang="zh-CN" dirty="0" err="1" smtClean="0"/>
              <a:t>redis</a:t>
            </a:r>
            <a:r>
              <a:rPr kumimoji="1" lang="zh-CN" altLang="en-US" dirty="0" smtClean="0"/>
              <a:t>，可以设置最大内存限制</a:t>
            </a:r>
            <a:endParaRPr kumimoji="1" lang="en-US" altLang="zh-CN" dirty="0" smtClean="0"/>
          </a:p>
          <a:p>
            <a:pPr lvl="1"/>
            <a:r>
              <a:rPr kumimoji="1" lang="zh-CN" altLang="en-US" dirty="0" smtClean="0"/>
              <a:t>配置</a:t>
            </a:r>
            <a:r>
              <a:rPr kumimoji="1" lang="en-US" altLang="zh-CN" dirty="0" smtClean="0"/>
              <a:t>LRU</a:t>
            </a:r>
            <a:r>
              <a:rPr kumimoji="1" lang="zh-CN" altLang="en-US" dirty="0" smtClean="0"/>
              <a:t>策略</a:t>
            </a:r>
            <a:endParaRPr kumimoji="1" lang="en-US" altLang="zh-CN" dirty="0" smtClean="0"/>
          </a:p>
          <a:p>
            <a:pPr lvl="2"/>
            <a:endParaRPr kumimoji="1" lang="en-US" altLang="zh-CN" dirty="0" smtClean="0"/>
          </a:p>
        </p:txBody>
      </p:sp>
      <p:pic>
        <p:nvPicPr>
          <p:cNvPr id="4" name="图片 3"/>
          <p:cNvPicPr>
            <a:picLocks noChangeAspect="1"/>
          </p:cNvPicPr>
          <p:nvPr/>
        </p:nvPicPr>
        <p:blipFill>
          <a:blip r:embed="rId2"/>
          <a:stretch>
            <a:fillRect/>
          </a:stretch>
        </p:blipFill>
        <p:spPr>
          <a:xfrm>
            <a:off x="533400" y="4229100"/>
            <a:ext cx="8153400" cy="1600200"/>
          </a:xfrm>
          <a:prstGeom prst="rect">
            <a:avLst/>
          </a:prstGeom>
        </p:spPr>
      </p:pic>
    </p:spTree>
    <p:extLst>
      <p:ext uri="{BB962C8B-B14F-4D97-AF65-F5344CB8AC3E}">
        <p14:creationId xmlns:p14="http://schemas.microsoft.com/office/powerpoint/2010/main" val="128847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Redis</a:t>
            </a:r>
            <a:r>
              <a:rPr kumimoji="1" lang="zh-CN" altLang="en-US" dirty="0"/>
              <a:t>应用注意事项</a:t>
            </a:r>
          </a:p>
        </p:txBody>
      </p:sp>
      <p:sp>
        <p:nvSpPr>
          <p:cNvPr id="3" name="内容占位符 2"/>
          <p:cNvSpPr>
            <a:spLocks noGrp="1"/>
          </p:cNvSpPr>
          <p:nvPr>
            <p:ph idx="1"/>
          </p:nvPr>
        </p:nvSpPr>
        <p:spPr/>
        <p:txBody>
          <a:bodyPr/>
          <a:lstStyle/>
          <a:p>
            <a:r>
              <a:rPr kumimoji="1" lang="en-US" altLang="zh-CN" dirty="0" smtClean="0"/>
              <a:t>HASH</a:t>
            </a:r>
            <a:r>
              <a:rPr kumimoji="1" lang="zh-CN" altLang="en-US" dirty="0" smtClean="0"/>
              <a:t>的使用</a:t>
            </a:r>
            <a:endParaRPr kumimoji="1" lang="en-US" altLang="zh-CN" dirty="0" smtClean="0"/>
          </a:p>
          <a:p>
            <a:pPr lvl="1"/>
            <a:r>
              <a:rPr kumimoji="1" lang="zh-CN" altLang="en-US" dirty="0" smtClean="0"/>
              <a:t>避免使用</a:t>
            </a:r>
            <a:r>
              <a:rPr kumimoji="1" lang="en-US" altLang="zh-CN" dirty="0" smtClean="0"/>
              <a:t>HGETALL</a:t>
            </a:r>
            <a:r>
              <a:rPr kumimoji="1" lang="zh-CN" altLang="en-US" dirty="0"/>
              <a:t>、</a:t>
            </a:r>
            <a:r>
              <a:rPr kumimoji="1" lang="en-US" altLang="zh-CN" dirty="0"/>
              <a:t>HKEYS</a:t>
            </a:r>
            <a:r>
              <a:rPr kumimoji="1" lang="zh-CN" altLang="en-US" dirty="0"/>
              <a:t>、</a:t>
            </a:r>
            <a:r>
              <a:rPr kumimoji="1" lang="en-US" altLang="zh-CN" dirty="0" smtClean="0"/>
              <a:t>HVALS</a:t>
            </a:r>
          </a:p>
          <a:p>
            <a:pPr marL="0" indent="0">
              <a:buNone/>
            </a:pPr>
            <a:endParaRPr kumimoji="1" lang="en-US" altLang="zh-CN" dirty="0" smtClean="0"/>
          </a:p>
          <a:p>
            <a:pPr lvl="1"/>
            <a:endParaRPr kumimoji="1" lang="en-US" altLang="zh-CN" dirty="0" smtClean="0"/>
          </a:p>
        </p:txBody>
      </p:sp>
    </p:spTree>
    <p:extLst>
      <p:ext uri="{BB962C8B-B14F-4D97-AF65-F5344CB8AC3E}">
        <p14:creationId xmlns:p14="http://schemas.microsoft.com/office/powerpoint/2010/main" val="2505213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3687</TotalTime>
  <Words>1831</Words>
  <Application>Microsoft Office PowerPoint</Application>
  <PresentationFormat>全屏显示(4:3)</PresentationFormat>
  <Paragraphs>242</Paragraphs>
  <Slides>29</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宋体</vt:lpstr>
      <vt:lpstr>Arial</vt:lpstr>
      <vt:lpstr>Calibri</vt:lpstr>
      <vt:lpstr>Office 主题</vt:lpstr>
      <vt:lpstr>Redis应用与运维实践</vt:lpstr>
      <vt:lpstr>关于我</vt:lpstr>
      <vt:lpstr>目录</vt:lpstr>
      <vt:lpstr>Redis概述</vt:lpstr>
      <vt:lpstr>Redis概述</vt:lpstr>
      <vt:lpstr>Redis概述</vt:lpstr>
      <vt:lpstr>Redis应用注意事项</vt:lpstr>
      <vt:lpstr>Redis应用注意事项</vt:lpstr>
      <vt:lpstr>Redis应用注意事项</vt:lpstr>
      <vt:lpstr>Redis应用注意事项</vt:lpstr>
      <vt:lpstr>Redis运维踩过的坑</vt:lpstr>
      <vt:lpstr>Redis运维踩过的坑</vt:lpstr>
      <vt:lpstr>Redis运维踩过的坑</vt:lpstr>
      <vt:lpstr>Redis运维踩过的坑</vt:lpstr>
      <vt:lpstr>Redis运维踩过的坑</vt:lpstr>
      <vt:lpstr>Redis运维踩过的坑</vt:lpstr>
      <vt:lpstr>Redis运维踩过的坑</vt:lpstr>
      <vt:lpstr>Redis运维踩过的坑</vt:lpstr>
      <vt:lpstr>Redis Cluster介绍</vt:lpstr>
      <vt:lpstr>Redis Cluster 介绍</vt:lpstr>
      <vt:lpstr>Redis Cluster 介绍</vt:lpstr>
      <vt:lpstr>Redis Cluster介绍</vt:lpstr>
      <vt:lpstr>Redis Cluster 介绍</vt:lpstr>
      <vt:lpstr>Redis Cluster介绍</vt:lpstr>
      <vt:lpstr>Redis Cluster 介绍</vt:lpstr>
      <vt:lpstr>Redis Cluster介绍</vt:lpstr>
      <vt:lpstr>广告篇</vt:lpstr>
      <vt:lpstr>PowerPoint 演示文稿</vt:lpstr>
      <vt:lpstr>精品课程推荐 3w教育荣誉出品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changjin qiang</dc:creator>
  <cp:lastModifiedBy>lance</cp:lastModifiedBy>
  <cp:revision>44</cp:revision>
  <dcterms:created xsi:type="dcterms:W3CDTF">2016-01-03T21:48:41Z</dcterms:created>
  <dcterms:modified xsi:type="dcterms:W3CDTF">2016-01-11T03:06:09Z</dcterms:modified>
</cp:coreProperties>
</file>