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9" r:id="rId4"/>
    <p:sldId id="295" r:id="rId5"/>
    <p:sldId id="296" r:id="rId6"/>
    <p:sldId id="299" r:id="rId7"/>
    <p:sldId id="290" r:id="rId8"/>
    <p:sldId id="292" r:id="rId9"/>
    <p:sldId id="320" r:id="rId10"/>
    <p:sldId id="325" r:id="rId11"/>
    <p:sldId id="321" r:id="rId12"/>
    <p:sldId id="300" r:id="rId13"/>
    <p:sldId id="322" r:id="rId14"/>
    <p:sldId id="323" r:id="rId15"/>
    <p:sldId id="324" r:id="rId16"/>
    <p:sldId id="302" r:id="rId17"/>
    <p:sldId id="319" r:id="rId18"/>
    <p:sldId id="304" r:id="rId19"/>
    <p:sldId id="305" r:id="rId20"/>
    <p:sldId id="306" r:id="rId21"/>
    <p:sldId id="291" r:id="rId22"/>
    <p:sldId id="293" r:id="rId23"/>
    <p:sldId id="313" r:id="rId24"/>
    <p:sldId id="311" r:id="rId25"/>
    <p:sldId id="314" r:id="rId26"/>
    <p:sldId id="315" r:id="rId27"/>
    <p:sldId id="316" r:id="rId28"/>
    <p:sldId id="317" r:id="rId29"/>
    <p:sldId id="318" r:id="rId30"/>
    <p:sldId id="285" r:id="rId31"/>
    <p:sldId id="309" r:id="rId32"/>
    <p:sldId id="25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优化前</c:v>
                </c:pt>
              </c:strCache>
            </c:strRef>
          </c:tx>
          <c:cat>
            <c:numRef>
              <c:f>Sheet1!$A$3:$A$10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</c:numCache>
            </c:numRef>
          </c:cat>
          <c:val>
            <c:numRef>
              <c:f>Sheet1!$B$3:$B$10</c:f>
              <c:numCache>
                <c:formatCode>General</c:formatCode>
                <c:ptCount val="8"/>
                <c:pt idx="0">
                  <c:v>1716</c:v>
                </c:pt>
                <c:pt idx="1">
                  <c:v>3179</c:v>
                </c:pt>
                <c:pt idx="2">
                  <c:v>6091</c:v>
                </c:pt>
                <c:pt idx="3">
                  <c:v>8760</c:v>
                </c:pt>
                <c:pt idx="4">
                  <c:v>13019</c:v>
                </c:pt>
                <c:pt idx="5">
                  <c:v>14995</c:v>
                </c:pt>
                <c:pt idx="6">
                  <c:v>18824</c:v>
                </c:pt>
                <c:pt idx="7">
                  <c:v>18144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优化后</c:v>
                </c:pt>
              </c:strCache>
            </c:strRef>
          </c:tx>
          <c:cat>
            <c:numRef>
              <c:f>Sheet1!$A$3:$A$10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</c:numCache>
            </c:numRef>
          </c:cat>
          <c:val>
            <c:numRef>
              <c:f>Sheet1!$C$3:$C$10</c:f>
              <c:numCache>
                <c:formatCode>General</c:formatCode>
                <c:ptCount val="8"/>
                <c:pt idx="0">
                  <c:v>1586</c:v>
                </c:pt>
                <c:pt idx="1">
                  <c:v>3153</c:v>
                </c:pt>
                <c:pt idx="2">
                  <c:v>5899</c:v>
                </c:pt>
                <c:pt idx="3">
                  <c:v>10166</c:v>
                </c:pt>
                <c:pt idx="4">
                  <c:v>19426</c:v>
                </c:pt>
                <c:pt idx="5">
                  <c:v>30715</c:v>
                </c:pt>
                <c:pt idx="6">
                  <c:v>51943</c:v>
                </c:pt>
                <c:pt idx="7">
                  <c:v>61922</c:v>
                </c:pt>
              </c:numCache>
            </c:numRef>
          </c:val>
        </c:ser>
        <c:marker val="1"/>
        <c:axId val="47523328"/>
        <c:axId val="47524864"/>
      </c:lineChart>
      <c:catAx>
        <c:axId val="47523328"/>
        <c:scaling>
          <c:orientation val="minMax"/>
        </c:scaling>
        <c:axPos val="b"/>
        <c:numFmt formatCode="General" sourceLinked="1"/>
        <c:tickLblPos val="nextTo"/>
        <c:crossAx val="47524864"/>
        <c:crosses val="autoZero"/>
        <c:auto val="1"/>
        <c:lblAlgn val="ctr"/>
        <c:lblOffset val="100"/>
      </c:catAx>
      <c:valAx>
        <c:axId val="47524864"/>
        <c:scaling>
          <c:orientation val="minMax"/>
        </c:scaling>
        <c:axPos val="l"/>
        <c:majorGridlines/>
        <c:numFmt formatCode="General" sourceLinked="1"/>
        <c:tickLblPos val="nextTo"/>
        <c:crossAx val="475233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249289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4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在小米的应用和扩展</a:t>
            </a:r>
            <a:endParaRPr lang="en-US" altLang="zh-CN" sz="48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冯宏华  小米云平台组</a:t>
            </a:r>
            <a:r>
              <a:rPr lang="zh-CN" altLang="en-US" sz="4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4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5085184"/>
            <a:ext cx="17621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06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的语义校正（续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 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：数据一致性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正确性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with T1, flush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i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major compact</a:t>
            </a:r>
            <a:r>
              <a:rPr lang="zh-CN" altLang="en-US" sz="2400" i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Y/N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put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with T0, (</a:t>
            </a:r>
            <a:r>
              <a:rPr lang="en-US" altLang="zh-CN" sz="2400" i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flush?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914400" lvl="1" indent="-457200"/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何时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是否发生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major 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的存在与否，但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major 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对用户是透明的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的语义校正（续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修复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：校正后的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语义为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flag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只能屏蔽该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写入时真实的物理时间之前写入的数据，而不能影响到后写入的数据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https://issues.apache.org/jira/browse/HBASE-8721</a:t>
            </a:r>
          </a:p>
          <a:p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可控粒度跨机房备份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：目前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的跨机房备份只有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per-cluster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粒度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6012160" y="3284984"/>
            <a:ext cx="1728192" cy="8640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Peer 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283968" y="3356992"/>
            <a:ext cx="172819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T1, T2, T3, T4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2915816" y="4221088"/>
            <a:ext cx="93610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T1, T2, T3, T4,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2483768" y="3284984"/>
            <a:ext cx="1728192" cy="8640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 :</a:t>
            </a:r>
          </a:p>
          <a:p>
            <a:pPr algn="ctr"/>
            <a:r>
              <a:rPr lang="en-US" altLang="zh-CN" dirty="0" smtClean="0"/>
              <a:t>T1/T2/T3/T4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2483768" y="5661248"/>
            <a:ext cx="1728192" cy="8640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可控粒度跨机房备份（续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per-peer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可配置从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replicate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哪些数据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(per-table / per-CF)</a:t>
            </a:r>
          </a:p>
        </p:txBody>
      </p:sp>
      <p:sp>
        <p:nvSpPr>
          <p:cNvPr id="7" name="流程图: 磁盘 6"/>
          <p:cNvSpPr/>
          <p:nvPr/>
        </p:nvSpPr>
        <p:spPr>
          <a:xfrm>
            <a:off x="6012160" y="3284984"/>
            <a:ext cx="1728192" cy="8640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Peer 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283968" y="3356992"/>
            <a:ext cx="172819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T2:cf1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2915816" y="4221088"/>
            <a:ext cx="93610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T1,  T3,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2483768" y="3284984"/>
            <a:ext cx="1728192" cy="8640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 :</a:t>
            </a:r>
          </a:p>
          <a:p>
            <a:pPr algn="ctr"/>
            <a:r>
              <a:rPr lang="en-US" altLang="zh-CN" dirty="0" smtClean="0"/>
              <a:t>T1/T2/T3/T4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2483768" y="5661248"/>
            <a:ext cx="1728192" cy="8640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可控粒度跨机房备份（续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可灵活配置从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备份哪些数据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peer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无需创建所有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包含可复制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peer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无需从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接收全量可复制的数据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节省机房间带宽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https://issues.apache.org/jira/browse/HBASE-8751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写吞吐性能优化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新写模型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JIRA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https://issues.apache.org/jira/browse/HBASE-8755</a:t>
            </a:r>
            <a:endParaRPr lang="en-US" altLang="zh-CN" sz="20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性能上限是改进前的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835696" y="3789040"/>
          <a:ext cx="504056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反向扫描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的数据模型不能自然地支持反向扫描（很长一段时间以来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没有此特性，询问此特性的用户也被告知此特性很难实现而被一直搁置）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：通过“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seekBefore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seekTo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定位当前行的前一行（无需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buffer/cache block-data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：比正向扫描差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（与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LevelDB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的下降相当）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https://issues.apache.org/jira/browse/HBASE-4811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可配置比例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抢占式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block-cache</a:t>
            </a: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：目前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 cache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hardcoded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1:2:1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single : multi : memory)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，导致某些情形下内存表的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性能比普通表还差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修正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上述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者比例可配置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in-memory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采取抢占式原则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704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DeleteFamilyVersion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删除给定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column-family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下所有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为给定值的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，而无需指定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名字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确保性能（不能先读回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timestamp==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给定值的所有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以取得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名字再逐一删除：引入读）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https://issues.apache.org/jira/browse/HBASE-8753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block-index key 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情形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：每个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 index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的第一个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 index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是一个介于上一个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最后一个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与 当前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中间的一个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fake key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：改进后该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fake key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可能尽量短，从而节省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 index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的存储空间，间接提高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https://issues.apache.org/jira/browse/HBASE-7845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1916832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在小米的应用现状</a:t>
            </a: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2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已做的改进与扩展</a:t>
            </a:r>
            <a:endParaRPr lang="en-US" altLang="zh-CN" sz="32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进行中</a:t>
            </a:r>
            <a:r>
              <a:rPr lang="en-US" altLang="zh-CN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计划中的改进与扩展</a:t>
            </a:r>
            <a:endParaRPr lang="en-US" altLang="zh-CN" sz="32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内跨行原子写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：同一次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操作的同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的跨行写不保证一次落地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：同一次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操作的同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的所有写在获得所有行锁后一次落地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确保按照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rowkey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大小顺序取行锁，以防止多个并发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操作时可能出现死锁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：基于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内跨行原子写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可实现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的局部二级索引（无需借助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coprocessor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1916832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在小米的应用现状</a:t>
            </a:r>
            <a:endParaRPr lang="en-US" altLang="zh-CN" sz="32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2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已做的改进与扩展</a:t>
            </a:r>
            <a:endParaRPr lang="en-US" altLang="zh-CN" sz="32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进行中</a:t>
            </a:r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计划中的改进与扩展</a:t>
            </a: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优化（一）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HFile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选择算法的比较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验证框架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：方便快捷地比较各种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算法的优劣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HFile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生成器：随机间隔生成随机大小的虚拟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HFile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文件，并可重现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可配置的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“损耗”系数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比较标准：生成器停止且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稳定后，中间发生的虚拟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值，越小代表越优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优化（二）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Adaptive Compact</a:t>
            </a: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虽然各个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均控制自己最多能同时触发的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任务个数，但针对集群并没有一个整体的控制，而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均由底层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执行，占用的是整集群的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资源，这是导致所谓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 storm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的原因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之前，必须检查当前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是否已到达系统设置的上限，只有可申请到配额时才能发起（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compact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文件数决定）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优化（一）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Reform</a:t>
            </a: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文件是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per-RS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的，可能有某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写入稳定但很稀疏，从而导致其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散落在很多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文件里，但又因为它写入总量少而未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flush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HFile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，此时如果发生宕机，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时需要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文件，但其实每个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文件都只有该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的极少量数据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一个后台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HLogReform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线程，扫描较老的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文件，抛弃已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flush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HFile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，将有效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写入新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文件，结束后抛弃原始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HLog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优化（二）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 manager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超时后，会将该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 task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重新标记成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unassigned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，从而让其他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重新抢占；但一个超时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被其他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做极大可能也会超时，这样会导致一直无法成功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 task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可允许同时有多个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，超时的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也继续做，先做完的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 manager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，后者再取消其他仍在进行的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splitter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1052736"/>
            <a:ext cx="75608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的架构缺陷：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 task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状态通过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结点的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update-watch-notify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机制传递：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watch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一次性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notify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特点，会导致丢失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 task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状态存放在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的单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线程是大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cluster failover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的瓶颈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包含大量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region)</a:t>
            </a: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https://issues.apache.org/jira/browse/HBASE-5487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 task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状态通过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master-RS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 task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状态放在另一张系统表里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多租户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不支持类似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DynamoDB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provisioned throughput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这样的限制各表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throughput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上限的特性，导致共享集群的各应用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表的性能无法得到保证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提供类似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DynamoDB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per-table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provisioned throughput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，保证不会因为某个用户对共享集群的滥用导致其他应用的性能下降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全局事务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全局二级索引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不支持跨表、跨行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跨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的事务，从而也无法实现全局的二级索引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实现类似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Google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Percolater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的跨表、跨行事务，并基于此实现全局的二级索引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同步跨机房备份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不支持同步的跨机房备份（用户的写由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peer replication thread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以异步方式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peer cluster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，用户得到成功写返回时，不能保证数据已经备份到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peer cluster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），这导致主集群整体宕掉后，并不能安全的将服务切换到备集群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实现类似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Google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MegaStore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的同步跨机房备份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并不能通过简单将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过程同步到写流程中获得同步跨机房备份（因为整体可用性并未改善）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集群规模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15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集群：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个在线集群，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个离线处理集群，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个测试集群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服务小米内部十多个不同业务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几百台机器：每个数据节点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24 TB ( 12 * 2TB )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628800"/>
            <a:ext cx="7920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欢迎联系，欢迎加入：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mail : </a:t>
            </a:r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fenghonghua@xiaomi.com</a:t>
            </a: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博：</a:t>
            </a:r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weibo.com/</a:t>
            </a:r>
            <a:r>
              <a:rPr lang="en-US" altLang="zh-CN" sz="32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fenghonghua</a:t>
            </a: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5676" y="279248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问题？</a:t>
            </a:r>
            <a:endParaRPr lang="zh-CN" altLang="en-US" sz="36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77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小米云服务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米聊消息全存储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小米推送服务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MIUI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离线分析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多看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离线分析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报警 ： </a:t>
            </a:r>
            <a:r>
              <a:rPr lang="en-US" altLang="zh-CN" sz="36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Minos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自动化部署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集中监控、分类展示、表级指标聚合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已开源：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https://github.com/xiaomi/minos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013176"/>
            <a:ext cx="2304256" cy="105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Failover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ChaosMonkey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可配置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随机选择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pre/post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数据正确性验证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action/task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可重现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https://issues.apache.org/jira/browse/HBASE-9802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压力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Longhaul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可用性测试：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1916832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在小米的应用现状</a:t>
            </a:r>
            <a:endParaRPr lang="en-US" altLang="zh-CN" sz="32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对</a:t>
            </a:r>
            <a:r>
              <a:rPr lang="en-US" altLang="zh-CN" sz="3200" b="1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已做的改进与扩展</a:t>
            </a: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进行中</a:t>
            </a:r>
            <a:r>
              <a:rPr lang="en-US" altLang="zh-CN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计划中的改进与扩展</a:t>
            </a:r>
            <a:endParaRPr lang="en-US" altLang="zh-CN" sz="32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的语义校正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目前的删除语义：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deleteFamily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deleteColumn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flag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，如果其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对所有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timestamp&lt;=T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的数据都起作用，无论这些数据写入时间在该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之前还是之后写入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只要该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尚未被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collect)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75608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的语义校正（续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 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用户写入一个数据成功返回后，立即发起对该数据的读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在此过程中确信无其他人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线程读写该行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，可能读不到该数据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该数据被一个以前写入的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屏蔽掉了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7940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9336</TotalTime>
  <Words>1700</Words>
  <Application>Microsoft Office PowerPoint</Application>
  <PresentationFormat>全屏显示(4:3)</PresentationFormat>
  <Paragraphs>220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王超</dc:creator>
  <cp:lastModifiedBy>hhfeng</cp:lastModifiedBy>
  <cp:revision>211</cp:revision>
  <dcterms:created xsi:type="dcterms:W3CDTF">2013-11-26T06:34:51Z</dcterms:created>
  <dcterms:modified xsi:type="dcterms:W3CDTF">2013-12-06T02:43:07Z</dcterms:modified>
</cp:coreProperties>
</file>