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67" r:id="rId5"/>
    <p:sldId id="275" r:id="rId6"/>
    <p:sldId id="276" r:id="rId7"/>
    <p:sldId id="268" r:id="rId8"/>
    <p:sldId id="259" r:id="rId9"/>
    <p:sldId id="261" r:id="rId10"/>
    <p:sldId id="274" r:id="rId11"/>
    <p:sldId id="277" r:id="rId12"/>
    <p:sldId id="266" r:id="rId13"/>
    <p:sldId id="272" r:id="rId14"/>
    <p:sldId id="265" r:id="rId15"/>
    <p:sldId id="270" r:id="rId16"/>
    <p:sldId id="269" r:id="rId17"/>
    <p:sldId id="271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67308" autoAdjust="0"/>
  </p:normalViewPr>
  <p:slideViewPr>
    <p:cSldViewPr snapToGrid="0">
      <p:cViewPr varScale="1">
        <p:scale>
          <a:sx n="89" d="100"/>
          <a:sy n="89" d="100"/>
        </p:scale>
        <p:origin x="1374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11/5/2013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11/5/2013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question that your experiment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23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question that your experiment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baseline="0" dirty="0" smtClean="0"/>
              <a:t> 4.5 brings</a:t>
            </a:r>
          </a:p>
          <a:p>
            <a:r>
              <a:rPr lang="en-US" baseline="0" dirty="0" smtClean="0"/>
              <a:t> - Expression Trees</a:t>
            </a:r>
          </a:p>
          <a:p>
            <a:r>
              <a:rPr lang="en-US" baseline="0" dirty="0" smtClean="0"/>
              <a:t> Testable</a:t>
            </a:r>
          </a:p>
          <a:p>
            <a:r>
              <a:rPr lang="en-US" baseline="0" dirty="0" smtClean="0"/>
              <a:t> - Interfaces is number one Sitecore Developer User Voice</a:t>
            </a:r>
          </a:p>
          <a:p>
            <a:r>
              <a:rPr lang="en-US" baseline="0" dirty="0" smtClean="0"/>
              <a:t>Patterns</a:t>
            </a:r>
          </a:p>
          <a:p>
            <a:r>
              <a:rPr lang="en-US" baseline="0" dirty="0" smtClean="0"/>
              <a:t> - SOLID</a:t>
            </a:r>
          </a:p>
          <a:p>
            <a:r>
              <a:rPr lang="en-US" baseline="0" dirty="0" smtClean="0"/>
              <a:t> - IOC</a:t>
            </a:r>
          </a:p>
          <a:p>
            <a:r>
              <a:rPr lang="en-US" baseline="0" dirty="0" smtClean="0"/>
              <a:t> - Service Location (anti pattern)</a:t>
            </a:r>
          </a:p>
          <a:p>
            <a:r>
              <a:rPr lang="en-US" baseline="0" dirty="0" smtClean="0"/>
              <a:t>Configuration</a:t>
            </a:r>
          </a:p>
          <a:p>
            <a:r>
              <a:rPr lang="en-US" baseline="0" dirty="0" smtClean="0"/>
              <a:t> - 46 Files</a:t>
            </a:r>
          </a:p>
          <a:p>
            <a:r>
              <a:rPr lang="en-US" baseline="0" dirty="0" smtClean="0"/>
              <a:t> - 1000’s of lines</a:t>
            </a:r>
          </a:p>
          <a:p>
            <a:r>
              <a:rPr lang="en-US" baseline="0" dirty="0" smtClean="0"/>
              <a:t>Testing Frameworks</a:t>
            </a:r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TypeMock</a:t>
            </a:r>
            <a:r>
              <a:rPr lang="en-US" baseline="0" dirty="0" smtClean="0"/>
              <a:t>, Fakes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are the only ones customers can use these days and they cost money.</a:t>
            </a:r>
          </a:p>
          <a:p>
            <a:r>
              <a:rPr lang="en-US" baseline="0" dirty="0" smtClean="0"/>
              <a:t>Generics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DRY Principles are easier and easier now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IOC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Java world owned us here for so long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 product developers as well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Microsoft brought MVC support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- Then decided to tell us that it makes testing easier – i.e. making testing hard for the other ways.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5978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Adoption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– We were getting by</a:t>
            </a:r>
          </a:p>
          <a:p>
            <a:r>
              <a:rPr lang="en-US" baseline="0" dirty="0" smtClean="0"/>
              <a:t>Cloud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Separation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Could be cleaned at any time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Tightly Bound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There is not one part of Sitecore right now that can stand alone without the rest of the system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Pipelines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Factory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Events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Engines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Database Access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Patterns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- Item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Factory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Static Manager Classes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Providers that instantiate themselves i.e. impossible to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Write hypothesis</a:t>
            </a:r>
            <a:r>
              <a:rPr lang="en-US" baseline="0" dirty="0" smtClean="0"/>
              <a:t> before you begin the experiment. This should be your best educated guess based on your research.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77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Summarize your research in</a:t>
            </a:r>
            <a:r>
              <a:rPr lang="en-US" baseline="0" dirty="0" smtClean="0"/>
              <a:t> three to five points.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4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Write hypothesis</a:t>
            </a:r>
            <a:r>
              <a:rPr lang="en-US" baseline="0" dirty="0" smtClean="0"/>
              <a:t> before you begin the experiment. This should be your best educated guess based on your research.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27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Write hypothesis</a:t>
            </a:r>
            <a:r>
              <a:rPr lang="en-US" baseline="0" dirty="0" smtClean="0"/>
              <a:t> before you begin the experiment. This should be your best educated guess based on your research.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7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11/5/2013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11/5/2013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11/5/2013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11/5/2013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11/5/2013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2"/>
            <a:ext cx="10972800" cy="13654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</a:t>
            </a:r>
            <a:r>
              <a:rPr lang="en-US" dirty="0" err="1" smtClean="0"/>
              <a:t>Threepwood</a:t>
            </a:r>
            <a:r>
              <a:rPr lang="en-US" dirty="0" smtClean="0"/>
              <a:t>: 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6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 Configuration Admin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Discoverability</a:t>
            </a:r>
          </a:p>
          <a:p>
            <a:pPr lvl="1"/>
            <a:r>
              <a:rPr lang="en-US" dirty="0" smtClean="0"/>
              <a:t>Include ShowConfig.aspx, </a:t>
            </a:r>
            <a:r>
              <a:rPr lang="en-US" dirty="0" err="1" smtClean="0"/>
              <a:t>CacheManager</a:t>
            </a:r>
            <a:r>
              <a:rPr lang="en-US" dirty="0" smtClean="0"/>
              <a:t>, Pipeline Profiling</a:t>
            </a:r>
          </a:p>
          <a:p>
            <a:r>
              <a:rPr lang="en-US" dirty="0" smtClean="0"/>
              <a:t>Type Safe (Typed Configuration)</a:t>
            </a:r>
          </a:p>
          <a:p>
            <a:r>
              <a:rPr lang="en-US" dirty="0" smtClean="0"/>
              <a:t>Generate Patch</a:t>
            </a:r>
          </a:p>
          <a:p>
            <a:r>
              <a:rPr lang="en-US" dirty="0" smtClean="0"/>
              <a:t>Grouped/</a:t>
            </a:r>
            <a:r>
              <a:rPr lang="en-US" dirty="0" err="1" smtClean="0"/>
              <a:t>Organised</a:t>
            </a:r>
            <a:r>
              <a:rPr lang="en-US" dirty="0" smtClean="0"/>
              <a:t> Configuration Sections</a:t>
            </a:r>
          </a:p>
          <a:p>
            <a:r>
              <a:rPr lang="en-US" dirty="0" smtClean="0"/>
              <a:t>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Bootable IOC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Unity, </a:t>
            </a:r>
            <a:r>
              <a:rPr lang="en-US" dirty="0" err="1" smtClean="0"/>
              <a:t>Ninject</a:t>
            </a:r>
            <a:r>
              <a:rPr lang="en-US" dirty="0" smtClean="0"/>
              <a:t>, Castle, </a:t>
            </a:r>
            <a:r>
              <a:rPr lang="en-US" dirty="0" err="1" smtClean="0"/>
              <a:t>Autofac</a:t>
            </a:r>
            <a:r>
              <a:rPr lang="en-US" dirty="0" smtClean="0"/>
              <a:t>, </a:t>
            </a:r>
            <a:r>
              <a:rPr lang="en-US" dirty="0" err="1" smtClean="0"/>
              <a:t>StructureMap</a:t>
            </a:r>
            <a:r>
              <a:rPr lang="en-US" dirty="0" smtClean="0"/>
              <a:t>, </a:t>
            </a:r>
            <a:r>
              <a:rPr lang="en-US" dirty="0" err="1" smtClean="0"/>
              <a:t>TinyIOC</a:t>
            </a:r>
            <a:r>
              <a:rPr lang="en-US" dirty="0" smtClean="0"/>
              <a:t>….</a:t>
            </a:r>
          </a:p>
          <a:p>
            <a:r>
              <a:rPr lang="en-US" dirty="0" smtClean="0"/>
              <a:t>Let the customer choose!</a:t>
            </a:r>
          </a:p>
          <a:p>
            <a:r>
              <a:rPr lang="en-US" dirty="0" smtClean="0"/>
              <a:t>Why a container?</a:t>
            </a:r>
          </a:p>
          <a:p>
            <a:pPr lvl="1"/>
            <a:r>
              <a:rPr lang="en-US" dirty="0"/>
              <a:t>Installers</a:t>
            </a:r>
          </a:p>
          <a:p>
            <a:pPr lvl="1"/>
            <a:r>
              <a:rPr lang="en-US" dirty="0"/>
              <a:t>Object Lifetimes</a:t>
            </a:r>
          </a:p>
          <a:p>
            <a:pPr lvl="1"/>
            <a:r>
              <a:rPr lang="en-US" dirty="0"/>
              <a:t>It forces product developers into better and more flexible patterns. </a:t>
            </a:r>
            <a:r>
              <a:rPr lang="en-US" dirty="0" smtClean="0"/>
              <a:t>Produce </a:t>
            </a:r>
            <a:r>
              <a:rPr lang="en-US" dirty="0"/>
              <a:t>more testable, flexible, maintainable and scalable </a:t>
            </a:r>
            <a:r>
              <a:rPr lang="en-US" dirty="0" smtClean="0"/>
              <a:t>code</a:t>
            </a:r>
            <a:endParaRPr lang="en-US" dirty="0"/>
          </a:p>
          <a:p>
            <a:pPr lvl="1"/>
            <a:r>
              <a:rPr lang="en-US" dirty="0"/>
              <a:t>Interceptors so we can force fixes where there is not an open place to do so</a:t>
            </a:r>
            <a:r>
              <a:rPr lang="en-US" dirty="0" smtClean="0"/>
              <a:t>. Can also be used by support to drop in “Logging” </a:t>
            </a:r>
            <a:r>
              <a:rPr lang="en-US" dirty="0" err="1" smtClean="0"/>
              <a:t>dlls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4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construction through Expression Trees (1 million objects)</a:t>
            </a:r>
          </a:p>
          <a:p>
            <a:pPr lvl="1"/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: 		1.54 </a:t>
            </a:r>
            <a:r>
              <a:rPr lang="fr-FR" dirty="0"/>
              <a:t>sec</a:t>
            </a:r>
          </a:p>
          <a:p>
            <a:pPr lvl="1"/>
            <a:r>
              <a:rPr lang="fr-FR" dirty="0" smtClean="0"/>
              <a:t>Expression </a:t>
            </a:r>
            <a:r>
              <a:rPr lang="fr-FR" dirty="0" err="1" smtClean="0"/>
              <a:t>Trees</a:t>
            </a:r>
            <a:r>
              <a:rPr lang="fr-FR" dirty="0" smtClean="0"/>
              <a:t>:         	0.104 sec</a:t>
            </a:r>
          </a:p>
          <a:p>
            <a:r>
              <a:rPr lang="fr-FR" dirty="0" err="1" smtClean="0"/>
              <a:t>Allowed</a:t>
            </a:r>
            <a:r>
              <a:rPr lang="fr-FR" dirty="0" smtClean="0"/>
              <a:t> to </a:t>
            </a:r>
            <a:r>
              <a:rPr lang="en-US" dirty="0" smtClean="0"/>
              <a:t>specify</a:t>
            </a:r>
            <a:r>
              <a:rPr lang="fr-FR" dirty="0" smtClean="0"/>
              <a:t> boot </a:t>
            </a:r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en-US" dirty="0" smtClean="0"/>
              <a:t>order</a:t>
            </a:r>
            <a:r>
              <a:rPr lang="fr-FR" dirty="0" smtClean="0"/>
              <a:t> in config</a:t>
            </a:r>
          </a:p>
          <a:p>
            <a:r>
              <a:rPr lang="fr-FR" dirty="0" err="1" smtClean="0"/>
              <a:t>Locked</a:t>
            </a:r>
            <a:r>
              <a:rPr lang="fr-FR" dirty="0" smtClean="0"/>
              <a:t> Patches i.e. 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discover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 </a:t>
            </a:r>
            <a:r>
              <a:rPr lang="fr-FR" dirty="0" err="1" smtClean="0"/>
              <a:t>fix</a:t>
            </a:r>
            <a:r>
              <a:rPr lang="fr-FR" dirty="0" smtClean="0"/>
              <a:t> </a:t>
            </a:r>
            <a:r>
              <a:rPr lang="fr-FR" dirty="0" err="1" smtClean="0"/>
              <a:t>needs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made and people have </a:t>
            </a:r>
            <a:r>
              <a:rPr lang="fr-FR" dirty="0" err="1" smtClean="0"/>
              <a:t>overriden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lock</a:t>
            </a:r>
            <a:r>
              <a:rPr lang="fr-FR" dirty="0" smtClean="0"/>
              <a:t> the patch system for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smtClean="0"/>
              <a:t>part</a:t>
            </a:r>
            <a:endParaRPr lang="fr-FR" dirty="0" smtClean="0"/>
          </a:p>
          <a:p>
            <a:r>
              <a:rPr lang="fr-FR" dirty="0" err="1" smtClean="0"/>
              <a:t>IFactory</a:t>
            </a:r>
            <a:r>
              <a:rPr lang="fr-FR" dirty="0" smtClean="0"/>
              <a:t> = Self </a:t>
            </a:r>
            <a:r>
              <a:rPr lang="fr-FR" dirty="0" err="1" smtClean="0"/>
              <a:t>Bootable</a:t>
            </a:r>
            <a:r>
              <a:rPr lang="fr-FR" dirty="0" smtClean="0"/>
              <a:t> parts of Sitecore</a:t>
            </a:r>
          </a:p>
          <a:p>
            <a:pPr lvl="1"/>
            <a:r>
              <a:rPr lang="fr-FR" dirty="0" err="1" smtClean="0"/>
              <a:t>Publishing</a:t>
            </a:r>
            <a:r>
              <a:rPr lang="fr-FR" dirty="0" smtClean="0"/>
              <a:t>, Pipelines, </a:t>
            </a:r>
            <a:r>
              <a:rPr lang="fr-FR" dirty="0" err="1" smtClean="0"/>
              <a:t>ContentSearch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default ASP.net </a:t>
            </a:r>
            <a:r>
              <a:rPr lang="en-US" dirty="0" err="1" smtClean="0"/>
              <a:t>web.config</a:t>
            </a:r>
            <a:r>
              <a:rPr lang="en-US" dirty="0" smtClean="0"/>
              <a:t> (15kb)</a:t>
            </a:r>
          </a:p>
          <a:p>
            <a:r>
              <a:rPr lang="en-US" dirty="0" smtClean="0"/>
              <a:t>Drop-in </a:t>
            </a:r>
            <a:r>
              <a:rPr lang="en-US" dirty="0" err="1" smtClean="0"/>
              <a:t>Config</a:t>
            </a:r>
            <a:r>
              <a:rPr lang="en-US" dirty="0" smtClean="0"/>
              <a:t> Changes via code – No Server Drop</a:t>
            </a:r>
          </a:p>
          <a:p>
            <a:r>
              <a:rPr lang="en-US" dirty="0" smtClean="0"/>
              <a:t>Environment Configuration Examples e.g. Security Hardening</a:t>
            </a:r>
          </a:p>
          <a:p>
            <a:r>
              <a:rPr lang="en-US" dirty="0" err="1" smtClean="0"/>
              <a:t>Powershell</a:t>
            </a:r>
            <a:r>
              <a:rPr lang="en-US" dirty="0" smtClean="0"/>
              <a:t> enabled Installation allow environment specific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6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Centrally Managed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Zookeeper/Azure/Cloud</a:t>
            </a:r>
          </a:p>
          <a:p>
            <a:r>
              <a:rPr lang="en-US" dirty="0" smtClean="0"/>
              <a:t>Cross Platform - </a:t>
            </a:r>
            <a:r>
              <a:rPr lang="en-US" dirty="0" err="1" smtClean="0"/>
              <a:t>.net</a:t>
            </a:r>
            <a:r>
              <a:rPr lang="en-US" dirty="0" smtClean="0"/>
              <a:t>, Mono, Linux, Mac, Windows</a:t>
            </a:r>
          </a:p>
          <a:p>
            <a:r>
              <a:rPr lang="en-US" dirty="0" smtClean="0"/>
              <a:t>Change once, distribution handled, no server drop</a:t>
            </a:r>
          </a:p>
          <a:p>
            <a:r>
              <a:rPr lang="en-US" dirty="0" smtClean="0"/>
              <a:t>Configuration as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3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do not get to change our default </a:t>
            </a:r>
            <a:r>
              <a:rPr lang="en-US" dirty="0" err="1" smtClean="0"/>
              <a:t>config</a:t>
            </a:r>
            <a:r>
              <a:rPr lang="en-US" dirty="0" smtClean="0"/>
              <a:t>, they only patch. (UI will help)</a:t>
            </a:r>
          </a:p>
          <a:p>
            <a:r>
              <a:rPr lang="en-US" dirty="0" smtClean="0"/>
              <a:t>Distributing configuration changes call be managed via Azure/Zookeeper/Database</a:t>
            </a:r>
          </a:p>
          <a:p>
            <a:r>
              <a:rPr lang="en-US" dirty="0" smtClean="0"/>
              <a:t>Update Patches can show what changes will be made before applying</a:t>
            </a:r>
          </a:p>
          <a:p>
            <a:r>
              <a:rPr lang="en-US" dirty="0" smtClean="0"/>
              <a:t>Clients only ever see THEIR patches, less configuration to </a:t>
            </a:r>
            <a:r>
              <a:rPr lang="en-US" dirty="0" smtClean="0"/>
              <a:t>maintain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pic>
        <p:nvPicPr>
          <p:cNvPr id="1026" name="Picture 2" descr="http://i1.kym-cdn.com/entries/icons/original/000/004/077/Raisins_Fa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672" y="2370917"/>
            <a:ext cx="5555328" cy="332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Sitecore </a:t>
            </a:r>
            <a:r>
              <a:rPr lang="en-US" dirty="0" smtClean="0"/>
              <a:t>2005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Discoverability </a:t>
            </a:r>
            <a:r>
              <a:rPr lang="en-US" dirty="0" smtClean="0"/>
              <a:t>			- Patching helped </a:t>
            </a:r>
            <a:r>
              <a:rPr lang="en-US" dirty="0" err="1" smtClean="0"/>
              <a:t>organisation</a:t>
            </a:r>
            <a:endParaRPr lang="en-US" dirty="0"/>
          </a:p>
          <a:p>
            <a:r>
              <a:rPr lang="en-US" dirty="0" smtClean="0"/>
              <a:t>Manageability 			- Borderline Hard – don’t add anymore</a:t>
            </a:r>
            <a:endParaRPr lang="en-US" dirty="0"/>
          </a:p>
          <a:p>
            <a:r>
              <a:rPr lang="en-US" dirty="0" smtClean="0"/>
              <a:t>Development 			- Inside a few peoples head</a:t>
            </a:r>
            <a:endParaRPr lang="en-US" dirty="0"/>
          </a:p>
          <a:p>
            <a:r>
              <a:rPr lang="en-US" dirty="0"/>
              <a:t>Upgrading </a:t>
            </a:r>
            <a:r>
              <a:rPr lang="en-US" dirty="0" smtClean="0"/>
              <a:t>				- We will think about that later</a:t>
            </a:r>
            <a:endParaRPr lang="en-US" dirty="0"/>
          </a:p>
          <a:p>
            <a:r>
              <a:rPr lang="en-US" dirty="0"/>
              <a:t>Scalability </a:t>
            </a:r>
            <a:r>
              <a:rPr lang="en-US" dirty="0" smtClean="0"/>
              <a:t>				- Whatever Microsoft do to scale</a:t>
            </a:r>
            <a:endParaRPr lang="en-US" dirty="0"/>
          </a:p>
          <a:p>
            <a:r>
              <a:rPr lang="en-US" dirty="0"/>
              <a:t>API </a:t>
            </a:r>
            <a:r>
              <a:rPr lang="en-US" dirty="0" smtClean="0"/>
              <a:t>					- </a:t>
            </a:r>
            <a:r>
              <a:rPr lang="en-US" dirty="0"/>
              <a:t>Closed</a:t>
            </a:r>
          </a:p>
          <a:p>
            <a:r>
              <a:rPr lang="en-US" dirty="0"/>
              <a:t>Modern </a:t>
            </a:r>
            <a:r>
              <a:rPr lang="en-US" dirty="0" smtClean="0"/>
              <a:t>				- Yes! Better than industry </a:t>
            </a:r>
            <a:r>
              <a:rPr lang="en-US" dirty="0" smtClean="0"/>
              <a:t>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0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Status Quo</a:t>
            </a:r>
            <a:endParaRPr lang="en-US" dirty="0"/>
          </a:p>
        </p:txBody>
      </p:sp>
      <p:pic>
        <p:nvPicPr>
          <p:cNvPr id="2050" name="Picture 2" descr="http://i0.kym-cdn.com/photos/images/masonry/000/076/537/Super_FUUU_Face.jpg?13189924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740" y="1917290"/>
            <a:ext cx="5016260" cy="378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24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Discoverability </a:t>
            </a:r>
            <a:r>
              <a:rPr lang="en-US" dirty="0" smtClean="0"/>
              <a:t>			- Overwhelming</a:t>
            </a:r>
            <a:endParaRPr lang="en-US" dirty="0"/>
          </a:p>
          <a:p>
            <a:r>
              <a:rPr lang="en-US" dirty="0" smtClean="0"/>
              <a:t>Manageability 			- </a:t>
            </a:r>
            <a:r>
              <a:rPr lang="en-US" dirty="0"/>
              <a:t>Hard</a:t>
            </a:r>
          </a:p>
          <a:p>
            <a:r>
              <a:rPr lang="en-US" dirty="0" smtClean="0"/>
              <a:t>Development 			- Meticulous, inside a few peoples head</a:t>
            </a:r>
            <a:endParaRPr lang="en-US" dirty="0"/>
          </a:p>
          <a:p>
            <a:r>
              <a:rPr lang="en-US" dirty="0"/>
              <a:t>Upgrading </a:t>
            </a:r>
            <a:r>
              <a:rPr lang="en-US" dirty="0" smtClean="0"/>
              <a:t>				- </a:t>
            </a:r>
            <a:r>
              <a:rPr lang="en-US" dirty="0"/>
              <a:t>Tedious and Error Prone</a:t>
            </a:r>
          </a:p>
          <a:p>
            <a:r>
              <a:rPr lang="en-US" dirty="0"/>
              <a:t>Scalability </a:t>
            </a:r>
            <a:r>
              <a:rPr lang="en-US" dirty="0" smtClean="0"/>
              <a:t>				- </a:t>
            </a:r>
            <a:r>
              <a:rPr lang="en-US" dirty="0"/>
              <a:t>Tedious</a:t>
            </a:r>
          </a:p>
          <a:p>
            <a:r>
              <a:rPr lang="en-US" dirty="0"/>
              <a:t>API </a:t>
            </a:r>
            <a:r>
              <a:rPr lang="en-US" dirty="0" smtClean="0"/>
              <a:t>					- </a:t>
            </a:r>
            <a:r>
              <a:rPr lang="en-US" dirty="0"/>
              <a:t>Closed</a:t>
            </a:r>
          </a:p>
          <a:p>
            <a:r>
              <a:rPr lang="en-US" dirty="0"/>
              <a:t>Modern </a:t>
            </a:r>
            <a:r>
              <a:rPr lang="en-US" dirty="0" smtClean="0"/>
              <a:t>				- </a:t>
            </a: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995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changed in 10 years?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Sitecore now runs on the latest </a:t>
            </a:r>
            <a:r>
              <a:rPr lang="en-US" dirty="0" err="1" smtClean="0"/>
              <a:t>.net</a:t>
            </a:r>
            <a:r>
              <a:rPr lang="en-US" dirty="0" smtClean="0"/>
              <a:t> 4.5 </a:t>
            </a:r>
            <a:r>
              <a:rPr lang="en-US" dirty="0" smtClean="0"/>
              <a:t>framework</a:t>
            </a:r>
            <a:endParaRPr lang="en-US" dirty="0" smtClean="0"/>
          </a:p>
          <a:p>
            <a:r>
              <a:rPr lang="en-US" dirty="0" smtClean="0"/>
              <a:t>Customers expect more and more for our framework to be testable</a:t>
            </a:r>
          </a:p>
          <a:p>
            <a:r>
              <a:rPr lang="en-US" dirty="0" smtClean="0"/>
              <a:t>Patterns have evolved</a:t>
            </a:r>
          </a:p>
          <a:p>
            <a:r>
              <a:rPr lang="en-US" dirty="0" smtClean="0"/>
              <a:t>The configuration has grown and grown and grown …..</a:t>
            </a:r>
          </a:p>
          <a:p>
            <a:r>
              <a:rPr lang="en-US" dirty="0" smtClean="0"/>
              <a:t>Testing frameworks have become very mature</a:t>
            </a:r>
          </a:p>
          <a:p>
            <a:r>
              <a:rPr lang="en-US" dirty="0" smtClean="0"/>
              <a:t>Generics support has improved substantially</a:t>
            </a:r>
          </a:p>
          <a:p>
            <a:r>
              <a:rPr lang="en-US" dirty="0" smtClean="0"/>
              <a:t>IOC Containers are a staple</a:t>
            </a:r>
          </a:p>
          <a:p>
            <a:r>
              <a:rPr lang="en-US" dirty="0" smtClean="0"/>
              <a:t>MVC has opened peoples eyes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7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Unfortunately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not adopted many of these benefits</a:t>
            </a:r>
          </a:p>
          <a:p>
            <a:r>
              <a:rPr lang="en-US" dirty="0" smtClean="0"/>
              <a:t>Sitecore can not properly scale in the Cloud. In fact, it is not even close to cloud </a:t>
            </a:r>
            <a:r>
              <a:rPr lang="en-US" dirty="0" smtClean="0"/>
              <a:t>ready</a:t>
            </a:r>
            <a:endParaRPr lang="en-US" dirty="0" smtClean="0"/>
          </a:p>
          <a:p>
            <a:r>
              <a:rPr lang="en-US" dirty="0" smtClean="0"/>
              <a:t>Sitecore is very tightly bound. You cannot use one part of Sitecore, without the </a:t>
            </a:r>
            <a:r>
              <a:rPr lang="en-US" dirty="0" smtClean="0"/>
              <a:t>rest</a:t>
            </a:r>
            <a:endParaRPr lang="en-US" dirty="0" smtClean="0"/>
          </a:p>
          <a:p>
            <a:r>
              <a:rPr lang="en-US" dirty="0" smtClean="0"/>
              <a:t>We are using the same patterns for building products that are the reason we are in this predicament </a:t>
            </a:r>
            <a:r>
              <a:rPr lang="en-US" dirty="0" smtClean="0"/>
              <a:t>today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Threepwood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SPEAK Configuration Admin UI</a:t>
            </a:r>
          </a:p>
          <a:p>
            <a:r>
              <a:rPr lang="en-US" dirty="0" smtClean="0"/>
              <a:t>Centrally managed Configuration – Zookeeper/Azure/Database</a:t>
            </a:r>
          </a:p>
          <a:p>
            <a:r>
              <a:rPr lang="en-US" dirty="0" smtClean="0"/>
              <a:t>In-Memory Configuration</a:t>
            </a:r>
          </a:p>
          <a:p>
            <a:pPr lvl="1"/>
            <a:r>
              <a:rPr lang="en-US" dirty="0" smtClean="0"/>
              <a:t>Code Conventions</a:t>
            </a:r>
          </a:p>
          <a:p>
            <a:pPr lvl="1"/>
            <a:r>
              <a:rPr lang="en-US" dirty="0" smtClean="0"/>
              <a:t>Settable in Memory</a:t>
            </a:r>
            <a:endParaRPr lang="en-US" dirty="0"/>
          </a:p>
          <a:p>
            <a:r>
              <a:rPr lang="en-US" dirty="0" smtClean="0"/>
              <a:t>Bootable IOC Container</a:t>
            </a:r>
          </a:p>
          <a:p>
            <a:r>
              <a:rPr lang="en-US" dirty="0" smtClean="0"/>
              <a:t>Factory Improvements</a:t>
            </a:r>
          </a:p>
        </p:txBody>
      </p:sp>
    </p:spTree>
    <p:extLst>
      <p:ext uri="{BB962C8B-B14F-4D97-AF65-F5344CB8AC3E}">
        <p14:creationId xmlns:p14="http://schemas.microsoft.com/office/powerpoint/2010/main" val="232838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presentation (widescreen)</Template>
  <TotalTime>0</TotalTime>
  <Words>668</Words>
  <Application>Microsoft Office PowerPoint</Application>
  <PresentationFormat>Widescreen</PresentationFormat>
  <Paragraphs>138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Academic Science 16x9</vt:lpstr>
      <vt:lpstr>Project Threepwood: Configuration</vt:lpstr>
      <vt:lpstr>2005</vt:lpstr>
      <vt:lpstr>Sitecore 2005</vt:lpstr>
      <vt:lpstr>Today</vt:lpstr>
      <vt:lpstr>Current State</vt:lpstr>
      <vt:lpstr>What has changed in 10 years?</vt:lpstr>
      <vt:lpstr>Unfortunately</vt:lpstr>
      <vt:lpstr>Threepwood</vt:lpstr>
      <vt:lpstr>Demo</vt:lpstr>
      <vt:lpstr>Demo</vt:lpstr>
      <vt:lpstr>SPEAK Configuration Admin UI</vt:lpstr>
      <vt:lpstr>Bootable IOC Container</vt:lpstr>
      <vt:lpstr>Factory Improvements</vt:lpstr>
      <vt:lpstr>Configuration Improvements</vt:lpstr>
      <vt:lpstr>Centrally Managed Configuration</vt:lpstr>
      <vt:lpstr>Upgrading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2013-10-30T12:24:13Z</dcterms:created>
  <dcterms:modified xsi:type="dcterms:W3CDTF">2013-11-05T06:29:23Z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