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notesMasterIdLst>
    <p:notesMasterId r:id="rId14"/>
  </p:notesMasterIdLst>
  <p:sldIdLst>
    <p:sldId id="256" r:id="rId2"/>
    <p:sldId id="257" r:id="rId3"/>
    <p:sldId id="258" r:id="rId4"/>
    <p:sldId id="259" r:id="rId5"/>
    <p:sldId id="260" r:id="rId6"/>
    <p:sldId id="261" r:id="rId7"/>
    <p:sldId id="262" r:id="rId8"/>
    <p:sldId id="263" r:id="rId9"/>
    <p:sldId id="266" r:id="rId10"/>
    <p:sldId id="264" r:id="rId11"/>
    <p:sldId id="265"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C27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745"/>
    <p:restoredTop sz="86835"/>
  </p:normalViewPr>
  <p:slideViewPr>
    <p:cSldViewPr snapToGrid="0">
      <p:cViewPr varScale="1">
        <p:scale>
          <a:sx n="66" d="100"/>
          <a:sy n="66" d="100"/>
        </p:scale>
        <p:origin x="224" y="13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5E3738-DB42-484A-8693-5F370135C6CC}" type="datetimeFigureOut">
              <a:rPr lang="en-US" smtClean="0"/>
              <a:t>4/19/25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B28E1A-7950-9D43-AF50-28AB742D67E3}" type="slidenum">
              <a:rPr lang="en-US" smtClean="0"/>
              <a:t>‹#›</a:t>
            </a:fld>
            <a:endParaRPr lang="en-US"/>
          </a:p>
        </p:txBody>
      </p:sp>
    </p:spTree>
    <p:extLst>
      <p:ext uri="{BB962C8B-B14F-4D97-AF65-F5344CB8AC3E}">
        <p14:creationId xmlns:p14="http://schemas.microsoft.com/office/powerpoint/2010/main" val="32361623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Machine </a:t>
            </a:r>
            <a:r>
              <a:rPr lang="en-US" b="1" dirty="0" err="1"/>
              <a:t>Trnsltn</a:t>
            </a:r>
            <a:r>
              <a:rPr lang="en-US" b="1" dirty="0"/>
              <a:t> </a:t>
            </a:r>
            <a:r>
              <a:rPr lang="en-US" b="1" dirty="0" err="1"/>
              <a:t>defn</a:t>
            </a:r>
            <a:r>
              <a:rPr lang="en-US" b="1" dirty="0"/>
              <a:t>:  </a:t>
            </a:r>
            <a:r>
              <a:rPr lang="en-US" dirty="0"/>
              <a:t>Automated process of translating text or speech from one language to another via a computer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t>
            </a:r>
            <a:r>
              <a:rPr lang="en-US" b="1" dirty="0"/>
              <a:t>German is the 12th most spoken language in the world: </a:t>
            </a:r>
            <a:r>
              <a:rPr lang="en-US" dirty="0"/>
              <a:t>(4</a:t>
            </a:r>
            <a:r>
              <a:rPr lang="en-US" baseline="30000" dirty="0"/>
              <a:t>th</a:t>
            </a:r>
            <a:r>
              <a:rPr lang="en-US" dirty="0"/>
              <a:t> most common for business): most common native language spoken in the EU, clues to why: lots in common with English, Germany is very large compared to many other EU countries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Translation mechanisms are not always accurate: </a:t>
            </a:r>
            <a:r>
              <a:rPr lang="en-US" dirty="0"/>
              <a:t>due to German grammar and sentence structures.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Can be cost-effective: </a:t>
            </a:r>
            <a:r>
              <a:rPr lang="en-US" dirty="0"/>
              <a:t>Customer support tickets (emails need translated to be answered) and social media monitoring (analyze trends in thousands of reviews across many </a:t>
            </a:r>
            <a:r>
              <a:rPr lang="en-US" dirty="0" err="1"/>
              <a:t>langauges</a:t>
            </a:r>
            <a:r>
              <a:rPr lang="en-US" dirty="0"/>
              <a:t>)</a:t>
            </a:r>
          </a:p>
          <a:p>
            <a:endParaRPr lang="en-US" dirty="0"/>
          </a:p>
        </p:txBody>
      </p:sp>
      <p:sp>
        <p:nvSpPr>
          <p:cNvPr id="4" name="Slide Number Placeholder 3"/>
          <p:cNvSpPr>
            <a:spLocks noGrp="1"/>
          </p:cNvSpPr>
          <p:nvPr>
            <p:ph type="sldNum" sz="quarter" idx="5"/>
          </p:nvPr>
        </p:nvSpPr>
        <p:spPr/>
        <p:txBody>
          <a:bodyPr/>
          <a:lstStyle/>
          <a:p>
            <a:fld id="{0BB28E1A-7950-9D43-AF50-28AB742D67E3}" type="slidenum">
              <a:rPr lang="en-US" smtClean="0"/>
              <a:t>2</a:t>
            </a:fld>
            <a:endParaRPr lang="en-US"/>
          </a:p>
        </p:txBody>
      </p:sp>
    </p:spTree>
    <p:extLst>
      <p:ext uri="{BB962C8B-B14F-4D97-AF65-F5344CB8AC3E}">
        <p14:creationId xmlns:p14="http://schemas.microsoft.com/office/powerpoint/2010/main" val="3841382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Return empty string for NULL </a:t>
            </a:r>
            <a:r>
              <a:rPr lang="en-US" b="1" dirty="0" err="1"/>
              <a:t>vals</a:t>
            </a:r>
            <a:r>
              <a:rPr lang="en-US" b="1" dirty="0"/>
              <a:t>: </a:t>
            </a:r>
            <a:r>
              <a:rPr lang="en-US" dirty="0"/>
              <a:t>ensures valid data makes it through but if there is not a matching pair, then it doesn’t process for training (and eventually testing)</a:t>
            </a:r>
          </a:p>
          <a:p>
            <a:pPr marL="171450" indent="-171450">
              <a:buFontTx/>
              <a:buChar char="-"/>
            </a:pPr>
            <a:r>
              <a:rPr lang="en-US" b="1" dirty="0"/>
              <a:t>Everything lowercase and get rid of extra spaces:  </a:t>
            </a:r>
            <a:r>
              <a:rPr lang="en-US" dirty="0"/>
              <a:t>keep things simple for translation task so it doesn’t get confused by inconsistent formatting </a:t>
            </a:r>
          </a:p>
          <a:p>
            <a:pPr marL="171450" indent="-171450">
              <a:buFontTx/>
              <a:buChar char="-"/>
            </a:pPr>
            <a:r>
              <a:rPr lang="en-US" b="1" dirty="0"/>
              <a:t>Keep common German char: </a:t>
            </a:r>
            <a:r>
              <a:rPr lang="en-US" dirty="0"/>
              <a:t>helps to keep translation accuracy across the languages</a:t>
            </a:r>
          </a:p>
          <a:p>
            <a:pPr marL="171450" indent="-171450">
              <a:buFontTx/>
              <a:buChar char="-"/>
            </a:pPr>
            <a:r>
              <a:rPr lang="en-US" b="1" dirty="0"/>
              <a:t>Tokenize and detokenize: </a:t>
            </a:r>
            <a:r>
              <a:rPr lang="en-US" dirty="0"/>
              <a:t>put things into separate categories to help with the BLEU translation comparison tokens</a:t>
            </a:r>
          </a:p>
        </p:txBody>
      </p:sp>
      <p:sp>
        <p:nvSpPr>
          <p:cNvPr id="4" name="Slide Number Placeholder 3"/>
          <p:cNvSpPr>
            <a:spLocks noGrp="1"/>
          </p:cNvSpPr>
          <p:nvPr>
            <p:ph type="sldNum" sz="quarter" idx="5"/>
          </p:nvPr>
        </p:nvSpPr>
        <p:spPr/>
        <p:txBody>
          <a:bodyPr/>
          <a:lstStyle/>
          <a:p>
            <a:fld id="{0BB28E1A-7950-9D43-AF50-28AB742D67E3}" type="slidenum">
              <a:rPr lang="en-US" smtClean="0"/>
              <a:t>4</a:t>
            </a:fld>
            <a:endParaRPr lang="en-US"/>
          </a:p>
        </p:txBody>
      </p:sp>
    </p:spTree>
    <p:extLst>
      <p:ext uri="{BB962C8B-B14F-4D97-AF65-F5344CB8AC3E}">
        <p14:creationId xmlns:p14="http://schemas.microsoft.com/office/powerpoint/2010/main" val="400291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Main Models: </a:t>
            </a:r>
            <a:r>
              <a:rPr lang="en-US" dirty="0"/>
              <a:t>create 2 n-gram models (unigram and bigram), accuracy and precision are used in the F1 score, BLEU score gives a percentage of how good the models are compared to human translation</a:t>
            </a:r>
          </a:p>
          <a:p>
            <a:pPr marL="171450" indent="-171450">
              <a:buFontTx/>
              <a:buChar char="-"/>
            </a:pPr>
            <a:r>
              <a:rPr lang="en-US" b="1" dirty="0"/>
              <a:t>Methods: </a:t>
            </a:r>
            <a:r>
              <a:rPr lang="en-US" dirty="0"/>
              <a:t>self-created tokenizer because </a:t>
            </a:r>
            <a:r>
              <a:rPr lang="en-US" dirty="0" err="1"/>
              <a:t>spaCy</a:t>
            </a:r>
            <a:r>
              <a:rPr lang="en-US" dirty="0"/>
              <a:t> wasn’t doing exactly what was wanted (wanted simpler tokenizer and more lightweight) , created basic test sentences for easily-understood human (self and a friend) comparison, run 150k rows to test data in the set</a:t>
            </a:r>
          </a:p>
        </p:txBody>
      </p:sp>
      <p:sp>
        <p:nvSpPr>
          <p:cNvPr id="4" name="Slide Number Placeholder 3"/>
          <p:cNvSpPr>
            <a:spLocks noGrp="1"/>
          </p:cNvSpPr>
          <p:nvPr>
            <p:ph type="sldNum" sz="quarter" idx="5"/>
          </p:nvPr>
        </p:nvSpPr>
        <p:spPr/>
        <p:txBody>
          <a:bodyPr/>
          <a:lstStyle/>
          <a:p>
            <a:fld id="{0BB28E1A-7950-9D43-AF50-28AB742D67E3}" type="slidenum">
              <a:rPr lang="en-US" smtClean="0"/>
              <a:t>5</a:t>
            </a:fld>
            <a:endParaRPr lang="en-US"/>
          </a:p>
        </p:txBody>
      </p:sp>
    </p:spTree>
    <p:extLst>
      <p:ext uri="{BB962C8B-B14F-4D97-AF65-F5344CB8AC3E}">
        <p14:creationId xmlns:p14="http://schemas.microsoft.com/office/powerpoint/2010/main" val="4201924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Libraries: </a:t>
            </a:r>
            <a:r>
              <a:rPr lang="en-US" dirty="0"/>
              <a:t>pandas for data manipulation and analysis (i.e. load datasets), </a:t>
            </a:r>
            <a:r>
              <a:rPr lang="en-US" dirty="0" err="1"/>
              <a:t>numpy</a:t>
            </a:r>
            <a:r>
              <a:rPr lang="en-US" dirty="0"/>
              <a:t> for fast numerical operations and arrays (i.e. converting sentence lengths or BLEU stats to arrays for quick processing, re for pattern matching and text cleaning (i.e. removing punctation),</a:t>
            </a:r>
          </a:p>
          <a:p>
            <a:pPr marL="628650" lvl="1" indent="-171450">
              <a:buFontTx/>
              <a:buChar char="-"/>
            </a:pPr>
            <a:r>
              <a:rPr lang="en-US" dirty="0"/>
              <a:t> </a:t>
            </a:r>
            <a:r>
              <a:rPr lang="en-US" dirty="0" err="1"/>
              <a:t>sacrebleu</a:t>
            </a:r>
            <a:r>
              <a:rPr lang="en-US" dirty="0"/>
              <a:t> (corpus bleu) for standardized BLEU score calculation, </a:t>
            </a:r>
            <a:r>
              <a:rPr lang="en-US" dirty="0" err="1"/>
              <a:t>collections.defaultdict</a:t>
            </a:r>
            <a:r>
              <a:rPr lang="en-US" dirty="0"/>
              <a:t> for dictionary automatically creates default values for missing keys (i.e. helps with building frequency dictionaries)</a:t>
            </a:r>
          </a:p>
          <a:p>
            <a:pPr marL="628650" lvl="1" indent="-171450">
              <a:buFontTx/>
              <a:buChar char="-"/>
            </a:pPr>
            <a:r>
              <a:rPr lang="en-US" dirty="0" err="1"/>
              <a:t>sklearn.model_selection.train_test_split</a:t>
            </a:r>
            <a:r>
              <a:rPr lang="en-US" dirty="0"/>
              <a:t> for splitting data into training and test sets (i.e. 80 train 20 test)</a:t>
            </a:r>
          </a:p>
          <a:p>
            <a:pPr marL="628650" lvl="1" indent="-171450">
              <a:buFontTx/>
              <a:buChar char="-"/>
            </a:pPr>
            <a:r>
              <a:rPr lang="en-US" b="1" dirty="0"/>
              <a:t>Frameworks: </a:t>
            </a:r>
            <a:r>
              <a:rPr lang="en-US" dirty="0" err="1"/>
              <a:t>nltk.util.ngrams</a:t>
            </a:r>
            <a:r>
              <a:rPr lang="en-US" dirty="0"/>
              <a:t> for generating </a:t>
            </a:r>
            <a:r>
              <a:rPr lang="en-US" dirty="0" err="1"/>
              <a:t>ngrams</a:t>
            </a:r>
            <a:r>
              <a:rPr lang="en-US" dirty="0"/>
              <a:t> from text, python as programming language </a:t>
            </a:r>
          </a:p>
          <a:p>
            <a:pPr marL="628650" lvl="1" indent="-171450">
              <a:buFontTx/>
              <a:buChar char="-"/>
            </a:pPr>
            <a:endParaRPr lang="en-US" dirty="0"/>
          </a:p>
          <a:p>
            <a:pPr marL="628650" lvl="1"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BB28E1A-7950-9D43-AF50-28AB742D67E3}" type="slidenum">
              <a:rPr lang="en-US" smtClean="0"/>
              <a:t>6</a:t>
            </a:fld>
            <a:endParaRPr lang="en-US"/>
          </a:p>
        </p:txBody>
      </p:sp>
    </p:spTree>
    <p:extLst>
      <p:ext uri="{BB962C8B-B14F-4D97-AF65-F5344CB8AC3E}">
        <p14:creationId xmlns:p14="http://schemas.microsoft.com/office/powerpoint/2010/main" val="28705545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a:t>Ngrams</a:t>
            </a:r>
            <a:r>
              <a:rPr lang="en-US" dirty="0"/>
              <a:t>: Basic Unigram (Maps single word to every target unigram it appears with), Basic Bigram (Maps pairs of words to every target bigram it appears with), Custom Unigram (Adds weights based on positional similarity and normalizes probabilities per source unigram), Custom Bigram (Adds Gaussian weighting based on distance between bigrams and normalizes with smoothing)</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Basic BPE: outputs </a:t>
            </a:r>
            <a:r>
              <a:rPr lang="en-US" dirty="0" err="1"/>
              <a:t>subword</a:t>
            </a:r>
            <a:r>
              <a:rPr lang="en-US" dirty="0"/>
              <a:t> tokens that can be merged to full words -- </a:t>
            </a:r>
            <a:r>
              <a:rPr lang="en-US" b="1" u="sng" dirty="0"/>
              <a:t>However:</a:t>
            </a:r>
            <a:r>
              <a:rPr lang="en-US" dirty="0"/>
              <a:t>  I tried many iterations that did not give me much improvement compared to the n-gram models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BB28E1A-7950-9D43-AF50-28AB742D67E3}" type="slidenum">
              <a:rPr lang="en-US" smtClean="0"/>
              <a:t>7</a:t>
            </a:fld>
            <a:endParaRPr lang="en-US"/>
          </a:p>
        </p:txBody>
      </p:sp>
    </p:spTree>
    <p:extLst>
      <p:ext uri="{BB962C8B-B14F-4D97-AF65-F5344CB8AC3E}">
        <p14:creationId xmlns:p14="http://schemas.microsoft.com/office/powerpoint/2010/main" val="7227458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1" dirty="0"/>
              <a:t>Table: Breaks </a:t>
            </a:r>
            <a:r>
              <a:rPr lang="en-US" dirty="0"/>
              <a:t>down basic models and custom models by their scores</a:t>
            </a:r>
          </a:p>
          <a:p>
            <a:pPr marL="171450" indent="-171450">
              <a:buFontTx/>
              <a:buChar char="-"/>
            </a:pPr>
            <a:r>
              <a:rPr lang="en-US" b="1" dirty="0"/>
              <a:t>Radar chart: </a:t>
            </a:r>
            <a:r>
              <a:rPr lang="en-US" dirty="0"/>
              <a:t>shows mostly BLEU info where the basic unigram did the worst and the custom unigram did the best</a:t>
            </a:r>
          </a:p>
          <a:p>
            <a:pPr marL="171450" indent="-171450">
              <a:buFontTx/>
              <a:buChar char="-"/>
            </a:pPr>
            <a:r>
              <a:rPr lang="en-US" b="1" dirty="0"/>
              <a:t>Line chart: </a:t>
            </a:r>
            <a:r>
              <a:rPr lang="en-US" dirty="0"/>
              <a:t>shows BLEU score mostly, but easier to see the accuracy and F1 Scores are not great showing room for improvement within the models, but the BLEU score is the main translation focus</a:t>
            </a:r>
          </a:p>
        </p:txBody>
      </p:sp>
      <p:sp>
        <p:nvSpPr>
          <p:cNvPr id="4" name="Slide Number Placeholder 3"/>
          <p:cNvSpPr>
            <a:spLocks noGrp="1"/>
          </p:cNvSpPr>
          <p:nvPr>
            <p:ph type="sldNum" sz="quarter" idx="5"/>
          </p:nvPr>
        </p:nvSpPr>
        <p:spPr/>
        <p:txBody>
          <a:bodyPr/>
          <a:lstStyle/>
          <a:p>
            <a:fld id="{0BB28E1A-7950-9D43-AF50-28AB742D67E3}" type="slidenum">
              <a:rPr lang="en-US" smtClean="0"/>
              <a:t>8</a:t>
            </a:fld>
            <a:endParaRPr lang="en-US"/>
          </a:p>
        </p:txBody>
      </p:sp>
    </p:spTree>
    <p:extLst>
      <p:ext uri="{BB962C8B-B14F-4D97-AF65-F5344CB8AC3E}">
        <p14:creationId xmlns:p14="http://schemas.microsoft.com/office/powerpoint/2010/main" val="17919781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Shows different versions starting with English input and then all the model translations… some translations are exact or close enough (custom models) and the basic models are mostly relying on common words they see such as die = the</a:t>
            </a:r>
          </a:p>
          <a:p>
            <a:pPr marL="171450" indent="-171450">
              <a:buFontTx/>
              <a:buChar char="-"/>
            </a:pPr>
            <a:r>
              <a:rPr lang="en-US" dirty="0"/>
              <a:t>6 forms of the, hence the </a:t>
            </a:r>
            <a:r>
              <a:rPr lang="en-US" dirty="0" err="1"/>
              <a:t>diffenece</a:t>
            </a:r>
            <a:r>
              <a:rPr lang="en-US" dirty="0"/>
              <a:t> between the man and the woman with der for masculine and die for feminine</a:t>
            </a:r>
          </a:p>
        </p:txBody>
      </p:sp>
      <p:sp>
        <p:nvSpPr>
          <p:cNvPr id="4" name="Slide Number Placeholder 3"/>
          <p:cNvSpPr>
            <a:spLocks noGrp="1"/>
          </p:cNvSpPr>
          <p:nvPr>
            <p:ph type="sldNum" sz="quarter" idx="5"/>
          </p:nvPr>
        </p:nvSpPr>
        <p:spPr/>
        <p:txBody>
          <a:bodyPr/>
          <a:lstStyle/>
          <a:p>
            <a:fld id="{0BB28E1A-7950-9D43-AF50-28AB742D67E3}" type="slidenum">
              <a:rPr lang="en-US" smtClean="0"/>
              <a:t>9</a:t>
            </a:fld>
            <a:endParaRPr lang="en-US"/>
          </a:p>
        </p:txBody>
      </p:sp>
    </p:spTree>
    <p:extLst>
      <p:ext uri="{BB962C8B-B14F-4D97-AF65-F5344CB8AC3E}">
        <p14:creationId xmlns:p14="http://schemas.microsoft.com/office/powerpoint/2010/main" val="242378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Obstacles:</a:t>
            </a:r>
          </a:p>
          <a:p>
            <a:pPr marL="171450" indent="-171450">
              <a:buFontTx/>
              <a:buChar char="-"/>
            </a:pPr>
            <a:r>
              <a:rPr lang="en-US" b="1" dirty="0"/>
              <a:t>Local machine restrictions</a:t>
            </a:r>
            <a:r>
              <a:rPr lang="en-US" dirty="0"/>
              <a:t>: difficult to run REALLY large amounts of data quickly (google drive broke and can’t upload files to run on Google </a:t>
            </a:r>
            <a:r>
              <a:rPr lang="en-US" dirty="0" err="1"/>
              <a:t>Colab</a:t>
            </a:r>
            <a:endParaRPr lang="en-US" dirty="0"/>
          </a:p>
          <a:p>
            <a:pPr marL="171450" indent="-171450">
              <a:buFontTx/>
              <a:buChar char="-"/>
            </a:pPr>
            <a:r>
              <a:rPr lang="en-US" b="1" dirty="0"/>
              <a:t>German language structure-</a:t>
            </a:r>
            <a:r>
              <a:rPr lang="en-US" dirty="0"/>
              <a:t>- hard to get a direct translation to English: (example: have 6 ways to say “the” (der, die, das, des, dem, den))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dirty="0"/>
              <a:t>Familiarity with Python libraries</a:t>
            </a:r>
            <a:r>
              <a:rPr lang="en-US" dirty="0"/>
              <a:t>: I have some experience with </a:t>
            </a:r>
            <a:r>
              <a:rPr lang="en-US" dirty="0" err="1"/>
              <a:t>numpy</a:t>
            </a:r>
            <a:r>
              <a:rPr lang="en-US" dirty="0"/>
              <a:t> and pandas, but not a ton and no familiarity previously with BLEU scores and the python library associated with it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What I Learned:</a:t>
            </a:r>
          </a:p>
          <a:p>
            <a:pPr marL="171450" indent="-171450">
              <a:buFontTx/>
              <a:buChar char="-"/>
            </a:pPr>
            <a:r>
              <a:rPr lang="en-US" dirty="0"/>
              <a:t>There is a reason there is no 100% for multiple matches for machine translation tasks with spoken language: need extra contact and knowledge of colloquial things to fully understand and translate things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Building a “good”  translation model takes a lot of time: It takes almost constant tweaking and a significant amount of time to be able to run it over and over</a:t>
            </a:r>
          </a:p>
          <a:p>
            <a:pPr marL="171450" indent="-171450">
              <a:buFontTx/>
              <a:buChar char="-"/>
            </a:pPr>
            <a:endParaRPr lang="en-US" dirty="0"/>
          </a:p>
          <a:p>
            <a:pPr marL="171450" indent="-171450">
              <a:buFontTx/>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0BB28E1A-7950-9D43-AF50-28AB742D67E3}" type="slidenum">
              <a:rPr lang="en-US" smtClean="0"/>
              <a:t>10</a:t>
            </a:fld>
            <a:endParaRPr lang="en-US"/>
          </a:p>
        </p:txBody>
      </p:sp>
    </p:spTree>
    <p:extLst>
      <p:ext uri="{BB962C8B-B14F-4D97-AF65-F5344CB8AC3E}">
        <p14:creationId xmlns:p14="http://schemas.microsoft.com/office/powerpoint/2010/main" val="14567156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Future Work:</a:t>
            </a:r>
          </a:p>
          <a:p>
            <a:r>
              <a:rPr lang="en-US" dirty="0"/>
              <a:t>- </a:t>
            </a:r>
            <a:r>
              <a:rPr lang="en-US" b="1" dirty="0"/>
              <a:t>improvement:</a:t>
            </a:r>
            <a:r>
              <a:rPr lang="en-US" dirty="0"/>
              <a:t> be able to handle the 6 “</a:t>
            </a:r>
            <a:r>
              <a:rPr lang="en-US" dirty="0" err="1"/>
              <a:t>the’s</a:t>
            </a:r>
            <a:r>
              <a:rPr lang="en-US" dirty="0"/>
              <a:t>” correctly, certain sentences or slang can be included eventually</a:t>
            </a:r>
          </a:p>
          <a:p>
            <a:r>
              <a:rPr lang="en-US" dirty="0"/>
              <a:t>- </a:t>
            </a:r>
            <a:r>
              <a:rPr lang="en-US" b="1" dirty="0"/>
              <a:t>specialize</a:t>
            </a:r>
            <a:r>
              <a:rPr lang="en-US" dirty="0"/>
              <a:t>: small way to improve for industry specific information and translations</a:t>
            </a:r>
          </a:p>
        </p:txBody>
      </p:sp>
      <p:sp>
        <p:nvSpPr>
          <p:cNvPr id="4" name="Slide Number Placeholder 3"/>
          <p:cNvSpPr>
            <a:spLocks noGrp="1"/>
          </p:cNvSpPr>
          <p:nvPr>
            <p:ph type="sldNum" sz="quarter" idx="5"/>
          </p:nvPr>
        </p:nvSpPr>
        <p:spPr/>
        <p:txBody>
          <a:bodyPr/>
          <a:lstStyle/>
          <a:p>
            <a:fld id="{0BB28E1A-7950-9D43-AF50-28AB742D67E3}" type="slidenum">
              <a:rPr lang="en-US" smtClean="0"/>
              <a:t>11</a:t>
            </a:fld>
            <a:endParaRPr lang="en-US"/>
          </a:p>
        </p:txBody>
      </p:sp>
    </p:spTree>
    <p:extLst>
      <p:ext uri="{BB962C8B-B14F-4D97-AF65-F5344CB8AC3E}">
        <p14:creationId xmlns:p14="http://schemas.microsoft.com/office/powerpoint/2010/main" val="18699323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719892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95806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53592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28618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56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99017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833967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60448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0640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162607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4/19/25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5336640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4/19/25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40377765"/>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4.sv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5.sv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7E2F724-2FB3-4D1D-A730-739B8654C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CACB8B0E-C540-69AF-2515-480C6D3782E7}"/>
              </a:ext>
            </a:extLst>
          </p:cNvPr>
          <p:cNvPicPr>
            <a:picLocks noChangeAspect="1"/>
          </p:cNvPicPr>
          <p:nvPr/>
        </p:nvPicPr>
        <p:blipFill>
          <a:blip r:embed="rId2">
            <a:alphaModFix amt="40000"/>
          </a:blip>
          <a:srcRect b="14773"/>
          <a:stretch/>
        </p:blipFill>
        <p:spPr>
          <a:xfrm>
            <a:off x="-2" y="-2"/>
            <a:ext cx="12192001" cy="6858001"/>
          </a:xfrm>
          <a:prstGeom prst="rect">
            <a:avLst/>
          </a:prstGeom>
        </p:spPr>
      </p:pic>
      <p:sp>
        <p:nvSpPr>
          <p:cNvPr id="2" name="Title 1">
            <a:extLst>
              <a:ext uri="{FF2B5EF4-FFF2-40B4-BE49-F238E27FC236}">
                <a16:creationId xmlns:a16="http://schemas.microsoft.com/office/drawing/2014/main" id="{9D79138A-B156-7021-E5DF-2BFD0833C928}"/>
              </a:ext>
            </a:extLst>
          </p:cNvPr>
          <p:cNvSpPr>
            <a:spLocks noGrp="1"/>
          </p:cNvSpPr>
          <p:nvPr>
            <p:ph type="ctrTitle"/>
          </p:nvPr>
        </p:nvSpPr>
        <p:spPr>
          <a:xfrm>
            <a:off x="517870" y="978407"/>
            <a:ext cx="5021182" cy="3290107"/>
          </a:xfrm>
        </p:spPr>
        <p:txBody>
          <a:bodyPr anchor="t">
            <a:normAutofit/>
          </a:bodyPr>
          <a:lstStyle/>
          <a:p>
            <a:pPr>
              <a:lnSpc>
                <a:spcPct val="90000"/>
              </a:lnSpc>
            </a:pPr>
            <a:r>
              <a:rPr lang="en-US" sz="5600">
                <a:solidFill>
                  <a:srgbClr val="FFFFFF"/>
                </a:solidFill>
              </a:rPr>
              <a:t>Machine Translation: </a:t>
            </a:r>
            <a:br>
              <a:rPr lang="en-US" sz="5600">
                <a:solidFill>
                  <a:srgbClr val="FFFFFF"/>
                </a:solidFill>
              </a:rPr>
            </a:br>
            <a:r>
              <a:rPr lang="en-US" sz="5600">
                <a:solidFill>
                  <a:srgbClr val="FFFFFF"/>
                </a:solidFill>
              </a:rPr>
              <a:t>English to German</a:t>
            </a:r>
          </a:p>
        </p:txBody>
      </p:sp>
      <p:sp>
        <p:nvSpPr>
          <p:cNvPr id="3" name="Subtitle 2">
            <a:extLst>
              <a:ext uri="{FF2B5EF4-FFF2-40B4-BE49-F238E27FC236}">
                <a16:creationId xmlns:a16="http://schemas.microsoft.com/office/drawing/2014/main" id="{FE3D56B9-585B-10E4-861A-6223BD8CDD35}"/>
              </a:ext>
            </a:extLst>
          </p:cNvPr>
          <p:cNvSpPr>
            <a:spLocks noGrp="1"/>
          </p:cNvSpPr>
          <p:nvPr>
            <p:ph type="subTitle" idx="1"/>
          </p:nvPr>
        </p:nvSpPr>
        <p:spPr>
          <a:xfrm>
            <a:off x="517870" y="4851906"/>
            <a:ext cx="8441403" cy="1114786"/>
          </a:xfrm>
        </p:spPr>
        <p:txBody>
          <a:bodyPr anchor="t">
            <a:normAutofit/>
          </a:bodyPr>
          <a:lstStyle/>
          <a:p>
            <a:r>
              <a:rPr lang="en-US" sz="2400" dirty="0">
                <a:solidFill>
                  <a:srgbClr val="FFFFFF"/>
                </a:solidFill>
              </a:rPr>
              <a:t>By Claire Lueking</a:t>
            </a:r>
          </a:p>
          <a:p>
            <a:r>
              <a:rPr lang="en-US" sz="2400" dirty="0">
                <a:solidFill>
                  <a:srgbClr val="FFFFFF"/>
                </a:solidFill>
              </a:rPr>
              <a:t>CSPB 4380 Special Topics: Natural Language Processing</a:t>
            </a:r>
          </a:p>
        </p:txBody>
      </p:sp>
      <p:sp>
        <p:nvSpPr>
          <p:cNvPr id="11" name="Rectangle 1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116144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94444-01E6-4924-4211-160045755D1B}"/>
              </a:ext>
            </a:extLst>
          </p:cNvPr>
          <p:cNvSpPr>
            <a:spLocks noGrp="1"/>
          </p:cNvSpPr>
          <p:nvPr>
            <p:ph type="title"/>
          </p:nvPr>
        </p:nvSpPr>
        <p:spPr/>
        <p:txBody>
          <a:bodyPr/>
          <a:lstStyle/>
          <a:p>
            <a:r>
              <a:rPr lang="en-US" dirty="0"/>
              <a:t>Challenges &amp; Lessons Learned</a:t>
            </a:r>
          </a:p>
        </p:txBody>
      </p:sp>
      <p:sp>
        <p:nvSpPr>
          <p:cNvPr id="3" name="Content Placeholder 2">
            <a:extLst>
              <a:ext uri="{FF2B5EF4-FFF2-40B4-BE49-F238E27FC236}">
                <a16:creationId xmlns:a16="http://schemas.microsoft.com/office/drawing/2014/main" id="{20B4906F-14C9-120E-D3C1-AA59102C1F65}"/>
              </a:ext>
            </a:extLst>
          </p:cNvPr>
          <p:cNvSpPr>
            <a:spLocks noGrp="1"/>
          </p:cNvSpPr>
          <p:nvPr>
            <p:ph idx="1"/>
          </p:nvPr>
        </p:nvSpPr>
        <p:spPr>
          <a:xfrm>
            <a:off x="515112" y="2050573"/>
            <a:ext cx="7721271" cy="4633562"/>
          </a:xfrm>
        </p:spPr>
        <p:txBody>
          <a:bodyPr/>
          <a:lstStyle/>
          <a:p>
            <a:r>
              <a:rPr lang="en-US" b="1" dirty="0">
                <a:solidFill>
                  <a:srgbClr val="5C2785"/>
                </a:solidFill>
              </a:rPr>
              <a:t>Obstacles Faced:</a:t>
            </a:r>
          </a:p>
          <a:p>
            <a:pPr marL="0" indent="0">
              <a:buNone/>
            </a:pPr>
            <a:r>
              <a:rPr lang="en-US" dirty="0"/>
              <a:t>	1. Local machine restrictions</a:t>
            </a:r>
          </a:p>
          <a:p>
            <a:pPr marL="0" indent="0">
              <a:buNone/>
            </a:pPr>
            <a:r>
              <a:rPr lang="en-US" dirty="0"/>
              <a:t>	2. German language structure-- hard to get a direct translation to</a:t>
            </a:r>
          </a:p>
          <a:p>
            <a:pPr marL="0" indent="0">
              <a:buNone/>
            </a:pPr>
            <a:r>
              <a:rPr lang="en-US" dirty="0"/>
              <a:t>	     English </a:t>
            </a:r>
          </a:p>
          <a:p>
            <a:pPr marL="0" indent="0">
              <a:buNone/>
            </a:pPr>
            <a:r>
              <a:rPr lang="en-US" dirty="0"/>
              <a:t>	3. Familiarity with Python libraries</a:t>
            </a:r>
          </a:p>
          <a:p>
            <a:r>
              <a:rPr lang="en-US" b="1" dirty="0">
                <a:solidFill>
                  <a:srgbClr val="5C2785"/>
                </a:solidFill>
              </a:rPr>
              <a:t>What I Learned:</a:t>
            </a:r>
          </a:p>
          <a:p>
            <a:pPr marL="0" indent="0">
              <a:buNone/>
            </a:pPr>
            <a:r>
              <a:rPr lang="en-US" dirty="0"/>
              <a:t>	1. There is a reason there is no 100% for multiple matches for</a:t>
            </a:r>
          </a:p>
          <a:p>
            <a:pPr marL="0" indent="0">
              <a:buNone/>
            </a:pPr>
            <a:r>
              <a:rPr lang="en-US" dirty="0"/>
              <a:t>	     machine translation tasks with spoken language</a:t>
            </a:r>
          </a:p>
          <a:p>
            <a:pPr marL="0" indent="0">
              <a:buNone/>
            </a:pPr>
            <a:r>
              <a:rPr lang="en-US" dirty="0"/>
              <a:t>	2. Building a “good”  translation model takes a lot of time</a:t>
            </a:r>
          </a:p>
          <a:p>
            <a:pPr marL="0" indent="0">
              <a:buNone/>
            </a:pPr>
            <a:endParaRPr lang="en-US" dirty="0"/>
          </a:p>
        </p:txBody>
      </p:sp>
      <p:pic>
        <p:nvPicPr>
          <p:cNvPr id="5" name="Graphic 4" descr="Classroom with solid fill">
            <a:extLst>
              <a:ext uri="{FF2B5EF4-FFF2-40B4-BE49-F238E27FC236}">
                <a16:creationId xmlns:a16="http://schemas.microsoft.com/office/drawing/2014/main" id="{396EE222-387F-BFC7-FB97-0F47C1A4BE0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66099" y="2674899"/>
            <a:ext cx="3204693" cy="3204693"/>
          </a:xfrm>
          <a:prstGeom prst="rect">
            <a:avLst/>
          </a:prstGeom>
        </p:spPr>
      </p:pic>
    </p:spTree>
    <p:extLst>
      <p:ext uri="{BB962C8B-B14F-4D97-AF65-F5344CB8AC3E}">
        <p14:creationId xmlns:p14="http://schemas.microsoft.com/office/powerpoint/2010/main" val="14895420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B062D-9BE9-5E45-2B96-191000C800EE}"/>
              </a:ext>
            </a:extLst>
          </p:cNvPr>
          <p:cNvSpPr>
            <a:spLocks noGrp="1"/>
          </p:cNvSpPr>
          <p:nvPr>
            <p:ph type="title"/>
          </p:nvPr>
        </p:nvSpPr>
        <p:spPr/>
        <p:txBody>
          <a:bodyPr/>
          <a:lstStyle/>
          <a:p>
            <a:r>
              <a:rPr lang="en-US" dirty="0"/>
              <a:t>Conclusion &amp; Future Work</a:t>
            </a:r>
          </a:p>
        </p:txBody>
      </p:sp>
      <p:sp>
        <p:nvSpPr>
          <p:cNvPr id="3" name="Content Placeholder 2">
            <a:extLst>
              <a:ext uri="{FF2B5EF4-FFF2-40B4-BE49-F238E27FC236}">
                <a16:creationId xmlns:a16="http://schemas.microsoft.com/office/drawing/2014/main" id="{551BFA6D-C8C9-564C-437A-CBAB7E4D3E6F}"/>
              </a:ext>
            </a:extLst>
          </p:cNvPr>
          <p:cNvSpPr>
            <a:spLocks noGrp="1"/>
          </p:cNvSpPr>
          <p:nvPr>
            <p:ph idx="1"/>
          </p:nvPr>
        </p:nvSpPr>
        <p:spPr>
          <a:xfrm>
            <a:off x="515112" y="2112264"/>
            <a:ext cx="8558398" cy="3767328"/>
          </a:xfrm>
        </p:spPr>
        <p:txBody>
          <a:bodyPr>
            <a:normAutofit lnSpcReduction="10000"/>
          </a:bodyPr>
          <a:lstStyle/>
          <a:p>
            <a:r>
              <a:rPr lang="en-US" b="1" dirty="0">
                <a:solidFill>
                  <a:srgbClr val="5C2785"/>
                </a:solidFill>
              </a:rPr>
              <a:t>Final Takeaways:</a:t>
            </a:r>
          </a:p>
          <a:p>
            <a:pPr marL="0" indent="0">
              <a:buNone/>
            </a:pPr>
            <a:r>
              <a:rPr lang="en-US" dirty="0"/>
              <a:t>	1. Use as much training and test data as possible </a:t>
            </a:r>
          </a:p>
          <a:p>
            <a:pPr marL="0" indent="0">
              <a:buNone/>
            </a:pPr>
            <a:r>
              <a:rPr lang="en-US" dirty="0"/>
              <a:t>	2. Fine tuning data improves correct translation (to a point)</a:t>
            </a:r>
          </a:p>
          <a:p>
            <a:pPr marL="0" indent="0">
              <a:buNone/>
            </a:pPr>
            <a:r>
              <a:rPr lang="en-US" dirty="0"/>
              <a:t>	3. N-grams may not be the best way to create a translation model</a:t>
            </a:r>
          </a:p>
          <a:p>
            <a:pPr marL="0" indent="0">
              <a:buNone/>
            </a:pPr>
            <a:endParaRPr lang="en-US" dirty="0"/>
          </a:p>
          <a:p>
            <a:r>
              <a:rPr lang="en-US" b="1" dirty="0">
                <a:solidFill>
                  <a:srgbClr val="5C2785"/>
                </a:solidFill>
              </a:rPr>
              <a:t>Future Work:</a:t>
            </a:r>
          </a:p>
          <a:p>
            <a:pPr lvl="1"/>
            <a:r>
              <a:rPr lang="en-US" b="1" dirty="0"/>
              <a:t>Improvement of current models </a:t>
            </a:r>
            <a:r>
              <a:rPr lang="en-US" dirty="0"/>
              <a:t>to account for more grammar rules and sentence structure issues based on situational data</a:t>
            </a:r>
          </a:p>
          <a:p>
            <a:pPr lvl="1"/>
            <a:r>
              <a:rPr lang="en-US" dirty="0"/>
              <a:t>Develop a neural machine translation (NMT) model</a:t>
            </a:r>
          </a:p>
          <a:p>
            <a:pPr lvl="1"/>
            <a:r>
              <a:rPr lang="en-US" b="1" dirty="0"/>
              <a:t>Specialize models for industries </a:t>
            </a:r>
            <a:r>
              <a:rPr lang="en-US" dirty="0"/>
              <a:t>being used (i.e. Medical, Legal, etc.)</a:t>
            </a:r>
          </a:p>
          <a:p>
            <a:pPr lvl="1"/>
            <a:endParaRPr lang="en-US" b="1" dirty="0">
              <a:solidFill>
                <a:srgbClr val="5C2785"/>
              </a:solidFill>
            </a:endParaRPr>
          </a:p>
        </p:txBody>
      </p:sp>
      <p:pic>
        <p:nvPicPr>
          <p:cNvPr id="5" name="Graphic 4" descr="Future with solid fill">
            <a:extLst>
              <a:ext uri="{FF2B5EF4-FFF2-40B4-BE49-F238E27FC236}">
                <a16:creationId xmlns:a16="http://schemas.microsoft.com/office/drawing/2014/main" id="{0762035B-474E-E2E1-CE2A-C0090F2B52F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76241" y="2613730"/>
            <a:ext cx="2500647" cy="2500647"/>
          </a:xfrm>
          <a:prstGeom prst="rect">
            <a:avLst/>
          </a:prstGeom>
        </p:spPr>
      </p:pic>
    </p:spTree>
    <p:extLst>
      <p:ext uri="{BB962C8B-B14F-4D97-AF65-F5344CB8AC3E}">
        <p14:creationId xmlns:p14="http://schemas.microsoft.com/office/powerpoint/2010/main" val="1916242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5C4C0-70AE-A7F2-DEAE-A9E8EC6306D7}"/>
              </a:ext>
            </a:extLst>
          </p:cNvPr>
          <p:cNvSpPr>
            <a:spLocks noGrp="1"/>
          </p:cNvSpPr>
          <p:nvPr>
            <p:ph type="title"/>
          </p:nvPr>
        </p:nvSpPr>
        <p:spPr/>
        <p:txBody>
          <a:bodyPr/>
          <a:lstStyle/>
          <a:p>
            <a:r>
              <a:rPr lang="en-US" dirty="0"/>
              <a:t>Sources</a:t>
            </a:r>
          </a:p>
        </p:txBody>
      </p:sp>
      <p:sp>
        <p:nvSpPr>
          <p:cNvPr id="3" name="Content Placeholder 2">
            <a:extLst>
              <a:ext uri="{FF2B5EF4-FFF2-40B4-BE49-F238E27FC236}">
                <a16:creationId xmlns:a16="http://schemas.microsoft.com/office/drawing/2014/main" id="{750EA67D-BD45-DAE0-32CD-19DD78DA93B4}"/>
              </a:ext>
            </a:extLst>
          </p:cNvPr>
          <p:cNvSpPr>
            <a:spLocks noGrp="1"/>
          </p:cNvSpPr>
          <p:nvPr>
            <p:ph idx="1"/>
          </p:nvPr>
        </p:nvSpPr>
        <p:spPr>
          <a:xfrm>
            <a:off x="521208" y="2578608"/>
            <a:ext cx="11670792" cy="3767328"/>
          </a:xfrm>
        </p:spPr>
        <p:txBody>
          <a:bodyPr/>
          <a:lstStyle/>
          <a:p>
            <a:pPr marL="0" indent="0">
              <a:buNone/>
            </a:pPr>
            <a:r>
              <a:rPr lang="en-US" dirty="0">
                <a:solidFill>
                  <a:srgbClr val="2C3E50"/>
                </a:solidFill>
                <a:latin typeface="Calibri" panose="020F0502020204030204" pitchFamily="34" charset="0"/>
              </a:rPr>
              <a:t>-</a:t>
            </a:r>
            <a:r>
              <a:rPr lang="en-US" dirty="0" err="1">
                <a:solidFill>
                  <a:srgbClr val="2C3E50"/>
                </a:solidFill>
                <a:latin typeface="Calibri" panose="020F0502020204030204" pitchFamily="34" charset="0"/>
              </a:rPr>
              <a:t>Causeweb.org</a:t>
            </a:r>
            <a:r>
              <a:rPr lang="en-US" dirty="0">
                <a:solidFill>
                  <a:srgbClr val="2C3E50"/>
                </a:solidFill>
                <a:latin typeface="Calibri" panose="020F0502020204030204" pitchFamily="34" charset="0"/>
              </a:rPr>
              <a:t>. “A comparative Analysis of Translation Performance: ChatGPT vs. Google Translate.” </a:t>
            </a:r>
            <a:r>
              <a:rPr lang="en-US" i="1" dirty="0" err="1">
                <a:solidFill>
                  <a:srgbClr val="2C3E50"/>
                </a:solidFill>
                <a:latin typeface="Calibri" panose="020F0502020204030204" pitchFamily="34" charset="0"/>
              </a:rPr>
              <a:t>Causeweb.org</a:t>
            </a:r>
            <a:r>
              <a:rPr lang="en-US" dirty="0">
                <a:solidFill>
                  <a:srgbClr val="2C3E50"/>
                </a:solidFill>
                <a:latin typeface="Calibri" panose="020F0502020204030204" pitchFamily="34" charset="0"/>
              </a:rPr>
              <a:t>, 2023, https://</a:t>
            </a:r>
            <a:r>
              <a:rPr lang="en-US" dirty="0" err="1">
                <a:solidFill>
                  <a:srgbClr val="2C3E50"/>
                </a:solidFill>
                <a:latin typeface="Calibri" panose="020F0502020204030204" pitchFamily="34" charset="0"/>
              </a:rPr>
              <a:t>www.causeweb.org</a:t>
            </a:r>
            <a:r>
              <a:rPr lang="en-US" dirty="0">
                <a:solidFill>
                  <a:srgbClr val="2C3E50"/>
                </a:solidFill>
                <a:latin typeface="Calibri" panose="020F0502020204030204" pitchFamily="34" charset="0"/>
              </a:rPr>
              <a:t>/</a:t>
            </a:r>
            <a:r>
              <a:rPr lang="en-US" dirty="0" err="1">
                <a:solidFill>
                  <a:srgbClr val="2C3E50"/>
                </a:solidFill>
                <a:latin typeface="Calibri" panose="020F0502020204030204" pitchFamily="34" charset="0"/>
              </a:rPr>
              <a:t>usproc</a:t>
            </a:r>
            <a:r>
              <a:rPr lang="en-US" dirty="0">
                <a:solidFill>
                  <a:srgbClr val="2C3E50"/>
                </a:solidFill>
                <a:latin typeface="Calibri" panose="020F0502020204030204" pitchFamily="34" charset="0"/>
              </a:rPr>
              <a:t>/sites/default/files/</a:t>
            </a:r>
            <a:r>
              <a:rPr lang="en-US" dirty="0" err="1">
                <a:solidFill>
                  <a:srgbClr val="2C3E50"/>
                </a:solidFill>
                <a:latin typeface="Calibri" panose="020F0502020204030204" pitchFamily="34" charset="0"/>
              </a:rPr>
              <a:t>usclap</a:t>
            </a:r>
            <a:r>
              <a:rPr lang="en-US" dirty="0">
                <a:solidFill>
                  <a:srgbClr val="2C3E50"/>
                </a:solidFill>
                <a:latin typeface="Calibri" panose="020F0502020204030204" pitchFamily="34" charset="0"/>
              </a:rPr>
              <a:t>/2023-1/usclap%203010%20-%20a%20comparative%20analysis%20of%20translation%20performance%20chatgpt%20vs%20google%20translate.pdf.</a:t>
            </a:r>
            <a:endParaRPr lang="en-US" dirty="0"/>
          </a:p>
          <a:p>
            <a:pPr marL="0" indent="0">
              <a:buNone/>
            </a:pPr>
            <a:r>
              <a:rPr lang="en-US" dirty="0">
                <a:solidFill>
                  <a:srgbClr val="2C3E50"/>
                </a:solidFill>
                <a:latin typeface="Calibri" panose="020F0502020204030204" pitchFamily="34" charset="0"/>
              </a:rPr>
              <a:t>- </a:t>
            </a:r>
            <a:r>
              <a:rPr lang="en-US" b="0" i="0" dirty="0">
                <a:solidFill>
                  <a:srgbClr val="2C3E50"/>
                </a:solidFill>
                <a:effectLst/>
                <a:latin typeface="Calibri" panose="020F0502020204030204" pitchFamily="34" charset="0"/>
              </a:rPr>
              <a:t>Lotfy, Mohamed. “WMT 2014 English-German.” </a:t>
            </a:r>
            <a:r>
              <a:rPr lang="en-US" b="0" i="1" dirty="0" err="1">
                <a:solidFill>
                  <a:srgbClr val="2C3E50"/>
                </a:solidFill>
                <a:effectLst/>
                <a:latin typeface="Calibri" panose="020F0502020204030204" pitchFamily="34" charset="0"/>
              </a:rPr>
              <a:t>Kaggle.com</a:t>
            </a:r>
            <a:r>
              <a:rPr lang="en-US" b="0" i="0" dirty="0">
                <a:solidFill>
                  <a:srgbClr val="2C3E50"/>
                </a:solidFill>
                <a:effectLst/>
                <a:latin typeface="Calibri" panose="020F0502020204030204" pitchFamily="34" charset="0"/>
              </a:rPr>
              <a:t>, 2024, </a:t>
            </a:r>
            <a:r>
              <a:rPr lang="en-US" b="0" i="0" dirty="0" err="1">
                <a:solidFill>
                  <a:srgbClr val="2C3E50"/>
                </a:solidFill>
                <a:effectLst/>
                <a:latin typeface="Calibri" panose="020F0502020204030204" pitchFamily="34" charset="0"/>
              </a:rPr>
              <a:t>www.kaggle.com</a:t>
            </a:r>
            <a:r>
              <a:rPr lang="en-US" b="0" i="0" dirty="0">
                <a:solidFill>
                  <a:srgbClr val="2C3E50"/>
                </a:solidFill>
                <a:effectLst/>
                <a:latin typeface="Calibri" panose="020F0502020204030204" pitchFamily="34" charset="0"/>
              </a:rPr>
              <a:t>/datasets/mohamedlotfy50/wmt-2014-english-german. </a:t>
            </a:r>
          </a:p>
        </p:txBody>
      </p:sp>
    </p:spTree>
    <p:extLst>
      <p:ext uri="{BB962C8B-B14F-4D97-AF65-F5344CB8AC3E}">
        <p14:creationId xmlns:p14="http://schemas.microsoft.com/office/powerpoint/2010/main" val="7919825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BE215-059D-43AF-238C-F8E972F94522}"/>
              </a:ext>
            </a:extLst>
          </p:cNvPr>
          <p:cNvSpPr>
            <a:spLocks noGrp="1"/>
          </p:cNvSpPr>
          <p:nvPr>
            <p:ph type="title"/>
          </p:nvPr>
        </p:nvSpPr>
        <p:spPr/>
        <p:txBody>
          <a:bodyPr/>
          <a:lstStyle/>
          <a:p>
            <a:r>
              <a:rPr lang="en-US" dirty="0"/>
              <a:t>Problem Overview</a:t>
            </a:r>
          </a:p>
        </p:txBody>
      </p:sp>
      <p:sp>
        <p:nvSpPr>
          <p:cNvPr id="3" name="Content Placeholder 2">
            <a:extLst>
              <a:ext uri="{FF2B5EF4-FFF2-40B4-BE49-F238E27FC236}">
                <a16:creationId xmlns:a16="http://schemas.microsoft.com/office/drawing/2014/main" id="{64C5C89C-1A70-6927-E4B4-6DBBF6D3C4A9}"/>
              </a:ext>
            </a:extLst>
          </p:cNvPr>
          <p:cNvSpPr>
            <a:spLocks noGrp="1"/>
          </p:cNvSpPr>
          <p:nvPr>
            <p:ph idx="1"/>
          </p:nvPr>
        </p:nvSpPr>
        <p:spPr>
          <a:xfrm>
            <a:off x="515112" y="2112264"/>
            <a:ext cx="8276803" cy="3767328"/>
          </a:xfrm>
        </p:spPr>
        <p:txBody>
          <a:bodyPr/>
          <a:lstStyle/>
          <a:p>
            <a:r>
              <a:rPr lang="en-US" sz="2400" b="1" dirty="0">
                <a:solidFill>
                  <a:srgbClr val="5C2785"/>
                </a:solidFill>
              </a:rPr>
              <a:t>NLP Task: </a:t>
            </a:r>
            <a:r>
              <a:rPr lang="en-US" sz="2000" dirty="0"/>
              <a:t>Machine Translation</a:t>
            </a:r>
          </a:p>
          <a:p>
            <a:r>
              <a:rPr lang="en-US" sz="2400" b="1" dirty="0">
                <a:solidFill>
                  <a:srgbClr val="5C2785"/>
                </a:solidFill>
              </a:rPr>
              <a:t>Usefulness: </a:t>
            </a:r>
          </a:p>
          <a:p>
            <a:pPr lvl="1"/>
            <a:r>
              <a:rPr lang="en-US" sz="2000" dirty="0"/>
              <a:t>German is the 12th most spoken language in the world (4</a:t>
            </a:r>
            <a:r>
              <a:rPr lang="en-US" sz="2000" baseline="30000" dirty="0"/>
              <a:t>th</a:t>
            </a:r>
            <a:r>
              <a:rPr lang="en-US" sz="2000" dirty="0"/>
              <a:t> most common for business)</a:t>
            </a:r>
          </a:p>
          <a:p>
            <a:pPr lvl="1"/>
            <a:r>
              <a:rPr lang="en-US" sz="2000" dirty="0"/>
              <a:t>Translation mechanisms are not always fast and accurate from English to German</a:t>
            </a:r>
          </a:p>
          <a:p>
            <a:pPr lvl="1"/>
            <a:r>
              <a:rPr lang="en-US" sz="2000" dirty="0"/>
              <a:t>Can be cost-effective compared to human translation in certain scenarios</a:t>
            </a:r>
          </a:p>
          <a:p>
            <a:pPr lvl="1"/>
            <a:endParaRPr lang="en-US" dirty="0"/>
          </a:p>
        </p:txBody>
      </p:sp>
      <p:pic>
        <p:nvPicPr>
          <p:cNvPr id="5" name="Graphic 4" descr="Subtitles with solid fill">
            <a:extLst>
              <a:ext uri="{FF2B5EF4-FFF2-40B4-BE49-F238E27FC236}">
                <a16:creationId xmlns:a16="http://schemas.microsoft.com/office/drawing/2014/main" id="{8E766A05-A789-EBDD-CCE7-CD09887728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448798" y="4067681"/>
            <a:ext cx="1985319" cy="1985319"/>
          </a:xfrm>
          <a:prstGeom prst="rect">
            <a:avLst/>
          </a:prstGeom>
        </p:spPr>
      </p:pic>
      <p:pic>
        <p:nvPicPr>
          <p:cNvPr id="7" name="Graphic 6" descr="Monitor with solid fill">
            <a:extLst>
              <a:ext uri="{FF2B5EF4-FFF2-40B4-BE49-F238E27FC236}">
                <a16:creationId xmlns:a16="http://schemas.microsoft.com/office/drawing/2014/main" id="{8797A6E8-689A-6E30-754C-D3156EEC7AA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00302" y="3331135"/>
            <a:ext cx="3682313" cy="3682313"/>
          </a:xfrm>
          <a:prstGeom prst="rect">
            <a:avLst/>
          </a:prstGeom>
        </p:spPr>
      </p:pic>
    </p:spTree>
    <p:extLst>
      <p:ext uri="{BB962C8B-B14F-4D97-AF65-F5344CB8AC3E}">
        <p14:creationId xmlns:p14="http://schemas.microsoft.com/office/powerpoint/2010/main" val="38744972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BCA579B-7F20-AE31-9AEC-B7D6A203101E}"/>
              </a:ext>
            </a:extLst>
          </p:cNvPr>
          <p:cNvSpPr/>
          <p:nvPr/>
        </p:nvSpPr>
        <p:spPr>
          <a:xfrm>
            <a:off x="521208" y="2610834"/>
            <a:ext cx="6668251" cy="1981842"/>
          </a:xfrm>
          <a:prstGeom prst="rect">
            <a:avLst/>
          </a:prstGeom>
          <a:solidFill>
            <a:srgbClr val="5C2785"/>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dirty="0">
              <a:solidFill>
                <a:srgbClr val="5C2785"/>
              </a:solidFill>
            </a:endParaRPr>
          </a:p>
        </p:txBody>
      </p:sp>
      <p:sp>
        <p:nvSpPr>
          <p:cNvPr id="2" name="Title 1">
            <a:extLst>
              <a:ext uri="{FF2B5EF4-FFF2-40B4-BE49-F238E27FC236}">
                <a16:creationId xmlns:a16="http://schemas.microsoft.com/office/drawing/2014/main" id="{6FF52F5C-7CBF-FA6C-5734-94AD91B03CEE}"/>
              </a:ext>
            </a:extLst>
          </p:cNvPr>
          <p:cNvSpPr>
            <a:spLocks noGrp="1"/>
          </p:cNvSpPr>
          <p:nvPr>
            <p:ph type="title"/>
          </p:nvPr>
        </p:nvSpPr>
        <p:spPr/>
        <p:txBody>
          <a:bodyPr/>
          <a:lstStyle/>
          <a:p>
            <a:r>
              <a:rPr lang="en-US" dirty="0"/>
              <a:t>Motivation &amp; Goals</a:t>
            </a:r>
          </a:p>
        </p:txBody>
      </p:sp>
      <p:sp>
        <p:nvSpPr>
          <p:cNvPr id="3" name="Content Placeholder 2">
            <a:extLst>
              <a:ext uri="{FF2B5EF4-FFF2-40B4-BE49-F238E27FC236}">
                <a16:creationId xmlns:a16="http://schemas.microsoft.com/office/drawing/2014/main" id="{32BC5DC8-34B0-167C-535D-B168CB450CF8}"/>
              </a:ext>
            </a:extLst>
          </p:cNvPr>
          <p:cNvSpPr>
            <a:spLocks noGrp="1"/>
          </p:cNvSpPr>
          <p:nvPr>
            <p:ph idx="1"/>
          </p:nvPr>
        </p:nvSpPr>
        <p:spPr>
          <a:xfrm>
            <a:off x="837517" y="1944820"/>
            <a:ext cx="11155680" cy="4654703"/>
          </a:xfrm>
        </p:spPr>
        <p:txBody>
          <a:bodyPr>
            <a:normAutofit/>
          </a:bodyPr>
          <a:lstStyle/>
          <a:p>
            <a:r>
              <a:rPr lang="en-US" sz="2200" b="1" dirty="0">
                <a:solidFill>
                  <a:srgbClr val="5C2785"/>
                </a:solidFill>
              </a:rPr>
              <a:t>Main Objective: </a:t>
            </a:r>
            <a:r>
              <a:rPr lang="en-US" dirty="0"/>
              <a:t>Get close to or surpass Google </a:t>
            </a:r>
            <a:r>
              <a:rPr lang="en-US" dirty="0" err="1"/>
              <a:t>Translate’s</a:t>
            </a:r>
            <a:r>
              <a:rPr lang="en-US" dirty="0"/>
              <a:t> ability to translate English to German</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highlight>
                <a:srgbClr val="FFFF00"/>
              </a:highlight>
            </a:endParaRPr>
          </a:p>
          <a:p>
            <a:pPr marL="0" indent="0">
              <a:buNone/>
            </a:pPr>
            <a:endParaRPr lang="en-US" dirty="0">
              <a:highlight>
                <a:srgbClr val="FFFF00"/>
              </a:highlight>
            </a:endParaRPr>
          </a:p>
          <a:p>
            <a:pPr marL="0" indent="0">
              <a:buNone/>
            </a:pPr>
            <a:endParaRPr lang="en-US" dirty="0">
              <a:highlight>
                <a:srgbClr val="FFFF00"/>
              </a:highlight>
            </a:endParaRPr>
          </a:p>
          <a:p>
            <a:r>
              <a:rPr lang="en-US" sz="2200" b="1" dirty="0">
                <a:solidFill>
                  <a:srgbClr val="5C2785"/>
                </a:solidFill>
              </a:rPr>
              <a:t>Trying to Achieve: </a:t>
            </a:r>
          </a:p>
          <a:p>
            <a:pPr lvl="1"/>
            <a:r>
              <a:rPr lang="en-US" dirty="0"/>
              <a:t>Get a BLEU score that is close to or better than Google </a:t>
            </a:r>
            <a:r>
              <a:rPr lang="en-US" dirty="0" err="1"/>
              <a:t>Translate’s</a:t>
            </a:r>
            <a:r>
              <a:rPr lang="en-US" dirty="0"/>
              <a:t> BLEU Score</a:t>
            </a:r>
          </a:p>
          <a:p>
            <a:pPr lvl="1"/>
            <a:r>
              <a:rPr lang="en-US" dirty="0"/>
              <a:t>Use Accuracy (of word for word translation) and F1 Score to verify the numerical analysis of the translation</a:t>
            </a:r>
          </a:p>
          <a:p>
            <a:pPr marL="0" indent="0">
              <a:buNone/>
            </a:pPr>
            <a:endParaRPr lang="en-US" dirty="0">
              <a:highlight>
                <a:srgbClr val="FFFF00"/>
              </a:highlight>
            </a:endParaRPr>
          </a:p>
        </p:txBody>
      </p:sp>
      <p:pic>
        <p:nvPicPr>
          <p:cNvPr id="5" name="Picture 4" descr="A screenshot of a Google Translate page English to German">
            <a:extLst>
              <a:ext uri="{FF2B5EF4-FFF2-40B4-BE49-F238E27FC236}">
                <a16:creationId xmlns:a16="http://schemas.microsoft.com/office/drawing/2014/main" id="{AA1B02C5-ECB6-EBF9-9382-B55393EBA771}"/>
              </a:ext>
            </a:extLst>
          </p:cNvPr>
          <p:cNvPicPr>
            <a:picLocks noChangeAspect="1"/>
          </p:cNvPicPr>
          <p:nvPr/>
        </p:nvPicPr>
        <p:blipFill>
          <a:blip r:embed="rId2"/>
          <a:stretch>
            <a:fillRect/>
          </a:stretch>
        </p:blipFill>
        <p:spPr>
          <a:xfrm>
            <a:off x="765536" y="2703167"/>
            <a:ext cx="6179594" cy="1797176"/>
          </a:xfrm>
          <a:prstGeom prst="rect">
            <a:avLst/>
          </a:prstGeom>
        </p:spPr>
      </p:pic>
      <p:sp>
        <p:nvSpPr>
          <p:cNvPr id="6" name="TextBox 5">
            <a:extLst>
              <a:ext uri="{FF2B5EF4-FFF2-40B4-BE49-F238E27FC236}">
                <a16:creationId xmlns:a16="http://schemas.microsoft.com/office/drawing/2014/main" id="{B03D9779-7725-98D7-4C9B-B4B86FE6FA39}"/>
              </a:ext>
            </a:extLst>
          </p:cNvPr>
          <p:cNvSpPr txBox="1"/>
          <p:nvPr/>
        </p:nvSpPr>
        <p:spPr>
          <a:xfrm>
            <a:off x="521209" y="4757252"/>
            <a:ext cx="6668250" cy="369332"/>
          </a:xfrm>
          <a:prstGeom prst="rect">
            <a:avLst/>
          </a:prstGeom>
          <a:noFill/>
        </p:spPr>
        <p:txBody>
          <a:bodyPr wrap="square" rtlCol="0">
            <a:spAutoFit/>
          </a:bodyPr>
          <a:lstStyle/>
          <a:p>
            <a:r>
              <a:rPr lang="en-US" b="1" dirty="0"/>
              <a:t>Google Translate BLEU: 4.71 out of 10 (</a:t>
            </a:r>
            <a:r>
              <a:rPr lang="en-US" b="1" dirty="0" err="1"/>
              <a:t>causeweb.org</a:t>
            </a:r>
            <a:r>
              <a:rPr lang="en-US" b="1" dirty="0"/>
              <a:t> 2023)</a:t>
            </a:r>
          </a:p>
        </p:txBody>
      </p:sp>
      <p:sp>
        <p:nvSpPr>
          <p:cNvPr id="7" name="TextBox 6">
            <a:extLst>
              <a:ext uri="{FF2B5EF4-FFF2-40B4-BE49-F238E27FC236}">
                <a16:creationId xmlns:a16="http://schemas.microsoft.com/office/drawing/2014/main" id="{EA322AE0-6BCF-D862-A095-25377A9C2875}"/>
              </a:ext>
            </a:extLst>
          </p:cNvPr>
          <p:cNvSpPr txBox="1"/>
          <p:nvPr/>
        </p:nvSpPr>
        <p:spPr>
          <a:xfrm>
            <a:off x="8807561" y="4762062"/>
            <a:ext cx="3050080" cy="369332"/>
          </a:xfrm>
          <a:prstGeom prst="rect">
            <a:avLst/>
          </a:prstGeom>
          <a:noFill/>
        </p:spPr>
        <p:txBody>
          <a:bodyPr wrap="square" rtlCol="0">
            <a:spAutoFit/>
          </a:bodyPr>
          <a:lstStyle/>
          <a:p>
            <a:r>
              <a:rPr lang="en-US" b="1" dirty="0"/>
              <a:t>N-gram Models BLEUs: ?</a:t>
            </a:r>
          </a:p>
        </p:txBody>
      </p:sp>
      <p:pic>
        <p:nvPicPr>
          <p:cNvPr id="9" name="Graphic 8" descr="Badge Question Mark with solid fill">
            <a:extLst>
              <a:ext uri="{FF2B5EF4-FFF2-40B4-BE49-F238E27FC236}">
                <a16:creationId xmlns:a16="http://schemas.microsoft.com/office/drawing/2014/main" id="{9EE0C808-98D3-DC17-5FEE-7B40E4195F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10719" y="2533365"/>
            <a:ext cx="2043764" cy="2043764"/>
          </a:xfrm>
          <a:prstGeom prst="rect">
            <a:avLst/>
          </a:prstGeom>
        </p:spPr>
      </p:pic>
      <p:pic>
        <p:nvPicPr>
          <p:cNvPr id="12" name="Graphic 11" descr="Arrow Right with solid fill">
            <a:extLst>
              <a:ext uri="{FF2B5EF4-FFF2-40B4-BE49-F238E27FC236}">
                <a16:creationId xmlns:a16="http://schemas.microsoft.com/office/drawing/2014/main" id="{DC233D0B-8265-CDBC-5651-EEA4B751476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62432" y="3155324"/>
            <a:ext cx="1245129" cy="1236871"/>
          </a:xfrm>
          <a:prstGeom prst="rect">
            <a:avLst/>
          </a:prstGeom>
        </p:spPr>
      </p:pic>
    </p:spTree>
    <p:extLst>
      <p:ext uri="{BB962C8B-B14F-4D97-AF65-F5344CB8AC3E}">
        <p14:creationId xmlns:p14="http://schemas.microsoft.com/office/powerpoint/2010/main" val="1186271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48541-295A-5D6E-3ED1-3969F130B85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0E2810D7-25A3-255F-3974-B97BC5D07181}"/>
              </a:ext>
            </a:extLst>
          </p:cNvPr>
          <p:cNvSpPr/>
          <p:nvPr/>
        </p:nvSpPr>
        <p:spPr>
          <a:xfrm>
            <a:off x="5640946" y="2305318"/>
            <a:ext cx="6259133" cy="215695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57A34F-3382-B60F-B960-5EA935F4BB19}"/>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0B0731B3-78C5-08C8-FA16-C7C9AF63845B}"/>
              </a:ext>
            </a:extLst>
          </p:cNvPr>
          <p:cNvSpPr>
            <a:spLocks noGrp="1"/>
          </p:cNvSpPr>
          <p:nvPr>
            <p:ph idx="1"/>
          </p:nvPr>
        </p:nvSpPr>
        <p:spPr>
          <a:xfrm>
            <a:off x="521208" y="2578608"/>
            <a:ext cx="5119738" cy="4002496"/>
          </a:xfrm>
        </p:spPr>
        <p:txBody>
          <a:bodyPr>
            <a:normAutofit fontScale="92500" lnSpcReduction="10000"/>
          </a:bodyPr>
          <a:lstStyle/>
          <a:p>
            <a:r>
              <a:rPr lang="en-US" b="1" dirty="0">
                <a:solidFill>
                  <a:srgbClr val="5C2785"/>
                </a:solidFill>
              </a:rPr>
              <a:t>Source: </a:t>
            </a:r>
            <a:r>
              <a:rPr lang="en-US" dirty="0"/>
              <a:t>WMT 2014 English-to-German (Lofty 2024) </a:t>
            </a:r>
          </a:p>
          <a:p>
            <a:r>
              <a:rPr lang="en-US" b="1" dirty="0">
                <a:solidFill>
                  <a:srgbClr val="5C2785"/>
                </a:solidFill>
              </a:rPr>
              <a:t>Size: </a:t>
            </a:r>
            <a:r>
              <a:rPr lang="en-US" dirty="0"/>
              <a:t>4.5 million parallel sentences</a:t>
            </a:r>
          </a:p>
          <a:p>
            <a:r>
              <a:rPr lang="en-US" b="1" dirty="0">
                <a:solidFill>
                  <a:srgbClr val="5C2785"/>
                </a:solidFill>
              </a:rPr>
              <a:t>Structure: </a:t>
            </a:r>
            <a:r>
              <a:rPr lang="en-US" dirty="0"/>
              <a:t>English &amp; German parallel sentence pairs</a:t>
            </a:r>
          </a:p>
          <a:p>
            <a:r>
              <a:rPr lang="en-US" b="1" dirty="0">
                <a:solidFill>
                  <a:srgbClr val="5C2785"/>
                </a:solidFill>
              </a:rPr>
              <a:t>Data Cleaning &amp; Preprocessing:</a:t>
            </a:r>
          </a:p>
          <a:p>
            <a:pPr lvl="1"/>
            <a:r>
              <a:rPr lang="en-US" dirty="0"/>
              <a:t>Return empty string for NULL values</a:t>
            </a:r>
          </a:p>
          <a:p>
            <a:pPr lvl="1"/>
            <a:r>
              <a:rPr lang="en-US" dirty="0"/>
              <a:t>Make everything lowercase</a:t>
            </a:r>
          </a:p>
          <a:p>
            <a:pPr lvl="1"/>
            <a:r>
              <a:rPr lang="en-US" dirty="0"/>
              <a:t>Get rid of extra spaces</a:t>
            </a:r>
          </a:p>
          <a:p>
            <a:pPr lvl="1"/>
            <a:r>
              <a:rPr lang="en-US" dirty="0"/>
              <a:t>Keep common German characters (i.e. </a:t>
            </a:r>
            <a:r>
              <a:rPr lang="en-US" b="0" dirty="0" err="1">
                <a:effectLst/>
                <a:latin typeface="Menlo" panose="020B0609030804020204" pitchFamily="49" charset="0"/>
              </a:rPr>
              <a:t>äöüß</a:t>
            </a:r>
            <a:r>
              <a:rPr lang="en-US" b="0" dirty="0">
                <a:effectLst/>
                <a:latin typeface="Menlo" panose="020B0609030804020204" pitchFamily="49" charset="0"/>
              </a:rPr>
              <a:t>)</a:t>
            </a:r>
          </a:p>
          <a:p>
            <a:pPr lvl="1"/>
            <a:r>
              <a:rPr lang="en-US" dirty="0"/>
              <a:t>Tokenize (and detokenize when needed) sentences into separate English and German categories</a:t>
            </a:r>
          </a:p>
        </p:txBody>
      </p:sp>
      <p:pic>
        <p:nvPicPr>
          <p:cNvPr id="5" name="Picture 4" descr="A screenshot of a computer&#10;&#10;AI-generated content may be incorrect.">
            <a:extLst>
              <a:ext uri="{FF2B5EF4-FFF2-40B4-BE49-F238E27FC236}">
                <a16:creationId xmlns:a16="http://schemas.microsoft.com/office/drawing/2014/main" id="{362AF943-5C97-4588-F874-1D66BC732C40}"/>
              </a:ext>
            </a:extLst>
          </p:cNvPr>
          <p:cNvPicPr>
            <a:picLocks noChangeAspect="1"/>
          </p:cNvPicPr>
          <p:nvPr/>
        </p:nvPicPr>
        <p:blipFill>
          <a:blip r:embed="rId3"/>
          <a:stretch>
            <a:fillRect/>
          </a:stretch>
        </p:blipFill>
        <p:spPr>
          <a:xfrm>
            <a:off x="5743978" y="2441448"/>
            <a:ext cx="6053070" cy="1907288"/>
          </a:xfrm>
          <a:prstGeom prst="rect">
            <a:avLst/>
          </a:prstGeom>
        </p:spPr>
      </p:pic>
    </p:spTree>
    <p:extLst>
      <p:ext uri="{BB962C8B-B14F-4D97-AF65-F5344CB8AC3E}">
        <p14:creationId xmlns:p14="http://schemas.microsoft.com/office/powerpoint/2010/main" val="25739378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CAACBB-2AD1-C3D5-E028-5A9FCFB04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948332-7CA6-3616-2A0E-7EEB7E2B51B0}"/>
              </a:ext>
            </a:extLst>
          </p:cNvPr>
          <p:cNvSpPr>
            <a:spLocks noGrp="1"/>
          </p:cNvSpPr>
          <p:nvPr>
            <p:ph type="title"/>
          </p:nvPr>
        </p:nvSpPr>
        <p:spPr/>
        <p:txBody>
          <a:bodyPr/>
          <a:lstStyle/>
          <a:p>
            <a:r>
              <a:rPr lang="en-US" dirty="0"/>
              <a:t>Approach Overview</a:t>
            </a:r>
          </a:p>
        </p:txBody>
      </p:sp>
      <p:sp>
        <p:nvSpPr>
          <p:cNvPr id="3" name="Content Placeholder 2">
            <a:extLst>
              <a:ext uri="{FF2B5EF4-FFF2-40B4-BE49-F238E27FC236}">
                <a16:creationId xmlns:a16="http://schemas.microsoft.com/office/drawing/2014/main" id="{CBAF4DDB-37A6-C61A-6E3C-4AAAB394F734}"/>
              </a:ext>
            </a:extLst>
          </p:cNvPr>
          <p:cNvSpPr>
            <a:spLocks noGrp="1"/>
          </p:cNvSpPr>
          <p:nvPr>
            <p:ph idx="1"/>
          </p:nvPr>
        </p:nvSpPr>
        <p:spPr>
          <a:xfrm>
            <a:off x="518160" y="1896027"/>
            <a:ext cx="8303868" cy="4788108"/>
          </a:xfrm>
        </p:spPr>
        <p:txBody>
          <a:bodyPr>
            <a:normAutofit fontScale="92500" lnSpcReduction="20000"/>
          </a:bodyPr>
          <a:lstStyle/>
          <a:p>
            <a:pPr marL="0" indent="0">
              <a:buNone/>
            </a:pPr>
            <a:r>
              <a:rPr lang="en-US" sz="3500" b="1" dirty="0"/>
              <a:t>The Plan:</a:t>
            </a:r>
            <a:br>
              <a:rPr lang="en-US" dirty="0">
                <a:highlight>
                  <a:srgbClr val="FFFF00"/>
                </a:highlight>
              </a:rPr>
            </a:br>
            <a:r>
              <a:rPr lang="en-US" dirty="0"/>
              <a:t>	</a:t>
            </a:r>
            <a:r>
              <a:rPr lang="en-US" sz="2400" b="1" dirty="0">
                <a:solidFill>
                  <a:srgbClr val="5C2785"/>
                </a:solidFill>
              </a:rPr>
              <a:t>1. Baseline:</a:t>
            </a:r>
          </a:p>
          <a:p>
            <a:pPr marL="1371600" lvl="3" indent="0">
              <a:buNone/>
            </a:pPr>
            <a:r>
              <a:rPr lang="en-US" sz="1600" dirty="0"/>
              <a:t>- Clean and preprocess data</a:t>
            </a:r>
          </a:p>
          <a:p>
            <a:pPr marL="1371600" lvl="3" indent="0">
              <a:buNone/>
            </a:pPr>
            <a:r>
              <a:rPr lang="en-US" sz="1600" dirty="0"/>
              <a:t>- Tokenize sentences</a:t>
            </a:r>
          </a:p>
          <a:p>
            <a:pPr marL="0" indent="0">
              <a:buNone/>
            </a:pPr>
            <a:r>
              <a:rPr lang="en-US" dirty="0"/>
              <a:t>	</a:t>
            </a:r>
            <a:r>
              <a:rPr lang="en-US" sz="2400" b="1" dirty="0">
                <a:solidFill>
                  <a:srgbClr val="5C2785"/>
                </a:solidFill>
              </a:rPr>
              <a:t>2. Main Models:</a:t>
            </a:r>
          </a:p>
          <a:p>
            <a:pPr marL="0" indent="0">
              <a:buNone/>
            </a:pPr>
            <a:r>
              <a:rPr lang="en-US" dirty="0"/>
              <a:t>	</a:t>
            </a:r>
            <a:r>
              <a:rPr lang="en-US" sz="1600" dirty="0"/>
              <a:t>         - Create N-gram Models</a:t>
            </a:r>
          </a:p>
          <a:p>
            <a:pPr marL="0" indent="0">
              <a:buNone/>
            </a:pPr>
            <a:r>
              <a:rPr lang="en-US" sz="1600" dirty="0"/>
              <a:t>	         - Translate examples using tokenized sentences</a:t>
            </a:r>
          </a:p>
          <a:p>
            <a:pPr marL="0" indent="0">
              <a:buNone/>
            </a:pPr>
            <a:r>
              <a:rPr lang="en-US" sz="1600" dirty="0"/>
              <a:t>	         - Calculate Accuracy, Precision, F1 Score, and BLEU score</a:t>
            </a:r>
          </a:p>
          <a:p>
            <a:pPr marL="0" indent="0">
              <a:buNone/>
            </a:pPr>
            <a:r>
              <a:rPr lang="en-US" dirty="0"/>
              <a:t>	</a:t>
            </a:r>
            <a:r>
              <a:rPr lang="en-US" sz="2600" b="1" dirty="0">
                <a:solidFill>
                  <a:srgbClr val="5C2785"/>
                </a:solidFill>
              </a:rPr>
              <a:t>3. Methods:</a:t>
            </a:r>
          </a:p>
          <a:p>
            <a:pPr marL="0" indent="0">
              <a:buNone/>
            </a:pPr>
            <a:r>
              <a:rPr lang="en-US" dirty="0"/>
              <a:t>	</a:t>
            </a:r>
            <a:r>
              <a:rPr lang="en-US" sz="1200" dirty="0"/>
              <a:t>             </a:t>
            </a:r>
            <a:r>
              <a:rPr lang="en-US" sz="1600" dirty="0"/>
              <a:t>- Self-created tokenizer</a:t>
            </a:r>
          </a:p>
          <a:p>
            <a:pPr marL="0" indent="0">
              <a:buNone/>
            </a:pPr>
            <a:r>
              <a:rPr lang="en-US" sz="1600" dirty="0"/>
              <a:t>	          - Create basic test sentences to measure common translation accuracy via human</a:t>
            </a:r>
          </a:p>
          <a:p>
            <a:pPr marL="0" indent="0">
              <a:buNone/>
            </a:pPr>
            <a:r>
              <a:rPr lang="en-US" sz="1600" dirty="0"/>
              <a:t>	             translation verification</a:t>
            </a:r>
          </a:p>
          <a:p>
            <a:pPr marL="0" indent="0">
              <a:buNone/>
            </a:pPr>
            <a:r>
              <a:rPr lang="en-US" sz="1600" dirty="0"/>
              <a:t>	          - Run 150,000 rows to test</a:t>
            </a:r>
          </a:p>
          <a:p>
            <a:pPr marL="0" indent="0">
              <a:buNone/>
            </a:pPr>
            <a:endParaRPr lang="en-US" sz="1200" dirty="0"/>
          </a:p>
        </p:txBody>
      </p:sp>
      <p:pic>
        <p:nvPicPr>
          <p:cNvPr id="5" name="Graphic 4" descr="Playbook with solid fill">
            <a:extLst>
              <a:ext uri="{FF2B5EF4-FFF2-40B4-BE49-F238E27FC236}">
                <a16:creationId xmlns:a16="http://schemas.microsoft.com/office/drawing/2014/main" id="{B451E6F6-837F-ABE5-39B3-0A511114DD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613818" y="1365632"/>
            <a:ext cx="2924449" cy="2924449"/>
          </a:xfrm>
          <a:prstGeom prst="rect">
            <a:avLst/>
          </a:prstGeom>
        </p:spPr>
      </p:pic>
    </p:spTree>
    <p:extLst>
      <p:ext uri="{BB962C8B-B14F-4D97-AF65-F5344CB8AC3E}">
        <p14:creationId xmlns:p14="http://schemas.microsoft.com/office/powerpoint/2010/main" val="20772334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1C59B-688B-47C6-D951-505AC78AE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54F743-EDBF-24C7-BB21-A8EE88870863}"/>
              </a:ext>
            </a:extLst>
          </p:cNvPr>
          <p:cNvSpPr>
            <a:spLocks noGrp="1"/>
          </p:cNvSpPr>
          <p:nvPr>
            <p:ph type="title"/>
          </p:nvPr>
        </p:nvSpPr>
        <p:spPr/>
        <p:txBody>
          <a:bodyPr/>
          <a:lstStyle/>
          <a:p>
            <a:r>
              <a:rPr lang="en-US" dirty="0"/>
              <a:t>Tools &amp; Techniques</a:t>
            </a:r>
          </a:p>
        </p:txBody>
      </p:sp>
      <p:sp>
        <p:nvSpPr>
          <p:cNvPr id="3" name="Content Placeholder 2">
            <a:extLst>
              <a:ext uri="{FF2B5EF4-FFF2-40B4-BE49-F238E27FC236}">
                <a16:creationId xmlns:a16="http://schemas.microsoft.com/office/drawing/2014/main" id="{24000987-16BB-F6D5-F2D6-997B8E7E95A0}"/>
              </a:ext>
            </a:extLst>
          </p:cNvPr>
          <p:cNvSpPr>
            <a:spLocks noGrp="1"/>
          </p:cNvSpPr>
          <p:nvPr>
            <p:ph idx="1"/>
          </p:nvPr>
        </p:nvSpPr>
        <p:spPr>
          <a:xfrm>
            <a:off x="521208" y="2578608"/>
            <a:ext cx="7564577" cy="3767328"/>
          </a:xfrm>
        </p:spPr>
        <p:txBody>
          <a:bodyPr/>
          <a:lstStyle/>
          <a:p>
            <a:r>
              <a:rPr lang="en-US" b="1" dirty="0">
                <a:solidFill>
                  <a:srgbClr val="5C2785"/>
                </a:solidFill>
              </a:rPr>
              <a:t>Key Libraries:</a:t>
            </a:r>
            <a:r>
              <a:rPr lang="en-US" dirty="0"/>
              <a:t> </a:t>
            </a:r>
          </a:p>
          <a:p>
            <a:pPr lvl="1"/>
            <a:r>
              <a:rPr lang="en-US" b="1" dirty="0"/>
              <a:t>Python: </a:t>
            </a:r>
            <a:r>
              <a:rPr lang="en-US" dirty="0"/>
              <a:t>pandas, </a:t>
            </a:r>
            <a:r>
              <a:rPr lang="en-US" dirty="0" err="1"/>
              <a:t>numpy</a:t>
            </a:r>
            <a:r>
              <a:rPr lang="en-US" dirty="0"/>
              <a:t>, re, </a:t>
            </a:r>
            <a:r>
              <a:rPr lang="en-US" dirty="0" err="1"/>
              <a:t>sacrebleu</a:t>
            </a:r>
            <a:r>
              <a:rPr lang="en-US" dirty="0"/>
              <a:t> (</a:t>
            </a:r>
            <a:r>
              <a:rPr lang="en-US" dirty="0" err="1"/>
              <a:t>corpus_bleu</a:t>
            </a:r>
            <a:r>
              <a:rPr lang="en-US" dirty="0"/>
              <a:t>), collections (</a:t>
            </a:r>
            <a:r>
              <a:rPr lang="en-US" dirty="0" err="1"/>
              <a:t>defaultdict</a:t>
            </a:r>
            <a:r>
              <a:rPr lang="en-US" dirty="0"/>
              <a:t>), </a:t>
            </a:r>
            <a:r>
              <a:rPr lang="en-US" dirty="0" err="1"/>
              <a:t>sklearn</a:t>
            </a:r>
            <a:r>
              <a:rPr lang="en-US" dirty="0"/>
              <a:t> (</a:t>
            </a:r>
            <a:r>
              <a:rPr lang="en-US" dirty="0" err="1"/>
              <a:t>train_test_split</a:t>
            </a:r>
            <a:r>
              <a:rPr lang="en-US" dirty="0"/>
              <a:t>)</a:t>
            </a:r>
          </a:p>
          <a:p>
            <a:r>
              <a:rPr lang="en-US" b="1" dirty="0">
                <a:solidFill>
                  <a:srgbClr val="5C2785"/>
                </a:solidFill>
              </a:rPr>
              <a:t>Frameworks: </a:t>
            </a:r>
            <a:r>
              <a:rPr lang="en-US" dirty="0"/>
              <a:t>Python, NLTK (</a:t>
            </a:r>
            <a:r>
              <a:rPr lang="en-US" dirty="0" err="1"/>
              <a:t>nltk.util</a:t>
            </a:r>
            <a:r>
              <a:rPr lang="en-US" dirty="0"/>
              <a:t> </a:t>
            </a:r>
            <a:r>
              <a:rPr lang="en-US" dirty="0" err="1"/>
              <a:t>ngrams</a:t>
            </a:r>
            <a:r>
              <a:rPr lang="en-US" dirty="0"/>
              <a:t>)</a:t>
            </a:r>
            <a:endParaRPr lang="en-US" dirty="0">
              <a:highlight>
                <a:srgbClr val="FFFF00"/>
              </a:highlight>
            </a:endParaRPr>
          </a:p>
          <a:p>
            <a:r>
              <a:rPr lang="en-US" b="1" dirty="0">
                <a:solidFill>
                  <a:srgbClr val="5C2785"/>
                </a:solidFill>
              </a:rPr>
              <a:t>Models: </a:t>
            </a:r>
            <a:r>
              <a:rPr lang="en-US" dirty="0"/>
              <a:t>None</a:t>
            </a:r>
          </a:p>
        </p:txBody>
      </p:sp>
      <p:pic>
        <p:nvPicPr>
          <p:cNvPr id="5" name="Graphic 4" descr="Tools with solid fill">
            <a:extLst>
              <a:ext uri="{FF2B5EF4-FFF2-40B4-BE49-F238E27FC236}">
                <a16:creationId xmlns:a16="http://schemas.microsoft.com/office/drawing/2014/main" id="{BB96CD25-9F82-1E88-6EAD-3AD8C51B9A7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07457" y="1959735"/>
            <a:ext cx="2938530" cy="2938530"/>
          </a:xfrm>
          <a:prstGeom prst="rect">
            <a:avLst/>
          </a:prstGeom>
        </p:spPr>
      </p:pic>
    </p:spTree>
    <p:extLst>
      <p:ext uri="{BB962C8B-B14F-4D97-AF65-F5344CB8AC3E}">
        <p14:creationId xmlns:p14="http://schemas.microsoft.com/office/powerpoint/2010/main" val="17197169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67EFD-70A8-EE06-AF7F-0E2D762847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B34E4E-2519-DD70-982F-3E88E7079847}"/>
              </a:ext>
            </a:extLst>
          </p:cNvPr>
          <p:cNvSpPr>
            <a:spLocks noGrp="1"/>
          </p:cNvSpPr>
          <p:nvPr>
            <p:ph type="title"/>
          </p:nvPr>
        </p:nvSpPr>
        <p:spPr/>
        <p:txBody>
          <a:bodyPr/>
          <a:lstStyle/>
          <a:p>
            <a:r>
              <a:rPr lang="en-US" dirty="0"/>
              <a:t>Experiments &amp; Analysis</a:t>
            </a:r>
          </a:p>
        </p:txBody>
      </p:sp>
      <p:sp>
        <p:nvSpPr>
          <p:cNvPr id="3" name="Content Placeholder 2">
            <a:extLst>
              <a:ext uri="{FF2B5EF4-FFF2-40B4-BE49-F238E27FC236}">
                <a16:creationId xmlns:a16="http://schemas.microsoft.com/office/drawing/2014/main" id="{B51EDAC3-0E54-647C-DDD2-CF020AF63F57}"/>
              </a:ext>
            </a:extLst>
          </p:cNvPr>
          <p:cNvSpPr>
            <a:spLocks noGrp="1"/>
          </p:cNvSpPr>
          <p:nvPr>
            <p:ph idx="1"/>
          </p:nvPr>
        </p:nvSpPr>
        <p:spPr>
          <a:xfrm>
            <a:off x="521208" y="2167857"/>
            <a:ext cx="8919006" cy="4500798"/>
          </a:xfrm>
        </p:spPr>
        <p:txBody>
          <a:bodyPr>
            <a:normAutofit/>
          </a:bodyPr>
          <a:lstStyle/>
          <a:p>
            <a:r>
              <a:rPr lang="en-US" b="1" dirty="0">
                <a:solidFill>
                  <a:srgbClr val="5C2785"/>
                </a:solidFill>
              </a:rPr>
              <a:t>What I Tried: </a:t>
            </a:r>
            <a:r>
              <a:rPr lang="en-US" dirty="0"/>
              <a:t>N-grams, BPE</a:t>
            </a:r>
          </a:p>
          <a:p>
            <a:r>
              <a:rPr lang="en-US" b="1" dirty="0">
                <a:solidFill>
                  <a:srgbClr val="5C2785"/>
                </a:solidFill>
              </a:rPr>
              <a:t>What Worked: </a:t>
            </a:r>
            <a:r>
              <a:rPr lang="en-US" dirty="0"/>
              <a:t>N-grams</a:t>
            </a:r>
          </a:p>
          <a:p>
            <a:r>
              <a:rPr lang="en-US" b="1" dirty="0">
                <a:solidFill>
                  <a:srgbClr val="5C2785"/>
                </a:solidFill>
              </a:rPr>
              <a:t>Comparisons:</a:t>
            </a:r>
          </a:p>
          <a:p>
            <a:pPr lvl="1"/>
            <a:r>
              <a:rPr lang="en-US" b="1" dirty="0"/>
              <a:t>N-grams: </a:t>
            </a:r>
            <a:r>
              <a:rPr lang="en-US" dirty="0"/>
              <a:t>Easy to understand and implement, performance is limited</a:t>
            </a:r>
          </a:p>
          <a:p>
            <a:pPr lvl="2"/>
            <a:r>
              <a:rPr lang="en-US" b="1" i="1" dirty="0">
                <a:solidFill>
                  <a:srgbClr val="5C2785"/>
                </a:solidFill>
              </a:rPr>
              <a:t>Basic Unigram</a:t>
            </a:r>
            <a:endParaRPr lang="en-US" dirty="0">
              <a:solidFill>
                <a:srgbClr val="5C2785"/>
              </a:solidFill>
            </a:endParaRPr>
          </a:p>
          <a:p>
            <a:pPr lvl="2"/>
            <a:r>
              <a:rPr lang="en-US" b="1" i="1" dirty="0">
                <a:solidFill>
                  <a:srgbClr val="5C2785"/>
                </a:solidFill>
              </a:rPr>
              <a:t>Basic Bigram</a:t>
            </a:r>
            <a:r>
              <a:rPr lang="en-US" dirty="0">
                <a:solidFill>
                  <a:srgbClr val="5C2785"/>
                </a:solidFill>
              </a:rPr>
              <a:t> </a:t>
            </a:r>
          </a:p>
          <a:p>
            <a:pPr lvl="2"/>
            <a:r>
              <a:rPr lang="en-US" b="1" i="1" dirty="0">
                <a:solidFill>
                  <a:srgbClr val="5C2785"/>
                </a:solidFill>
              </a:rPr>
              <a:t>Custom Unigram</a:t>
            </a:r>
            <a:endParaRPr lang="en-US" dirty="0">
              <a:solidFill>
                <a:srgbClr val="5C2785"/>
              </a:solidFill>
            </a:endParaRPr>
          </a:p>
          <a:p>
            <a:pPr lvl="2"/>
            <a:r>
              <a:rPr lang="en-US" b="1" i="1" dirty="0">
                <a:solidFill>
                  <a:srgbClr val="5C2785"/>
                </a:solidFill>
              </a:rPr>
              <a:t>Custom Bigram</a:t>
            </a:r>
            <a:endParaRPr lang="en-US" dirty="0"/>
          </a:p>
          <a:p>
            <a:pPr lvl="1"/>
            <a:r>
              <a:rPr lang="en-US" b="1" dirty="0"/>
              <a:t>Byte Pair Encoding (BPE): </a:t>
            </a:r>
            <a:r>
              <a:rPr lang="en-US" dirty="0"/>
              <a:t>Couldn’t get working at good enough performance </a:t>
            </a:r>
            <a:endParaRPr lang="en-US" b="1" i="1" dirty="0">
              <a:solidFill>
                <a:srgbClr val="5C2785"/>
              </a:solidFill>
            </a:endParaRPr>
          </a:p>
          <a:p>
            <a:pPr lvl="2"/>
            <a:r>
              <a:rPr lang="en-US" b="1" i="1" dirty="0">
                <a:solidFill>
                  <a:srgbClr val="5C2785"/>
                </a:solidFill>
              </a:rPr>
              <a:t>Basic BPE</a:t>
            </a:r>
            <a:endParaRPr lang="en-US" dirty="0"/>
          </a:p>
        </p:txBody>
      </p:sp>
      <p:pic>
        <p:nvPicPr>
          <p:cNvPr id="5" name="Graphic 4" descr="Flask with solid fill">
            <a:extLst>
              <a:ext uri="{FF2B5EF4-FFF2-40B4-BE49-F238E27FC236}">
                <a16:creationId xmlns:a16="http://schemas.microsoft.com/office/drawing/2014/main" id="{3987ABFE-5909-F0A1-582F-8B8444AA992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154733" y="1910366"/>
            <a:ext cx="3037267" cy="3037267"/>
          </a:xfrm>
          <a:prstGeom prst="rect">
            <a:avLst/>
          </a:prstGeom>
        </p:spPr>
      </p:pic>
    </p:spTree>
    <p:extLst>
      <p:ext uri="{BB962C8B-B14F-4D97-AF65-F5344CB8AC3E}">
        <p14:creationId xmlns:p14="http://schemas.microsoft.com/office/powerpoint/2010/main" val="2959294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D3350-D08D-1A3F-66DD-7E5A456826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8C0D63-2B1F-6E8C-8850-1F114F699B66}"/>
              </a:ext>
            </a:extLst>
          </p:cNvPr>
          <p:cNvSpPr>
            <a:spLocks noGrp="1"/>
          </p:cNvSpPr>
          <p:nvPr>
            <p:ph type="title"/>
          </p:nvPr>
        </p:nvSpPr>
        <p:spPr>
          <a:xfrm>
            <a:off x="515112" y="793551"/>
            <a:ext cx="2530911" cy="731520"/>
          </a:xfrm>
        </p:spPr>
        <p:txBody>
          <a:bodyPr>
            <a:normAutofit fontScale="90000"/>
          </a:bodyPr>
          <a:lstStyle/>
          <a:p>
            <a:r>
              <a:rPr lang="en-US" dirty="0"/>
              <a:t>Results 1</a:t>
            </a:r>
          </a:p>
        </p:txBody>
      </p:sp>
      <p:sp>
        <p:nvSpPr>
          <p:cNvPr id="3" name="Content Placeholder 2">
            <a:extLst>
              <a:ext uri="{FF2B5EF4-FFF2-40B4-BE49-F238E27FC236}">
                <a16:creationId xmlns:a16="http://schemas.microsoft.com/office/drawing/2014/main" id="{B0EA34C1-5426-C7EC-D8AD-6AEC748F0492}"/>
              </a:ext>
            </a:extLst>
          </p:cNvPr>
          <p:cNvSpPr>
            <a:spLocks noGrp="1"/>
          </p:cNvSpPr>
          <p:nvPr>
            <p:ph idx="1"/>
          </p:nvPr>
        </p:nvSpPr>
        <p:spPr>
          <a:xfrm>
            <a:off x="515112" y="1709929"/>
            <a:ext cx="10395904" cy="2365152"/>
          </a:xfrm>
        </p:spPr>
        <p:txBody>
          <a:bodyPr>
            <a:normAutofit/>
          </a:bodyPr>
          <a:lstStyle/>
          <a:p>
            <a:r>
              <a:rPr lang="en-US" b="1" dirty="0">
                <a:solidFill>
                  <a:srgbClr val="5C2785"/>
                </a:solidFill>
              </a:rPr>
              <a:t>Key Metrics: </a:t>
            </a:r>
            <a:r>
              <a:rPr lang="en-US" dirty="0"/>
              <a:t>BLEU score, Accuracy (word for word translation), F1 Score (word for word translation)</a:t>
            </a:r>
          </a:p>
          <a:p>
            <a:r>
              <a:rPr lang="en-US" b="1" dirty="0">
                <a:solidFill>
                  <a:srgbClr val="5C2785"/>
                </a:solidFill>
              </a:rPr>
              <a:t>Visualizations: </a:t>
            </a: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15" name="Picture 14" descr="A chart with a colorful triangle&#10;&#10;AI-generated content may be incorrect.">
            <a:extLst>
              <a:ext uri="{FF2B5EF4-FFF2-40B4-BE49-F238E27FC236}">
                <a16:creationId xmlns:a16="http://schemas.microsoft.com/office/drawing/2014/main" id="{4BA902B3-49DA-16C8-2B78-0D974650CA5C}"/>
              </a:ext>
            </a:extLst>
          </p:cNvPr>
          <p:cNvPicPr>
            <a:picLocks noChangeAspect="1"/>
          </p:cNvPicPr>
          <p:nvPr/>
        </p:nvPicPr>
        <p:blipFill>
          <a:blip r:embed="rId3"/>
          <a:stretch>
            <a:fillRect/>
          </a:stretch>
        </p:blipFill>
        <p:spPr>
          <a:xfrm>
            <a:off x="841782" y="3429000"/>
            <a:ext cx="3374361" cy="3213273"/>
          </a:xfrm>
          <a:prstGeom prst="rect">
            <a:avLst/>
          </a:prstGeom>
        </p:spPr>
      </p:pic>
      <p:pic>
        <p:nvPicPr>
          <p:cNvPr id="17" name="Picture 16" descr="Model Scores table with BLEU, ACcuracy, and F1 Score">
            <a:extLst>
              <a:ext uri="{FF2B5EF4-FFF2-40B4-BE49-F238E27FC236}">
                <a16:creationId xmlns:a16="http://schemas.microsoft.com/office/drawing/2014/main" id="{BDF38CEF-113C-06C1-5B7F-4B8410CAAA92}"/>
              </a:ext>
            </a:extLst>
          </p:cNvPr>
          <p:cNvPicPr>
            <a:picLocks noChangeAspect="1"/>
          </p:cNvPicPr>
          <p:nvPr/>
        </p:nvPicPr>
        <p:blipFill>
          <a:blip r:embed="rId4"/>
          <a:stretch>
            <a:fillRect/>
          </a:stretch>
        </p:blipFill>
        <p:spPr>
          <a:xfrm>
            <a:off x="2495098" y="2044004"/>
            <a:ext cx="7742487" cy="1521960"/>
          </a:xfrm>
          <a:prstGeom prst="rect">
            <a:avLst/>
          </a:prstGeom>
        </p:spPr>
      </p:pic>
      <p:pic>
        <p:nvPicPr>
          <p:cNvPr id="19" name="Picture 18" descr="Line Chart  showing BLEU score, Accuracy, and  F1 Score&#10;">
            <a:extLst>
              <a:ext uri="{FF2B5EF4-FFF2-40B4-BE49-F238E27FC236}">
                <a16:creationId xmlns:a16="http://schemas.microsoft.com/office/drawing/2014/main" id="{86811871-7183-F886-EF04-77E5F1C1D5ED}"/>
              </a:ext>
            </a:extLst>
          </p:cNvPr>
          <p:cNvPicPr>
            <a:picLocks noChangeAspect="1"/>
          </p:cNvPicPr>
          <p:nvPr/>
        </p:nvPicPr>
        <p:blipFill>
          <a:blip r:embed="rId5"/>
          <a:stretch>
            <a:fillRect/>
          </a:stretch>
        </p:blipFill>
        <p:spPr>
          <a:xfrm>
            <a:off x="6893316" y="3755897"/>
            <a:ext cx="4582959" cy="2784345"/>
          </a:xfrm>
          <a:prstGeom prst="rect">
            <a:avLst/>
          </a:prstGeom>
        </p:spPr>
      </p:pic>
      <p:sp>
        <p:nvSpPr>
          <p:cNvPr id="20" name="TextBox 19">
            <a:extLst>
              <a:ext uri="{FF2B5EF4-FFF2-40B4-BE49-F238E27FC236}">
                <a16:creationId xmlns:a16="http://schemas.microsoft.com/office/drawing/2014/main" id="{42BFCDF5-D74C-A02D-F3F9-4D5A705B4CA3}"/>
              </a:ext>
            </a:extLst>
          </p:cNvPr>
          <p:cNvSpPr txBox="1"/>
          <p:nvPr/>
        </p:nvSpPr>
        <p:spPr>
          <a:xfrm>
            <a:off x="4483726" y="4075081"/>
            <a:ext cx="2019224" cy="923330"/>
          </a:xfrm>
          <a:prstGeom prst="rect">
            <a:avLst/>
          </a:prstGeom>
          <a:solidFill>
            <a:srgbClr val="FFC00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t>These all show the same thing, just in different ways!</a:t>
            </a:r>
          </a:p>
        </p:txBody>
      </p:sp>
      <p:sp>
        <p:nvSpPr>
          <p:cNvPr id="21" name="Right Arrow 20">
            <a:extLst>
              <a:ext uri="{FF2B5EF4-FFF2-40B4-BE49-F238E27FC236}">
                <a16:creationId xmlns:a16="http://schemas.microsoft.com/office/drawing/2014/main" id="{3A40BE4B-7E9B-8888-967C-BC82F88F0CAA}"/>
              </a:ext>
            </a:extLst>
          </p:cNvPr>
          <p:cNvSpPr/>
          <p:nvPr/>
        </p:nvSpPr>
        <p:spPr>
          <a:xfrm rot="1483532">
            <a:off x="5812862" y="5099585"/>
            <a:ext cx="917011" cy="395417"/>
          </a:xfrm>
          <a:prstGeom prst="rightArrow">
            <a:avLst/>
          </a:prstGeom>
          <a:solidFill>
            <a:srgbClr val="5C27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ight Arrow 21">
            <a:extLst>
              <a:ext uri="{FF2B5EF4-FFF2-40B4-BE49-F238E27FC236}">
                <a16:creationId xmlns:a16="http://schemas.microsoft.com/office/drawing/2014/main" id="{966152BD-1004-3BEC-7D8A-B0FB67C232CD}"/>
              </a:ext>
            </a:extLst>
          </p:cNvPr>
          <p:cNvSpPr/>
          <p:nvPr/>
        </p:nvSpPr>
        <p:spPr>
          <a:xfrm rot="9556699">
            <a:off x="4133654" y="5075373"/>
            <a:ext cx="917011" cy="395417"/>
          </a:xfrm>
          <a:prstGeom prst="rightArrow">
            <a:avLst/>
          </a:prstGeom>
          <a:solidFill>
            <a:srgbClr val="5C27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ight Arrow 22">
            <a:extLst>
              <a:ext uri="{FF2B5EF4-FFF2-40B4-BE49-F238E27FC236}">
                <a16:creationId xmlns:a16="http://schemas.microsoft.com/office/drawing/2014/main" id="{20C49089-D175-5123-3AA0-52943A99C4F5}"/>
              </a:ext>
            </a:extLst>
          </p:cNvPr>
          <p:cNvSpPr/>
          <p:nvPr/>
        </p:nvSpPr>
        <p:spPr>
          <a:xfrm rot="16200000">
            <a:off x="5249855" y="3553113"/>
            <a:ext cx="493077" cy="395417"/>
          </a:xfrm>
          <a:prstGeom prst="rightArrow">
            <a:avLst>
              <a:gd name="adj1" fmla="val 43750"/>
              <a:gd name="adj2" fmla="val 50000"/>
            </a:avLst>
          </a:prstGeom>
          <a:solidFill>
            <a:srgbClr val="5C278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027992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2A6D3-58E5-761E-90B9-F265E5A7E9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826222-04FF-372D-7368-DF647B151256}"/>
              </a:ext>
            </a:extLst>
          </p:cNvPr>
          <p:cNvSpPr>
            <a:spLocks noGrp="1"/>
          </p:cNvSpPr>
          <p:nvPr>
            <p:ph type="title"/>
          </p:nvPr>
        </p:nvSpPr>
        <p:spPr>
          <a:xfrm>
            <a:off x="515112" y="793551"/>
            <a:ext cx="2530911" cy="731520"/>
          </a:xfrm>
        </p:spPr>
        <p:txBody>
          <a:bodyPr>
            <a:normAutofit fontScale="90000"/>
          </a:bodyPr>
          <a:lstStyle/>
          <a:p>
            <a:r>
              <a:rPr lang="en-US" dirty="0"/>
              <a:t>Results 2 </a:t>
            </a:r>
          </a:p>
        </p:txBody>
      </p:sp>
      <p:sp>
        <p:nvSpPr>
          <p:cNvPr id="3" name="Content Placeholder 2">
            <a:extLst>
              <a:ext uri="{FF2B5EF4-FFF2-40B4-BE49-F238E27FC236}">
                <a16:creationId xmlns:a16="http://schemas.microsoft.com/office/drawing/2014/main" id="{65E77F35-D643-03C4-37D9-D35A8F33275D}"/>
              </a:ext>
            </a:extLst>
          </p:cNvPr>
          <p:cNvSpPr>
            <a:spLocks noGrp="1"/>
          </p:cNvSpPr>
          <p:nvPr>
            <p:ph idx="1"/>
          </p:nvPr>
        </p:nvSpPr>
        <p:spPr>
          <a:xfrm>
            <a:off x="515112" y="1709929"/>
            <a:ext cx="3373394" cy="888132"/>
          </a:xfrm>
        </p:spPr>
        <p:txBody>
          <a:bodyPr>
            <a:normAutofit/>
          </a:bodyPr>
          <a:lstStyle/>
          <a:p>
            <a:pPr marL="0" indent="0">
              <a:buNone/>
            </a:pPr>
            <a:r>
              <a:rPr lang="en-US" sz="2400" dirty="0"/>
              <a:t>- </a:t>
            </a:r>
            <a:r>
              <a:rPr lang="en-US" sz="2400" b="1" dirty="0">
                <a:solidFill>
                  <a:srgbClr val="5C2785"/>
                </a:solidFill>
              </a:rPr>
              <a:t>Output Examples:</a:t>
            </a:r>
            <a:endParaRPr lang="en-US" sz="2400" dirty="0"/>
          </a:p>
        </p:txBody>
      </p:sp>
      <p:pic>
        <p:nvPicPr>
          <p:cNvPr id="9" name="Picture 8" descr="A screenshot of a computer&#10;&#10;AI-generated content may be incorrect.">
            <a:extLst>
              <a:ext uri="{FF2B5EF4-FFF2-40B4-BE49-F238E27FC236}">
                <a16:creationId xmlns:a16="http://schemas.microsoft.com/office/drawing/2014/main" id="{B00C6332-7ADB-7B98-79B3-E88039C5C6C4}"/>
              </a:ext>
            </a:extLst>
          </p:cNvPr>
          <p:cNvPicPr>
            <a:picLocks noChangeAspect="1"/>
          </p:cNvPicPr>
          <p:nvPr/>
        </p:nvPicPr>
        <p:blipFill>
          <a:blip r:embed="rId3"/>
          <a:stretch>
            <a:fillRect/>
          </a:stretch>
        </p:blipFill>
        <p:spPr>
          <a:xfrm>
            <a:off x="3888506" y="897873"/>
            <a:ext cx="5922758" cy="3314651"/>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739A4C80-2008-0E76-D687-060365CA2BE9}"/>
              </a:ext>
            </a:extLst>
          </p:cNvPr>
          <p:cNvPicPr>
            <a:picLocks noChangeAspect="1"/>
          </p:cNvPicPr>
          <p:nvPr/>
        </p:nvPicPr>
        <p:blipFill>
          <a:blip r:embed="rId4"/>
          <a:stretch>
            <a:fillRect/>
          </a:stretch>
        </p:blipFill>
        <p:spPr>
          <a:xfrm>
            <a:off x="3888506" y="4259939"/>
            <a:ext cx="6528240" cy="2365151"/>
          </a:xfrm>
          <a:prstGeom prst="rect">
            <a:avLst/>
          </a:prstGeom>
        </p:spPr>
      </p:pic>
      <p:sp>
        <p:nvSpPr>
          <p:cNvPr id="4" name="Frame 3">
            <a:extLst>
              <a:ext uri="{FF2B5EF4-FFF2-40B4-BE49-F238E27FC236}">
                <a16:creationId xmlns:a16="http://schemas.microsoft.com/office/drawing/2014/main" id="{7A4FAB52-DA7E-3F86-06C3-1598FF6C6E57}"/>
              </a:ext>
            </a:extLst>
          </p:cNvPr>
          <p:cNvSpPr/>
          <p:nvPr/>
        </p:nvSpPr>
        <p:spPr>
          <a:xfrm>
            <a:off x="3888506" y="2161309"/>
            <a:ext cx="2937167" cy="203200"/>
          </a:xfrm>
          <a:prstGeom prst="frame">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Frame 4">
            <a:extLst>
              <a:ext uri="{FF2B5EF4-FFF2-40B4-BE49-F238E27FC236}">
                <a16:creationId xmlns:a16="http://schemas.microsoft.com/office/drawing/2014/main" id="{980D1027-B214-E3C0-9F52-B395D9887205}"/>
              </a:ext>
            </a:extLst>
          </p:cNvPr>
          <p:cNvSpPr/>
          <p:nvPr/>
        </p:nvSpPr>
        <p:spPr>
          <a:xfrm>
            <a:off x="3888505" y="6336145"/>
            <a:ext cx="2937167" cy="330509"/>
          </a:xfrm>
          <a:prstGeom prst="frame">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Frame 5">
            <a:extLst>
              <a:ext uri="{FF2B5EF4-FFF2-40B4-BE49-F238E27FC236}">
                <a16:creationId xmlns:a16="http://schemas.microsoft.com/office/drawing/2014/main" id="{B4457C15-E994-DA92-2DDF-7658DB7746D7}"/>
              </a:ext>
            </a:extLst>
          </p:cNvPr>
          <p:cNvSpPr/>
          <p:nvPr/>
        </p:nvSpPr>
        <p:spPr>
          <a:xfrm>
            <a:off x="3888506" y="5628361"/>
            <a:ext cx="2207495" cy="255204"/>
          </a:xfrm>
          <a:prstGeom prst="frame">
            <a:avLst/>
          </a:prstGeom>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56949473"/>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5F801DB-9F8A-764E-89B7-C6298D2FD845}">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1100</TotalTime>
  <Words>1576</Words>
  <Application>Microsoft Macintosh PowerPoint</Application>
  <PresentationFormat>Widescreen</PresentationFormat>
  <Paragraphs>138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Bierstadt</vt:lpstr>
      <vt:lpstr>Calibri</vt:lpstr>
      <vt:lpstr>Menlo</vt:lpstr>
      <vt:lpstr>GestaltVTI</vt:lpstr>
      <vt:lpstr>Machine Translation:  English to German</vt:lpstr>
      <vt:lpstr>Problem Overview</vt:lpstr>
      <vt:lpstr>Motivation &amp; Goals</vt:lpstr>
      <vt:lpstr>Dataset Description</vt:lpstr>
      <vt:lpstr>Approach Overview</vt:lpstr>
      <vt:lpstr>Tools &amp; Techniques</vt:lpstr>
      <vt:lpstr>Experiments &amp; Analysis</vt:lpstr>
      <vt:lpstr>Results 1</vt:lpstr>
      <vt:lpstr>Results 2 </vt:lpstr>
      <vt:lpstr>Challenges &amp; Lessons Learned</vt:lpstr>
      <vt:lpstr>Conclusion &amp; Future Work</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Claire E Lueking</dc:creator>
  <cp:lastModifiedBy>Claire E Lueking</cp:lastModifiedBy>
  <cp:revision>68</cp:revision>
  <dcterms:created xsi:type="dcterms:W3CDTF">2025-04-17T18:04:58Z</dcterms:created>
  <dcterms:modified xsi:type="dcterms:W3CDTF">2025-04-20T16:34:44Z</dcterms:modified>
</cp:coreProperties>
</file>