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7" r:id="rId3"/>
    <p:sldId id="276" r:id="rId4"/>
    <p:sldId id="278" r:id="rId5"/>
    <p:sldId id="279" r:id="rId6"/>
    <p:sldId id="280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9" autoAdjust="0"/>
    <p:restoredTop sz="87728" autoAdjust="0"/>
  </p:normalViewPr>
  <p:slideViewPr>
    <p:cSldViewPr snapToGrid="0" snapToObjects="1">
      <p:cViewPr varScale="1">
        <p:scale>
          <a:sx n="126" d="100"/>
          <a:sy n="126" d="100"/>
        </p:scale>
        <p:origin x="18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0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994EC-483D-324E-A14B-FCB2363A6145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5025C-7BC1-FD44-A669-36723E548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5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AC850-72E3-3F4D-B35F-F73F8A3CE0A9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4428D-4341-6C4B-9BB6-4FE91131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579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4428D-4341-6C4B-9BB6-4FE91131A2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0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967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3544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F8D0-70A2-2644-AB9A-71B243683867}" type="datetime1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208935"/>
            <a:ext cx="777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3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DB3E-F530-B04E-9C00-73A665A746DF}" type="datetime1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9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8647-DDC8-8045-929B-87F8A0123AAC}" type="datetime1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99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6391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609601"/>
            <a:ext cx="8329613" cy="697577"/>
          </a:xfr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headline here – up to 2 full width lines</a:t>
            </a:r>
          </a:p>
        </p:txBody>
      </p:sp>
    </p:spTree>
    <p:extLst>
      <p:ext uri="{BB962C8B-B14F-4D97-AF65-F5344CB8AC3E}">
        <p14:creationId xmlns:p14="http://schemas.microsoft.com/office/powerpoint/2010/main" val="12483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8730-4C36-8843-9EA4-9C3064893DBD}" type="datetime1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3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7688-05DA-4D47-AA55-61A105CE9D81}" type="datetime1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0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4D28-8309-FE49-AB2C-BE2DC70C9A1C}" type="datetime1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3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5934-7B0D-E641-970A-4611A6D96867}" type="datetime1">
              <a:rPr lang="en-US" smtClean="0"/>
              <a:t>10/10/24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1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8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4B22-D73B-5641-AE5B-A44D888704A2}" type="datetime1">
              <a:rPr lang="en-US" smtClean="0"/>
              <a:t>10/10/24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3042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6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C4A-8140-4243-9F4B-6A0F328069B3}" type="datetime1">
              <a:rPr lang="en-US" smtClean="0"/>
              <a:t>10/10/24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4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471A-7A79-1F42-B8F4-4C366A4D2860}" type="datetime1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99A-C565-AA4F-B0B7-B1C9F3E19B32}" type="datetime1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93804-F157-E84E-A058-6F1D58E71D89}" type="datetime1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6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197" y="1628665"/>
            <a:ext cx="8544329" cy="1470025"/>
          </a:xfrm>
        </p:spPr>
        <p:txBody>
          <a:bodyPr>
            <a:noAutofit/>
          </a:bodyPr>
          <a:lstStyle/>
          <a:p>
            <a:r>
              <a:rPr lang="en-US" sz="3200" b="1" dirty="0"/>
              <a:t>Deep Learning for Natural Language Processing</a:t>
            </a:r>
            <a:br>
              <a:rPr lang="en-US" sz="3200" b="1" dirty="0"/>
            </a:br>
            <a:r>
              <a:rPr lang="en-US" sz="3200" b="1" dirty="0"/>
              <a:t>DLNLP 4: </a:t>
            </a:r>
            <a:r>
              <a:rPr lang="en-US" sz="3200" b="1" dirty="0" err="1"/>
              <a:t>PyTorch</a:t>
            </a:r>
            <a:r>
              <a:rPr lang="en-US" sz="3200" b="1" dirty="0"/>
              <a:t> Notes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462875"/>
            <a:ext cx="7772400" cy="124294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Mihai Surdeanu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Marco A.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Valenzuela-Escárcega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downloa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64" y="5379153"/>
            <a:ext cx="3438142" cy="857621"/>
          </a:xfrm>
          <a:prstGeom prst="rect">
            <a:avLst/>
          </a:prstGeom>
        </p:spPr>
      </p:pic>
      <p:pic>
        <p:nvPicPr>
          <p:cNvPr id="8" name="Picture 7" descr="clula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270" y="4998175"/>
            <a:ext cx="1487859" cy="18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C525A-9887-2A0B-DEE5-9CB0E45CE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31C0-3792-3338-0CFF-C9318927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PyTorch</a:t>
            </a:r>
            <a:r>
              <a:rPr lang="en-US" dirty="0"/>
              <a:t> do?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C5FF40-CBBC-87AC-C7AD-85BD6619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4B37E-E15A-3339-9D65-D483DCCBA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1472239"/>
            <a:ext cx="7748410" cy="431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7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D751-BD57-EC48-BBAB-327B04BF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PyTorch</a:t>
            </a:r>
            <a:r>
              <a:rPr lang="en-US" dirty="0"/>
              <a:t> do?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A5B0-FDD6-6940-8AD5-B4712CA7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3FAE3-1E33-3442-9270-0E0EA6A88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1472239"/>
            <a:ext cx="7748410" cy="431896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6EF16C-8E0C-B049-922D-A01BB20A550E}"/>
              </a:ext>
            </a:extLst>
          </p:cNvPr>
          <p:cNvSpPr/>
          <p:nvPr/>
        </p:nvSpPr>
        <p:spPr>
          <a:xfrm>
            <a:off x="3854369" y="3791688"/>
            <a:ext cx="931639" cy="478755"/>
          </a:xfrm>
          <a:prstGeom prst="roundRect">
            <a:avLst>
              <a:gd name="adj" fmla="val 5905"/>
            </a:avLst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14224CDC-A4B7-FB6A-9149-31658140B070}"/>
              </a:ext>
            </a:extLst>
          </p:cNvPr>
          <p:cNvSpPr/>
          <p:nvPr/>
        </p:nvSpPr>
        <p:spPr>
          <a:xfrm>
            <a:off x="4915950" y="1653329"/>
            <a:ext cx="3536189" cy="1344513"/>
          </a:xfrm>
          <a:prstGeom prst="wedgeRoundRectCallout">
            <a:avLst>
              <a:gd name="adj1" fmla="val -50652"/>
              <a:gd name="adj2" fmla="val 10924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functions such as </a:t>
            </a:r>
            <a:r>
              <a:rPr lang="en-US" dirty="0" err="1">
                <a:solidFill>
                  <a:srgbClr val="FF0000"/>
                </a:solidFill>
                <a:latin typeface="MS Reference Sans Serif" panose="020B0604030504040204" pitchFamily="34" charset="0"/>
              </a:rPr>
              <a:t>NLLLoss</a:t>
            </a:r>
            <a:r>
              <a:rPr lang="en-US" dirty="0"/>
              <a:t> or </a:t>
            </a:r>
            <a:r>
              <a:rPr lang="en-US" dirty="0" err="1">
                <a:solidFill>
                  <a:srgbClr val="FF0000"/>
                </a:solidFill>
                <a:latin typeface="MS Reference Sans Serif" panose="020B0604030504040204" pitchFamily="34" charset="0"/>
              </a:rPr>
              <a:t>CrossEntropyLoss</a:t>
            </a:r>
            <a:r>
              <a:rPr lang="en-US" dirty="0"/>
              <a:t> compute the loss for one or a small number of examples (a “mini batch”)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6B58D463-9011-3FC1-CAD2-434A3A90137F}"/>
              </a:ext>
            </a:extLst>
          </p:cNvPr>
          <p:cNvSpPr/>
          <p:nvPr/>
        </p:nvSpPr>
        <p:spPr>
          <a:xfrm>
            <a:off x="5241970" y="4057006"/>
            <a:ext cx="3536189" cy="1344513"/>
          </a:xfrm>
          <a:prstGeom prst="wedgeRoundRectCallout">
            <a:avLst>
              <a:gd name="adj1" fmla="val -60472"/>
              <a:gd name="adj2" fmla="val -4399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model(x)</a:t>
            </a:r>
            <a:r>
              <a:rPr lang="en-US" dirty="0"/>
              <a:t> runs the forward pass through the model for the current example (or mini batch). This is necessary for the loss.</a:t>
            </a:r>
          </a:p>
        </p:txBody>
      </p:sp>
    </p:spTree>
    <p:extLst>
      <p:ext uri="{BB962C8B-B14F-4D97-AF65-F5344CB8AC3E}">
        <p14:creationId xmlns:p14="http://schemas.microsoft.com/office/powerpoint/2010/main" val="30501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5944B-D400-2D37-3A5A-4E89A92D7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60E4-2541-8075-ABE9-B7DB686F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PyTorch</a:t>
            </a:r>
            <a:r>
              <a:rPr lang="en-US" dirty="0"/>
              <a:t> do?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D846AB-2C6A-5C5C-FE26-FAA8C8BB2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CF21D-237D-336C-C06F-30213593B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1472239"/>
            <a:ext cx="7748410" cy="431896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47D3D71-A2E9-BD85-7406-AE0EA1B12E2A}"/>
              </a:ext>
            </a:extLst>
          </p:cNvPr>
          <p:cNvSpPr/>
          <p:nvPr/>
        </p:nvSpPr>
        <p:spPr>
          <a:xfrm>
            <a:off x="3530279" y="3791688"/>
            <a:ext cx="1255730" cy="478755"/>
          </a:xfrm>
          <a:prstGeom prst="roundRect">
            <a:avLst>
              <a:gd name="adj" fmla="val 5905"/>
            </a:avLst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32713561-C6CA-2D9B-D759-6B2773C674BB}"/>
              </a:ext>
            </a:extLst>
          </p:cNvPr>
          <p:cNvSpPr/>
          <p:nvPr/>
        </p:nvSpPr>
        <p:spPr>
          <a:xfrm>
            <a:off x="5461214" y="1836717"/>
            <a:ext cx="2979057" cy="3590003"/>
          </a:xfrm>
          <a:prstGeom prst="wedgeRoundRectCallout">
            <a:avLst>
              <a:gd name="adj1" fmla="val -68779"/>
              <a:gd name="adj2" fmla="val 1316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FF0000"/>
                </a:solidFill>
                <a:latin typeface="MS Reference Sans Serif" panose="020B0604030504040204" pitchFamily="34" charset="0"/>
              </a:rPr>
              <a:t>loss.backward</a:t>
            </a:r>
            <a:r>
              <a:rPr lang="en-US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()</a:t>
            </a:r>
            <a:r>
              <a:rPr lang="en-US" dirty="0"/>
              <a:t> computes the partial derivatives for all parameters in your model.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Where are these parameters stored?</a:t>
            </a:r>
          </a:p>
          <a:p>
            <a:r>
              <a:rPr lang="en-US" dirty="0">
                <a:solidFill>
                  <a:srgbClr val="0070C0"/>
                </a:solidFill>
              </a:rPr>
              <a:t>What is a computational graph?</a:t>
            </a:r>
          </a:p>
          <a:p>
            <a:r>
              <a:rPr lang="en-US" dirty="0">
                <a:solidFill>
                  <a:srgbClr val="0070C0"/>
                </a:solidFill>
              </a:rPr>
              <a:t>What is a </a:t>
            </a:r>
            <a:r>
              <a:rPr lang="en-US" i="1" dirty="0">
                <a:solidFill>
                  <a:srgbClr val="0070C0"/>
                </a:solidFill>
              </a:rPr>
              <a:t>dynamic</a:t>
            </a:r>
            <a:r>
              <a:rPr lang="en-US" dirty="0">
                <a:solidFill>
                  <a:srgbClr val="0070C0"/>
                </a:solidFill>
              </a:rPr>
              <a:t> computational graph?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38944D7-25E2-3BF5-85F3-E28E68E4BED3}"/>
              </a:ext>
            </a:extLst>
          </p:cNvPr>
          <p:cNvSpPr/>
          <p:nvPr/>
        </p:nvSpPr>
        <p:spPr>
          <a:xfrm>
            <a:off x="2779854" y="4502772"/>
            <a:ext cx="1143964" cy="478755"/>
          </a:xfrm>
          <a:prstGeom prst="roundRect">
            <a:avLst>
              <a:gd name="adj" fmla="val 5905"/>
            </a:avLst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9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9C037-FB40-A492-354A-C19A8A7AF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DE26F-3437-9CD6-B171-3D89EE30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PyTorch</a:t>
            </a:r>
            <a:r>
              <a:rPr lang="en-US" dirty="0"/>
              <a:t> do?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5A578-1442-48FE-9FBE-ECF6AAFC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40506-53FE-5664-0B93-2A61E02D0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1472239"/>
            <a:ext cx="7748410" cy="431896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81F3554-0C3B-6617-FF5F-5B795EC548F9}"/>
              </a:ext>
            </a:extLst>
          </p:cNvPr>
          <p:cNvSpPr/>
          <p:nvPr/>
        </p:nvSpPr>
        <p:spPr>
          <a:xfrm>
            <a:off x="2207872" y="3793003"/>
            <a:ext cx="2560898" cy="478755"/>
          </a:xfrm>
          <a:prstGeom prst="roundRect">
            <a:avLst>
              <a:gd name="adj" fmla="val 5905"/>
            </a:avLst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8432925B-3A9E-97F8-E8EB-575CA8F34C3F}"/>
              </a:ext>
            </a:extLst>
          </p:cNvPr>
          <p:cNvSpPr/>
          <p:nvPr/>
        </p:nvSpPr>
        <p:spPr>
          <a:xfrm>
            <a:off x="5707743" y="2394985"/>
            <a:ext cx="2979057" cy="924293"/>
          </a:xfrm>
          <a:prstGeom prst="wedgeRoundRectCallout">
            <a:avLst>
              <a:gd name="adj1" fmla="val -77327"/>
              <a:gd name="adj2" fmla="val 12837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FF0000"/>
                </a:solidFill>
                <a:latin typeface="MS Reference Sans Serif" panose="020B0604030504040204" pitchFamily="34" charset="0"/>
              </a:rPr>
              <a:t>optimizer.step</a:t>
            </a:r>
            <a:r>
              <a:rPr lang="en-US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() </a:t>
            </a:r>
            <a:r>
              <a:rPr lang="en-US" dirty="0"/>
              <a:t>updates all model parameters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896D8FB-240C-A82F-FCE6-E88E8F8B1EF4}"/>
              </a:ext>
            </a:extLst>
          </p:cNvPr>
          <p:cNvSpPr/>
          <p:nvPr/>
        </p:nvSpPr>
        <p:spPr>
          <a:xfrm>
            <a:off x="1782501" y="4434024"/>
            <a:ext cx="2106593" cy="478755"/>
          </a:xfrm>
          <a:prstGeom prst="roundRect">
            <a:avLst>
              <a:gd name="adj" fmla="val 5905"/>
            </a:avLst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18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457A6-48F7-F0FD-38C7-D39EF0B29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ACA9-C9A0-342D-D8B8-2BDDE88F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 err="1"/>
              <a:t>PyTorch</a:t>
            </a:r>
            <a:r>
              <a:rPr lang="en-US" dirty="0"/>
              <a:t> do?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4D82D2-3442-BC9D-F6E1-022A08CC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2A0093-A1C6-C3E1-AF71-3AB8556C2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1472239"/>
            <a:ext cx="7748410" cy="4318961"/>
          </a:xfrm>
          <a:prstGeom prst="rect">
            <a:avLst/>
          </a:prstGeom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8ABF9F8-956E-8523-CE94-D7FDD0DC6E05}"/>
              </a:ext>
            </a:extLst>
          </p:cNvPr>
          <p:cNvSpPr/>
          <p:nvPr/>
        </p:nvSpPr>
        <p:spPr>
          <a:xfrm>
            <a:off x="5364613" y="3631719"/>
            <a:ext cx="2979057" cy="924293"/>
          </a:xfrm>
          <a:prstGeom prst="wedgeRoundRectCallout">
            <a:avLst>
              <a:gd name="adj1" fmla="val -165525"/>
              <a:gd name="adj2" fmla="val 10332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FF0000"/>
                </a:solidFill>
                <a:latin typeface="MS Reference Sans Serif" panose="020B0604030504040204" pitchFamily="34" charset="0"/>
              </a:rPr>
              <a:t>model.zero_grad</a:t>
            </a:r>
            <a:r>
              <a:rPr lang="en-US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() </a:t>
            </a:r>
            <a:r>
              <a:rPr lang="en-US" dirty="0">
                <a:solidFill>
                  <a:schemeClr val="tx1"/>
                </a:solidFill>
              </a:rPr>
              <a:t>resets the gradients for a</a:t>
            </a:r>
            <a:r>
              <a:rPr lang="en-US" dirty="0"/>
              <a:t>ll model parameters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37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7A8F-5703-9BC5-89D0-9F2FBA35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4EF35-FF12-5DEA-02BE-EE5B9DDA3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tensors that </a:t>
            </a:r>
            <a:r>
              <a:rPr lang="en-US" dirty="0" err="1"/>
              <a:t>PyTorch</a:t>
            </a:r>
            <a:r>
              <a:rPr lang="en-US" dirty="0"/>
              <a:t> sees must be </a:t>
            </a:r>
            <a:r>
              <a:rPr lang="en-US" dirty="0" err="1"/>
              <a:t>PyTorch</a:t>
            </a:r>
            <a:r>
              <a:rPr lang="en-US" dirty="0"/>
              <a:t> tensors NOT NumPy ones!</a:t>
            </a:r>
          </a:p>
          <a:p>
            <a:pPr lvl="1"/>
            <a:r>
              <a:rPr lang="en-US" dirty="0"/>
              <a:t>This allows for the computation and the storage of the partial derivates</a:t>
            </a:r>
          </a:p>
          <a:p>
            <a:pPr lvl="1"/>
            <a:r>
              <a:rPr lang="en-US" dirty="0"/>
              <a:t>This allows for the construction of computational graphs</a:t>
            </a:r>
          </a:p>
          <a:p>
            <a:pPr lvl="1"/>
            <a:r>
              <a:rPr lang="en-US" dirty="0"/>
              <a:t>They play well with GPUs</a:t>
            </a:r>
          </a:p>
          <a:p>
            <a:r>
              <a:rPr lang="en-US" dirty="0"/>
              <a:t>More on this soon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57853B-F578-88D1-7F42-9767646B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7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25678</TotalTime>
  <Words>203</Words>
  <Application>Microsoft Macintosh PowerPoint</Application>
  <PresentationFormat>On-screen Show (4:3)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MS Reference Sans Serif</vt:lpstr>
      <vt:lpstr>Office Theme</vt:lpstr>
      <vt:lpstr>Deep Learning for Natural Language Processing DLNLP 4: PyTorch Notes</vt:lpstr>
      <vt:lpstr>What does PyTorch do?</vt:lpstr>
      <vt:lpstr>What does PyTorch do?</vt:lpstr>
      <vt:lpstr>What does PyTorch do?</vt:lpstr>
      <vt:lpstr>What does PyTorch do?</vt:lpstr>
      <vt:lpstr>What does PyTorch do?</vt:lpstr>
      <vt:lpstr>Other notes</vt:lpstr>
    </vt:vector>
  </TitlesOfParts>
  <Company>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Surdeanu</dc:creator>
  <cp:lastModifiedBy>Surdeanu, Mihai - (msurdeanu)</cp:lastModifiedBy>
  <cp:revision>2088</cp:revision>
  <dcterms:created xsi:type="dcterms:W3CDTF">2013-07-26T18:41:15Z</dcterms:created>
  <dcterms:modified xsi:type="dcterms:W3CDTF">2024-10-10T16:57:53Z</dcterms:modified>
</cp:coreProperties>
</file>