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4" r:id="rId27"/>
    <p:sldId id="282" r:id="rId28"/>
    <p:sldId id="283" r:id="rId29"/>
    <p:sldId id="258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50" autoAdjust="0"/>
    <p:restoredTop sz="74169" autoAdjust="0"/>
  </p:normalViewPr>
  <p:slideViewPr>
    <p:cSldViewPr snapToGrid="0" snapToObjects="1">
      <p:cViewPr varScale="1">
        <p:scale>
          <a:sx n="91" d="100"/>
          <a:sy n="91" d="100"/>
        </p:scale>
        <p:origin x="2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2400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h.github.io/posts/2015-08-Understanding-LSTMs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10: Recurrent Neural Networks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43FE2-DA1A-01A5-C75F-BFD4F15F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Acceptor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EA393-8119-1367-3DAE-651355622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D3FC70FF-F48D-89E5-0BE1-15E13A63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99031AA-FFB0-99E8-7B29-D119BFEEA25F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74734C37-9279-F450-7742-662D7AE10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0C41E2-BA97-2133-D942-F8F79835514E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5042BCF-0477-F2F3-EE87-EC6BEC93A807}"/>
              </a:ext>
            </a:extLst>
          </p:cNvPr>
          <p:cNvSpPr/>
          <p:nvPr/>
        </p:nvSpPr>
        <p:spPr>
          <a:xfrm>
            <a:off x="2142309" y="1621038"/>
            <a:ext cx="5029201" cy="789438"/>
          </a:xfrm>
          <a:prstGeom prst="wedgeRoundRectCallout">
            <a:avLst>
              <a:gd name="adj1" fmla="val 44604"/>
              <a:gd name="adj2" fmla="val 10251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the whole text</a:t>
            </a:r>
            <a:r>
              <a:rPr lang="en-US" sz="2000" dirty="0"/>
              <a:t>, e.g., AG News topic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78871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EE03-AB05-E8E7-84FD-FA447BF92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Transducer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AF5E9A-AB1B-9BC3-78DB-1EA77D7B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5B8BA08C-80FB-D455-90CC-9F2E0947D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29000"/>
            <a:ext cx="7772400" cy="185839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7F242BF-2217-C379-D148-BF945EBB1BC7}"/>
              </a:ext>
            </a:extLst>
          </p:cNvPr>
          <p:cNvGrpSpPr/>
          <p:nvPr/>
        </p:nvGrpSpPr>
        <p:grpSpPr>
          <a:xfrm>
            <a:off x="6910433" y="2832655"/>
            <a:ext cx="952951" cy="596345"/>
            <a:chOff x="6910433" y="2255883"/>
            <a:chExt cx="952951" cy="596345"/>
          </a:xfrm>
        </p:grpSpPr>
        <p:pic>
          <p:nvPicPr>
            <p:cNvPr id="6" name="Picture 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8B46228D-BD2B-C9D4-B86B-BB8AB6DD6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06FA28-4F0F-F93F-E2AD-FA212D7CC5F8}"/>
                </a:ext>
              </a:extLst>
            </p:cNvPr>
            <p:cNvCxnSpPr>
              <a:endCxn id="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1450B2D-6603-CD91-FE26-4ADE3A4C1300}"/>
              </a:ext>
            </a:extLst>
          </p:cNvPr>
          <p:cNvSpPr/>
          <p:nvPr/>
        </p:nvSpPr>
        <p:spPr>
          <a:xfrm>
            <a:off x="2207623" y="1486018"/>
            <a:ext cx="5029201" cy="789438"/>
          </a:xfrm>
          <a:prstGeom prst="wedgeRoundRectCallout">
            <a:avLst>
              <a:gd name="adj1" fmla="val 4085"/>
              <a:gd name="adj2" fmla="val 11409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One output neuron per class to learn </a:t>
            </a:r>
            <a:r>
              <a:rPr lang="en-US" sz="2000" i="1" dirty="0"/>
              <a:t>for each word</a:t>
            </a:r>
            <a:r>
              <a:rPr lang="en-US" sz="2000" dirty="0"/>
              <a:t>, e.g., part-of-speech tag classification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EBF3D2A-A8AD-0D69-C654-E62ED72E9E63}"/>
              </a:ext>
            </a:extLst>
          </p:cNvPr>
          <p:cNvGrpSpPr/>
          <p:nvPr/>
        </p:nvGrpSpPr>
        <p:grpSpPr>
          <a:xfrm>
            <a:off x="4463325" y="2836924"/>
            <a:ext cx="952951" cy="596345"/>
            <a:chOff x="6910433" y="2255883"/>
            <a:chExt cx="952951" cy="596345"/>
          </a:xfrm>
        </p:grpSpPr>
        <p:pic>
          <p:nvPicPr>
            <p:cNvPr id="10" name="Picture 9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364E2F05-14BB-0877-D78B-C1842A496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6C9DBD-9568-2AEE-7F99-03EFFBA1973A}"/>
                </a:ext>
              </a:extLst>
            </p:cNvPr>
            <p:cNvCxnSpPr>
              <a:endCxn id="10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B6553E-0150-67B5-E7FD-BC1B20CDEA2B}"/>
              </a:ext>
            </a:extLst>
          </p:cNvPr>
          <p:cNvGrpSpPr/>
          <p:nvPr/>
        </p:nvGrpSpPr>
        <p:grpSpPr>
          <a:xfrm>
            <a:off x="2969168" y="2851987"/>
            <a:ext cx="952951" cy="596345"/>
            <a:chOff x="6910433" y="2255883"/>
            <a:chExt cx="952951" cy="596345"/>
          </a:xfrm>
        </p:grpSpPr>
        <p:pic>
          <p:nvPicPr>
            <p:cNvPr id="13" name="Picture 12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C351EE9B-1C4A-A5A1-BE06-AC55D8C56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696AF9D-1DE7-4B30-89C6-EBD77865C12F}"/>
                </a:ext>
              </a:extLst>
            </p:cNvPr>
            <p:cNvCxnSpPr>
              <a:endCxn id="13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DA0C9B-12A0-FF0C-D5EE-D5E5B8421261}"/>
              </a:ext>
            </a:extLst>
          </p:cNvPr>
          <p:cNvGrpSpPr/>
          <p:nvPr/>
        </p:nvGrpSpPr>
        <p:grpSpPr>
          <a:xfrm>
            <a:off x="1475011" y="2851987"/>
            <a:ext cx="952951" cy="596345"/>
            <a:chOff x="6910433" y="2255883"/>
            <a:chExt cx="952951" cy="596345"/>
          </a:xfrm>
        </p:grpSpPr>
        <p:pic>
          <p:nvPicPr>
            <p:cNvPr id="16" name="Picture 15" descr="A black and white rectangle&#10;&#10;Description automatically generated">
              <a:extLst>
                <a:ext uri="{FF2B5EF4-FFF2-40B4-BE49-F238E27FC236}">
                  <a16:creationId xmlns:a16="http://schemas.microsoft.com/office/drawing/2014/main" id="{612E8DEB-C54A-2A6F-AB79-01A0DF7E1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10433" y="2255883"/>
              <a:ext cx="952951" cy="278311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E81881A-3AB9-ED8E-435B-CD32A5769817}"/>
                </a:ext>
              </a:extLst>
            </p:cNvPr>
            <p:cNvCxnSpPr>
              <a:endCxn id="16" idx="2"/>
            </p:cNvCxnSpPr>
            <p:nvPr/>
          </p:nvCxnSpPr>
          <p:spPr>
            <a:xfrm flipV="1">
              <a:off x="7386908" y="2534194"/>
              <a:ext cx="1" cy="3180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116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DD97-4E8C-746D-128B-AA21E6A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Training: Encoder-decoder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932495-D122-C74B-2A25-1EC6F9572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20579BBB-EF31-EC59-BDF2-13C20BE1D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1693524"/>
            <a:ext cx="7772400" cy="1858394"/>
          </a:xfrm>
          <a:prstGeom prst="rect">
            <a:avLst/>
          </a:prstGeom>
        </p:spPr>
      </p:pic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5C190A2B-5735-20CB-56D2-F24660CCC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471" y="4038942"/>
            <a:ext cx="7772400" cy="1858394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4E27361E-AB90-818F-C9F3-4D57C6BC0B9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H="1">
            <a:off x="1136471" y="2622721"/>
            <a:ext cx="7772400" cy="2345418"/>
          </a:xfrm>
          <a:prstGeom prst="bentConnector5">
            <a:avLst>
              <a:gd name="adj1" fmla="val -1092"/>
              <a:gd name="adj2" fmla="val 50000"/>
              <a:gd name="adj3" fmla="val 10193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F7FB8C-2791-8CF7-C468-2C4442A0BF34}"/>
              </a:ext>
            </a:extLst>
          </p:cNvPr>
          <p:cNvGrpSpPr/>
          <p:nvPr/>
        </p:nvGrpSpPr>
        <p:grpSpPr>
          <a:xfrm>
            <a:off x="-83876" y="1984554"/>
            <a:ext cx="788237" cy="3833376"/>
            <a:chOff x="-83876" y="1984554"/>
            <a:chExt cx="788237" cy="3833376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5C282F68-0769-1664-2F86-F8540F429469}"/>
                </a:ext>
              </a:extLst>
            </p:cNvPr>
            <p:cNvSpPr/>
            <p:nvPr/>
          </p:nvSpPr>
          <p:spPr>
            <a:xfrm>
              <a:off x="377789" y="1984554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68F79E8-D39B-F37C-5DF5-45DD7ADBFD89}"/>
                </a:ext>
              </a:extLst>
            </p:cNvPr>
            <p:cNvSpPr/>
            <p:nvPr/>
          </p:nvSpPr>
          <p:spPr>
            <a:xfrm>
              <a:off x="377790" y="4232962"/>
              <a:ext cx="326571" cy="1470353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52F0FD-D5BF-D174-3FFF-2E51F571DDDE}"/>
                </a:ext>
              </a:extLst>
            </p:cNvPr>
            <p:cNvSpPr txBox="1"/>
            <p:nvPr/>
          </p:nvSpPr>
          <p:spPr>
            <a:xfrm rot="16200000">
              <a:off x="-555319" y="2495891"/>
              <a:ext cx="14045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Input text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4DF9068-617F-4A0C-8982-87D5F0DD58D8}"/>
                </a:ext>
              </a:extLst>
            </p:cNvPr>
            <p:cNvSpPr txBox="1"/>
            <p:nvPr/>
          </p:nvSpPr>
          <p:spPr>
            <a:xfrm rot="16200000">
              <a:off x="-615967" y="4770207"/>
              <a:ext cx="16337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Output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577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60469-64AE-42E1-A47E-05B6E7DF4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726083-67C9-D846-8589-E66DCE00C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668A77-BFEB-8858-6FFD-66F7C952D1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DEC64-B67E-5EC2-4966-A4C50E889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21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DB61-6102-8718-6D4C-2C78065A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Deep/Stacked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2A57B8-2F24-C6E0-C60A-5ADC459E1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87AB0CC0-4B92-5948-7456-616D6F841C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65243"/>
            <a:ext cx="6760029" cy="4132972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BE4268F-0DC4-FC63-A9D7-D51394AAD202}"/>
              </a:ext>
            </a:extLst>
          </p:cNvPr>
          <p:cNvSpPr/>
          <p:nvPr/>
        </p:nvSpPr>
        <p:spPr>
          <a:xfrm>
            <a:off x="6553200" y="1656683"/>
            <a:ext cx="2407921" cy="1493985"/>
          </a:xfrm>
          <a:prstGeom prst="wedgeRoundRectCallout">
            <a:avLst>
              <a:gd name="adj1" fmla="val -149984"/>
              <a:gd name="adj2" fmla="val 13158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 output of each layer becomes the input to the next layer!</a:t>
            </a:r>
          </a:p>
        </p:txBody>
      </p:sp>
    </p:spTree>
    <p:extLst>
      <p:ext uri="{BB962C8B-B14F-4D97-AF65-F5344CB8AC3E}">
        <p14:creationId xmlns:p14="http://schemas.microsoft.com/office/powerpoint/2010/main" val="197057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28E-6C56-B0B4-C0A2-9AECDFFA3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Bidirectional RNN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EB9BA-AF74-ACB2-7AA8-CE79C0AD7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diagram of a flowchart&#10;&#10;Description automatically generated">
            <a:extLst>
              <a:ext uri="{FF2B5EF4-FFF2-40B4-BE49-F238E27FC236}">
                <a16:creationId xmlns:a16="http://schemas.microsoft.com/office/drawing/2014/main" id="{ED509791-6CE9-4249-6223-6C7F283A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758326"/>
            <a:ext cx="7772400" cy="404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2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36684-5E9C-DE06-E3C2-EA529D7F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effectLst/>
                <a:latin typeface="LMRoman12-Bold-Identity-H"/>
              </a:rPr>
              <a:t>The Problem with Simple RNNs: </a:t>
            </a:r>
            <a:br>
              <a:rPr lang="en-US" sz="3600" dirty="0">
                <a:effectLst/>
                <a:latin typeface="LMRoman12-Bold-Identity-H"/>
              </a:rPr>
            </a:br>
            <a:r>
              <a:rPr lang="en-US" sz="3600" dirty="0">
                <a:effectLst/>
                <a:latin typeface="LMRoman12-Bold-Identity-H"/>
              </a:rPr>
              <a:t>Vanishing Gradient 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ED75-2709-BBA9-6158-C21362B2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RNNs suffer from a bad case of vanishing gradient due to the sequential cells</a:t>
            </a:r>
          </a:p>
          <a:p>
            <a:r>
              <a:rPr lang="en-US" dirty="0"/>
              <a:t>Consider an RNN with two cells: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7092D5-38D3-A6F3-9905-140E31C8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 descr="A close-up of a math problem&#10;&#10;Description automatically generated">
            <a:extLst>
              <a:ext uri="{FF2B5EF4-FFF2-40B4-BE49-F238E27FC236}">
                <a16:creationId xmlns:a16="http://schemas.microsoft.com/office/drawing/2014/main" id="{7F535F94-4573-2E9F-D3F8-118F0A39B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608" y="3292579"/>
            <a:ext cx="6916783" cy="969076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DA0BF203-AF21-A859-3B19-A3EA4F23BDAE}"/>
              </a:ext>
            </a:extLst>
          </p:cNvPr>
          <p:cNvSpPr/>
          <p:nvPr/>
        </p:nvSpPr>
        <p:spPr>
          <a:xfrm>
            <a:off x="2285999" y="4833258"/>
            <a:ext cx="5617030" cy="1750104"/>
          </a:xfrm>
          <a:prstGeom prst="wedgeRoundRectCallout">
            <a:avLst>
              <a:gd name="adj1" fmla="val -47345"/>
              <a:gd name="adj2" fmla="val -8454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Multiplying multiple activation functions (</a:t>
            </a:r>
            <a:r>
              <a:rPr lang="en-US" sz="2400" i="1" dirty="0"/>
              <a:t>f</a:t>
            </a:r>
            <a:r>
              <a:rPr lang="en-US" sz="2400" dirty="0"/>
              <a:t>) will degenerate to 0!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Even unbounded activations tend to be normalized to [-1, 1]…</a:t>
            </a:r>
          </a:p>
        </p:txBody>
      </p:sp>
    </p:spTree>
    <p:extLst>
      <p:ext uri="{BB962C8B-B14F-4D97-AF65-F5344CB8AC3E}">
        <p14:creationId xmlns:p14="http://schemas.microsoft.com/office/powerpoint/2010/main" val="399484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BBB-1D94-3DE9-F914-56569214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C475A6-650E-E25C-F6B5-63FA2FB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 short-memory networks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1435A0-226D-94C5-2E1C-783D0CA046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15B90-BBA5-B01A-289A-FD95873B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918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C1D9F9-2C8D-36D8-4A6B-6859AE3E3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0A01F1-DF04-D1C3-C291-D2E36C025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8577"/>
          </a:xfrm>
        </p:spPr>
        <p:txBody>
          <a:bodyPr/>
          <a:lstStyle/>
          <a:p>
            <a:r>
              <a:rPr lang="en-US" dirty="0"/>
              <a:t>Replace the multiplicative architecture of the vanilla RNN with an additive one that is less prone to the vanishing gradient problem: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29AF5-28B3-CFDA-92D8-D3C729AEC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A diagram of a cell phone&#10;&#10;Description automatically generated">
            <a:extLst>
              <a:ext uri="{FF2B5EF4-FFF2-40B4-BE49-F238E27FC236}">
                <a16:creationId xmlns:a16="http://schemas.microsoft.com/office/drawing/2014/main" id="{C34A18DF-4751-A66C-7835-F7615652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461339"/>
            <a:ext cx="7772400" cy="20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6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D668-4D92-C884-2F42-A7EEB937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LSTM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A08F6-9F8F-1830-54E3-B182355A9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 descr="A close-up of a paper&#10;&#10;Description automatically generated">
            <a:extLst>
              <a:ext uri="{FF2B5EF4-FFF2-40B4-BE49-F238E27FC236}">
                <a16:creationId xmlns:a16="http://schemas.microsoft.com/office/drawing/2014/main" id="{025F3ECE-724A-35EE-F0DE-D8E28152C3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38819"/>
            <a:ext cx="7772400" cy="287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74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 dirty="0"/>
              <a:t>Conditional random fields</a:t>
            </a:r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D84-ADC6-0411-B6A5-14F752DA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building block: the neural gate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3D1108-51B1-FB1D-A934-F6646CE4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comparison of a number and a number&#10;&#10;Description automatically generated with medium confidence">
            <a:extLst>
              <a:ext uri="{FF2B5EF4-FFF2-40B4-BE49-F238E27FC236}">
                <a16:creationId xmlns:a16="http://schemas.microsoft.com/office/drawing/2014/main" id="{120E1B5B-3D88-7D1F-E2D9-FD7732484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097" y="1693348"/>
            <a:ext cx="5590903" cy="236206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4F0DE08D-35F5-4C43-7B10-3B3C8A870051}"/>
              </a:ext>
            </a:extLst>
          </p:cNvPr>
          <p:cNvSpPr/>
          <p:nvPr/>
        </p:nvSpPr>
        <p:spPr>
          <a:xfrm>
            <a:off x="1510937" y="4238293"/>
            <a:ext cx="2407921" cy="634154"/>
          </a:xfrm>
          <a:prstGeom prst="wedgeRoundRectCallout">
            <a:avLst>
              <a:gd name="adj1" fmla="val 11679"/>
              <a:gd name="adj2" fmla="val -1031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gate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CAC54DE3-79D3-85AB-C108-591B58548F84}"/>
              </a:ext>
            </a:extLst>
          </p:cNvPr>
          <p:cNvSpPr/>
          <p:nvPr/>
        </p:nvSpPr>
        <p:spPr>
          <a:xfrm>
            <a:off x="4824548" y="4225183"/>
            <a:ext cx="3744686" cy="634154"/>
          </a:xfrm>
          <a:prstGeom prst="wedgeRoundRectCallout">
            <a:avLst>
              <a:gd name="adj1" fmla="val -13088"/>
              <a:gd name="adj2" fmla="val -1195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Gate with real-valued elements</a:t>
            </a:r>
          </a:p>
        </p:txBody>
      </p:sp>
    </p:spTree>
    <p:extLst>
      <p:ext uri="{BB962C8B-B14F-4D97-AF65-F5344CB8AC3E}">
        <p14:creationId xmlns:p14="http://schemas.microsoft.com/office/powerpoint/2010/main" val="203010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D3A7-957C-F38A-4248-6F42B9EA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uses 3 gates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D4449-CAFF-FFB4-A193-AC3D2AC69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Forget gate (f) </a:t>
            </a:r>
            <a:r>
              <a:rPr lang="en-US" dirty="0"/>
              <a:t>– controls how much of the content on the conveyor belt to preserve in the current cell,</a:t>
            </a:r>
          </a:p>
          <a:p>
            <a:r>
              <a:rPr lang="en-US" b="1" dirty="0"/>
              <a:t>Input gate (</a:t>
            </a:r>
            <a:r>
              <a:rPr lang="en-US" b="1" dirty="0" err="1"/>
              <a:t>i</a:t>
            </a:r>
            <a:r>
              <a:rPr lang="en-US" b="1" dirty="0"/>
              <a:t>) </a:t>
            </a:r>
            <a:r>
              <a:rPr lang="en-US" dirty="0"/>
              <a:t>– decides how much of the input local to the current cell to add to the conveyor belt, and</a:t>
            </a:r>
          </a:p>
          <a:p>
            <a:r>
              <a:rPr lang="en-US" b="1" dirty="0"/>
              <a:t>Output gate (o) </a:t>
            </a:r>
            <a:r>
              <a:rPr lang="en-US" dirty="0"/>
              <a:t>– controls how much of the conveyor belt vector to include in the hidden state vector for each cell.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0EF136-8EC4-1B77-5047-EA284E49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06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88310-358A-C0B7-6F97-EE68FF523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E49BD-0CEB-95AF-A1EF-2F77D95C1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information on the “conveyor belt” (similar to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Computing the output embedding for a word (similar to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r>
              <a:rPr lang="en-US" dirty="0"/>
              <a:t> in the vanilla RNN):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E8FF2-EEB2-97CE-22B9-37E0C672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F393C280-6C57-E85A-C961-E7651AA87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129" y="2774092"/>
            <a:ext cx="4523739" cy="824725"/>
          </a:xfrm>
          <a:prstGeom prst="rect">
            <a:avLst/>
          </a:prstGeom>
        </p:spPr>
      </p:pic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E7F7BE4-84ED-3213-291F-39198C712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5904" y="5058670"/>
            <a:ext cx="3552190" cy="78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70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4BF4-16C8-E9E0-2555-2CA1144E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5A2FC-8D26-0B62-0661-D88C689CF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local contribution of each cell to the conveyor belt: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ADD0E-C4BB-68F9-94D9-856816F2F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444A2B-6482-3C0F-2C48-F6A25B212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541" y="2709636"/>
            <a:ext cx="5414917" cy="81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0585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2BEBF-BE76-D665-452F-3BC1563C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equations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0C85A-5F05-CA89-BD17-F01248F08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the 3 gates: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2427-0A9E-D8BB-2F59-59679342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 descr="A group of black letters&#10;&#10;Description automatically generated">
            <a:extLst>
              <a:ext uri="{FF2B5EF4-FFF2-40B4-BE49-F238E27FC236}">
                <a16:creationId xmlns:a16="http://schemas.microsoft.com/office/drawing/2014/main" id="{24086015-9440-78F9-3531-16978E5F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566024"/>
            <a:ext cx="5010150" cy="17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1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22E3-ADE2-41F9-7A98-918607593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learnable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CECE-33EB-A1B1-56F9-FF3B542D4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c</a:t>
            </a:r>
            <a:r>
              <a:rPr lang="en-US" dirty="0">
                <a:effectLst/>
              </a:rPr>
              <a:t>, </a:t>
            </a:r>
            <a:r>
              <a:rPr lang="en-US" b="1" dirty="0" err="1">
                <a:effectLst/>
              </a:rPr>
              <a:t>W</a:t>
            </a:r>
            <a:r>
              <a:rPr lang="en-US" baseline="30000" dirty="0" err="1">
                <a:effectLst/>
              </a:rPr>
              <a:t>f</a:t>
            </a:r>
            <a:r>
              <a:rPr lang="en-US" dirty="0">
                <a:effectLst/>
              </a:rPr>
              <a:t>,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i</a:t>
            </a:r>
            <a:r>
              <a:rPr lang="en-US" dirty="0">
                <a:effectLst/>
              </a:rPr>
              <a:t>, and </a:t>
            </a:r>
            <a:r>
              <a:rPr lang="en-US" b="1" dirty="0">
                <a:effectLst/>
              </a:rPr>
              <a:t>W</a:t>
            </a:r>
            <a:r>
              <a:rPr lang="en-US" baseline="30000" dirty="0">
                <a:effectLst/>
              </a:rPr>
              <a:t>o</a:t>
            </a:r>
            <a:r>
              <a:rPr lang="en-US" dirty="0">
                <a:effectLst/>
              </a:rPr>
              <a:t> (and their corresponding bias terms) </a:t>
            </a:r>
          </a:p>
          <a:p>
            <a:pPr lvl="1"/>
            <a:r>
              <a:rPr lang="en-US" dirty="0"/>
              <a:t>These are shared between </a:t>
            </a:r>
            <a:r>
              <a:rPr lang="en-US" i="1" dirty="0"/>
              <a:t>all</a:t>
            </a:r>
            <a:r>
              <a:rPr lang="en-US" dirty="0"/>
              <a:t> cells!</a:t>
            </a:r>
          </a:p>
          <a:p>
            <a:r>
              <a:rPr lang="en-US" dirty="0"/>
              <a:t>Optionally: the input embedding vectors (</a:t>
            </a:r>
            <a:r>
              <a:rPr lang="en-US" b="1" dirty="0" err="1"/>
              <a:t>x</a:t>
            </a:r>
            <a:r>
              <a:rPr lang="en-US" baseline="30000" dirty="0" err="1"/>
              <a:t>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Similar to what we saw in chapter 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A66CB-D434-F3FA-8702-C9070171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590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4F2B-B96D-F4B8-97D6-1DF03ABC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vs. 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AF4D-DFAD-8DC3-EE30-9A94C64FB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Additive architectures such as the LSTM mitigate the vanishing gradient problem</a:t>
            </a:r>
          </a:p>
          <a:p>
            <a:r>
              <a:rPr lang="en-US" dirty="0"/>
              <a:t>But they suffer from the </a:t>
            </a:r>
            <a:r>
              <a:rPr lang="en-US" i="1" dirty="0"/>
              <a:t>exploding gradient problem</a:t>
            </a:r>
            <a:r>
              <a:rPr lang="en-US" dirty="0"/>
              <a:t>, i.e., when gradient values become very large in magnitude. </a:t>
            </a:r>
            <a:r>
              <a:rPr lang="en-US" dirty="0">
                <a:solidFill>
                  <a:srgbClr val="0070C0"/>
                </a:solidFill>
              </a:rPr>
              <a:t>Why?</a:t>
            </a:r>
          </a:p>
          <a:p>
            <a:r>
              <a:rPr lang="en-US" dirty="0"/>
              <a:t>Exploding gradients is a serious problem because it leads to unstable training.</a:t>
            </a:r>
          </a:p>
          <a:p>
            <a:r>
              <a:rPr lang="en-US" dirty="0"/>
              <a:t>Solutions:</a:t>
            </a:r>
          </a:p>
          <a:p>
            <a:pPr lvl="1"/>
            <a:r>
              <a:rPr lang="en-US" dirty="0"/>
              <a:t>Everything we discussed in chapter 6, i.e., small learning rates, Xavier initialization, output normalization</a:t>
            </a:r>
          </a:p>
          <a:p>
            <a:pPr lvl="1"/>
            <a:r>
              <a:rPr lang="en-US" dirty="0"/>
              <a:t>In addition: gradient clipping.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48FA-D9B7-B065-A766-4D6A06A3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15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AF02A-B060-AE05-5503-0648E45A4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LSTM variant: Gated Recurrent Unit (GRU)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C5E89-4B56-D058-F3D0-F0E25DF9E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Intuition: we introduce as much new information on the conveyor belt as what we forget from the previous cell: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Intuitive</a:t>
            </a:r>
          </a:p>
          <a:p>
            <a:pPr lvl="1"/>
            <a:r>
              <a:rPr lang="en-US" dirty="0"/>
              <a:t>Fewer parameters to learn (we got rid of </a:t>
            </a:r>
            <a:r>
              <a:rPr lang="en-US" b="1" dirty="0" err="1"/>
              <a:t>W</a:t>
            </a:r>
            <a:r>
              <a:rPr lang="en-US" baseline="30000" dirty="0" err="1"/>
              <a:t>f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3FAD-85AC-ED53-3AE2-398ADCFB5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black number with a white background&#10;&#10;Description automatically generated">
            <a:extLst>
              <a:ext uri="{FF2B5EF4-FFF2-40B4-BE49-F238E27FC236}">
                <a16:creationId xmlns:a16="http://schemas.microsoft.com/office/drawing/2014/main" id="{9B0AF9BB-9B39-A355-5FA1-71D7286BA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100" y="3429000"/>
            <a:ext cx="2527300" cy="60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0167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7871-F8CE-0225-165F-F085E75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advantages/disadvantages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3988-836B-A5AB-5BBC-4C17B49C7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Additive recurrent architectures are (more) resistant to vanishing gradient</a:t>
            </a:r>
          </a:p>
          <a:p>
            <a:pPr lvl="1"/>
            <a:r>
              <a:rPr lang="en-US" dirty="0"/>
              <a:t>Fundamental for many applications that depend on sequences</a:t>
            </a:r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“Fuzzy far away” (Khandelwal et al., 2018)</a:t>
            </a:r>
          </a:p>
          <a:p>
            <a:pPr lvl="1"/>
            <a:r>
              <a:rPr lang="en-US" dirty="0"/>
              <a:t>Hard to parallelize</a:t>
            </a:r>
          </a:p>
          <a:p>
            <a:pPr lvl="1"/>
            <a:r>
              <a:rPr lang="en-US" dirty="0"/>
              <a:t>Exploding gradient</a:t>
            </a:r>
          </a:p>
          <a:p>
            <a:r>
              <a:rPr lang="en-US" dirty="0"/>
              <a:t>More explanations and visualizations: </a:t>
            </a:r>
            <a:r>
              <a:rPr lang="en-US" sz="3000" dirty="0">
                <a:hlinkClick r:id="rId2"/>
              </a:rPr>
              <a:t>https://colah.github.io/posts/2015-08-Understanding-LSTMs/</a:t>
            </a:r>
            <a:r>
              <a:rPr lang="en-US" sz="30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61968-5B7F-C618-3D02-1BDBD26F8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177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97A7-3F34-852F-6B89-0CB8282A9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BF101-EE62-4137-C39B-F61EB7E5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1D522-D257-0164-4D98-5D80A632E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Vanilla recurrent neural networks (RNN)</a:t>
            </a:r>
          </a:p>
          <a:p>
            <a:r>
              <a:rPr lang="en-US" dirty="0"/>
              <a:t>Deep RNNs</a:t>
            </a:r>
          </a:p>
          <a:p>
            <a:r>
              <a:rPr lang="en-US" dirty="0"/>
              <a:t>Long short-term memory networks (LSTM)</a:t>
            </a:r>
          </a:p>
          <a:p>
            <a:r>
              <a:rPr lang="en-US" strike="sngStrike"/>
              <a:t>Conditional random fields</a:t>
            </a:r>
            <a:endParaRPr lang="en-US" dirty="0"/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A3F28-C86A-9DA8-D26F-3C53C0479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645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830DE-16DB-4494-56AF-A616EC13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Bag-of-words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DE765-D750-BE63-8318-5B3C99793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Up to this point, we have only discussed neural approaches for text classification (e.g., review and news classification) that handle the text as a bag of words.</a:t>
            </a:r>
          </a:p>
          <a:p>
            <a:r>
              <a:rPr lang="en-US" dirty="0"/>
              <a:t>These methods are very effective!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CD5C9-F1D3-54E0-F1FA-1E55785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D5C228F-025E-BD32-FEF0-EB33F4A18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3962401"/>
            <a:ext cx="5818909" cy="21277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9054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846-3D01-CF56-708F-57FD97F0A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order is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B0803-1DBE-8693-D909-26C21A4A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many NLP tasks, we need to capture the word-order information more explicitly.</a:t>
            </a:r>
          </a:p>
          <a:p>
            <a:r>
              <a:rPr lang="en-US" dirty="0">
                <a:solidFill>
                  <a:srgbClr val="0070C0"/>
                </a:solidFill>
              </a:rPr>
              <a:t>What are examples of such applications?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In this chapter, we will discuss one direction for explicitly modeling word order: recurrent neural networks (RNN).</a:t>
            </a:r>
          </a:p>
          <a:p>
            <a:r>
              <a:rPr lang="en-US" dirty="0"/>
              <a:t>Starting with chapter 14, we will </a:t>
            </a:r>
            <a:r>
              <a:rPr lang="en-US"/>
              <a:t>discuss transformer </a:t>
            </a:r>
            <a:r>
              <a:rPr lang="en-US" dirty="0"/>
              <a:t>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8E3D4-4FD1-322A-6348-290B7B725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34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83A8314-8B65-7426-1C59-6E972F95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Vanilla </a:t>
            </a:r>
            <a:r>
              <a:rPr lang="en-US" dirty="0" err="1"/>
              <a:t>rnns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8FEAF39-2345-8C5A-F081-318AD1D3E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20002-550C-1FFE-E6DD-8DE85CA7E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0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F66BC-4CE0-9773-52B2-A067CB417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“Vanilla” RNN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04AB6-0F1B-BD8B-D99F-D848A85F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diagram of a flowchart&#10;&#10;Description automatically generated">
            <a:extLst>
              <a:ext uri="{FF2B5EF4-FFF2-40B4-BE49-F238E27FC236}">
                <a16:creationId xmlns:a16="http://schemas.microsoft.com/office/drawing/2014/main" id="{0F16F834-D6C5-81AB-3A2B-2AFE72DD2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99803"/>
            <a:ext cx="7772400" cy="185839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29D6E03C-37ED-5DFD-E6FB-0FC2AAA4BC08}"/>
              </a:ext>
            </a:extLst>
          </p:cNvPr>
          <p:cNvSpPr/>
          <p:nvPr/>
        </p:nvSpPr>
        <p:spPr>
          <a:xfrm>
            <a:off x="2798618" y="4764809"/>
            <a:ext cx="2424545" cy="886691"/>
          </a:xfrm>
          <a:prstGeom prst="wedgeRoundRectCallout">
            <a:avLst>
              <a:gd name="adj1" fmla="val -23690"/>
              <a:gd name="adj2" fmla="val -828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Static embeddings (e.g., word2vec)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A19D147E-7FC9-896B-E0C3-EC1BAA26DBA8}"/>
              </a:ext>
            </a:extLst>
          </p:cNvPr>
          <p:cNvSpPr/>
          <p:nvPr/>
        </p:nvSpPr>
        <p:spPr>
          <a:xfrm>
            <a:off x="3948545" y="1409806"/>
            <a:ext cx="4364182" cy="886691"/>
          </a:xfrm>
          <a:prstGeom prst="wedgeRoundRectCallout">
            <a:avLst>
              <a:gd name="adj1" fmla="val -27060"/>
              <a:gd name="adj2" fmla="val 7031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Contextualized</a:t>
            </a:r>
            <a:r>
              <a:rPr lang="en-US" dirty="0"/>
              <a:t> output embeddings that are based on the sequence up to this point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29A436F-641F-9E95-7FE9-53E197EAE9D6}"/>
              </a:ext>
            </a:extLst>
          </p:cNvPr>
          <p:cNvSpPr/>
          <p:nvPr/>
        </p:nvSpPr>
        <p:spPr>
          <a:xfrm>
            <a:off x="5888182" y="4764808"/>
            <a:ext cx="2798618" cy="1428174"/>
          </a:xfrm>
          <a:prstGeom prst="wedgeRoundRectCallout">
            <a:avLst>
              <a:gd name="adj1" fmla="val -29783"/>
              <a:gd name="adj2" fmla="val -13818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 vectors that capture the information that has “flown” through the sequence until this cell.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F5641485-B5E4-99E0-595E-F578FD479E28}"/>
              </a:ext>
            </a:extLst>
          </p:cNvPr>
          <p:cNvSpPr/>
          <p:nvPr/>
        </p:nvSpPr>
        <p:spPr>
          <a:xfrm>
            <a:off x="429491" y="1511459"/>
            <a:ext cx="2424545" cy="886691"/>
          </a:xfrm>
          <a:prstGeom prst="wedgeRoundRectCallout">
            <a:avLst>
              <a:gd name="adj1" fmla="val 64881"/>
              <a:gd name="adj2" fmla="val 14374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 – computes </a:t>
            </a:r>
            <a:r>
              <a:rPr lang="en-US" b="1" dirty="0"/>
              <a:t>s</a:t>
            </a:r>
          </a:p>
          <a:p>
            <a:pPr algn="ctr"/>
            <a:r>
              <a:rPr lang="en-US" dirty="0"/>
              <a:t>O – computes </a:t>
            </a:r>
            <a:r>
              <a:rPr lang="en-US" b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366229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4F48D32-7F5B-9D70-12CA-97901EC3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3671380"/>
            <a:ext cx="7772400" cy="11918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8C826-9A2E-5362-5DE1-92A2408A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b="1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and </a:t>
            </a:r>
            <a:r>
              <a:rPr lang="en-US" b="1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E6C5B8-4CC0-8748-8ABA-E2595D0FE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mathematical equation with black letters&#10;&#10;Description automatically generated with medium confidence">
            <a:extLst>
              <a:ext uri="{FF2B5EF4-FFF2-40B4-BE49-F238E27FC236}">
                <a16:creationId xmlns:a16="http://schemas.microsoft.com/office/drawing/2014/main" id="{AAA22124-F764-C57E-D491-E7F394059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681" y="1797070"/>
            <a:ext cx="3082637" cy="128374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19ACEDBB-E03C-7579-4407-2D6B8296923E}"/>
              </a:ext>
            </a:extLst>
          </p:cNvPr>
          <p:cNvGrpSpPr/>
          <p:nvPr/>
        </p:nvGrpSpPr>
        <p:grpSpPr>
          <a:xfrm>
            <a:off x="1454726" y="4156364"/>
            <a:ext cx="6664627" cy="1965781"/>
            <a:chOff x="1454726" y="4156364"/>
            <a:chExt cx="6664627" cy="1965781"/>
          </a:xfrm>
        </p:grpSpPr>
        <p:sp>
          <p:nvSpPr>
            <p:cNvPr id="12" name="Line Callout 1 11">
              <a:extLst>
                <a:ext uri="{FF2B5EF4-FFF2-40B4-BE49-F238E27FC236}">
                  <a16:creationId xmlns:a16="http://schemas.microsoft.com/office/drawing/2014/main" id="{82AD3A97-A6EA-2AA4-71CD-0107DD04ADD8}"/>
                </a:ext>
              </a:extLst>
            </p:cNvPr>
            <p:cNvSpPr/>
            <p:nvPr/>
          </p:nvSpPr>
          <p:spPr>
            <a:xfrm>
              <a:off x="1454726" y="5097390"/>
              <a:ext cx="3519055" cy="1024755"/>
            </a:xfrm>
            <a:prstGeom prst="borderCallout1">
              <a:avLst>
                <a:gd name="adj1" fmla="val -8290"/>
                <a:gd name="adj2" fmla="val 54659"/>
                <a:gd name="adj3" fmla="val -87594"/>
                <a:gd name="adj4" fmla="val 8607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The RNN parameters, shared between all cells!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2D2AEC9-602F-2B0E-9BDA-DEB88FCEEE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3077478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69CAAA-54B9-7816-2ACF-EA65A0DCF9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8740" y="4156364"/>
              <a:ext cx="4740613" cy="863108"/>
            </a:xfrm>
            <a:prstGeom prst="line">
              <a:avLst/>
            </a:prstGeom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326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7DEC-975B-0646-256C-82482123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Dimensions of inputs, outputs, and parameters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4C4909-FC82-2080-D8FA-60EE4B350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 descr="A black and white symbols&#10;&#10;Description automatically generated with medium confidence">
            <a:extLst>
              <a:ext uri="{FF2B5EF4-FFF2-40B4-BE49-F238E27FC236}">
                <a16:creationId xmlns:a16="http://schemas.microsoft.com/office/drawing/2014/main" id="{95A6F9D4-7740-3580-0B00-9A29BBE97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267" y="1857428"/>
            <a:ext cx="2585357" cy="714220"/>
          </a:xfrm>
          <a:prstGeom prst="rect">
            <a:avLst/>
          </a:prstGeom>
        </p:spPr>
      </p:pic>
      <p:pic>
        <p:nvPicPr>
          <p:cNvPr id="7" name="Picture 6" descr="A black and white image of a letter&#10;&#10;Description automatically generated">
            <a:extLst>
              <a:ext uri="{FF2B5EF4-FFF2-40B4-BE49-F238E27FC236}">
                <a16:creationId xmlns:a16="http://schemas.microsoft.com/office/drawing/2014/main" id="{D23DA2FC-0C2A-38F2-3B4B-33AC85F5C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267" y="2740921"/>
            <a:ext cx="3896723" cy="703420"/>
          </a:xfrm>
          <a:prstGeom prst="rect">
            <a:avLst/>
          </a:prstGeom>
        </p:spPr>
      </p:pic>
      <p:pic>
        <p:nvPicPr>
          <p:cNvPr id="9" name="Picture 8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673E8212-71BC-8C80-F0FC-6673961BF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741816"/>
            <a:ext cx="4572000" cy="72850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57A1565-E85A-ADE0-682E-8A6D696AA79F}"/>
              </a:ext>
            </a:extLst>
          </p:cNvPr>
          <p:cNvGrpSpPr/>
          <p:nvPr/>
        </p:nvGrpSpPr>
        <p:grpSpPr>
          <a:xfrm>
            <a:off x="2330267" y="4675196"/>
            <a:ext cx="4958807" cy="768121"/>
            <a:chOff x="2330267" y="4466262"/>
            <a:chExt cx="4958807" cy="768121"/>
          </a:xfrm>
        </p:grpSpPr>
        <p:pic>
          <p:nvPicPr>
            <p:cNvPr id="11" name="Picture 10" descr="A black and white logo&#10;&#10;Description automatically generated">
              <a:extLst>
                <a:ext uri="{FF2B5EF4-FFF2-40B4-BE49-F238E27FC236}">
                  <a16:creationId xmlns:a16="http://schemas.microsoft.com/office/drawing/2014/main" id="{5CF4E232-AFAA-20C3-05ED-F1CD12519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30267" y="4517965"/>
              <a:ext cx="1601653" cy="664717"/>
            </a:xfrm>
            <a:prstGeom prst="rect">
              <a:avLst/>
            </a:prstGeom>
          </p:spPr>
        </p:pic>
        <p:pic>
          <p:nvPicPr>
            <p:cNvPr id="13" name="Picture 12" descr="A close-up of a sign&#10;&#10;Description automatically generated">
              <a:extLst>
                <a:ext uri="{FF2B5EF4-FFF2-40B4-BE49-F238E27FC236}">
                  <a16:creationId xmlns:a16="http://schemas.microsoft.com/office/drawing/2014/main" id="{A0719FB6-E1B3-F2EA-F73B-DE264602C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9720" y="4466262"/>
              <a:ext cx="3179354" cy="7681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9398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8E421-069B-459C-CC4F-FD504766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45FC3E-1C88-229A-BE4B-96C7E3EB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4" name="Picture 3" descr="A diagram of a flowchart&#10;&#10;Description automatically generated">
            <a:extLst>
              <a:ext uri="{FF2B5EF4-FFF2-40B4-BE49-F238E27FC236}">
                <a16:creationId xmlns:a16="http://schemas.microsoft.com/office/drawing/2014/main" id="{7E3B8B33-5E2B-1E14-D621-3714AF3D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094854"/>
            <a:ext cx="7772400" cy="1858394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0D8EC18-834E-392C-54E9-61781CFA394A}"/>
              </a:ext>
            </a:extLst>
          </p:cNvPr>
          <p:cNvSpPr/>
          <p:nvPr/>
        </p:nvSpPr>
        <p:spPr>
          <a:xfrm>
            <a:off x="1423853" y="4427851"/>
            <a:ext cx="6505302" cy="484632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8DDAC7-C3BA-8560-55C6-EB72D8E0D7D1}"/>
              </a:ext>
            </a:extLst>
          </p:cNvPr>
          <p:cNvSpPr txBox="1"/>
          <p:nvPr/>
        </p:nvSpPr>
        <p:spPr>
          <a:xfrm>
            <a:off x="2212528" y="4873895"/>
            <a:ext cx="49279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“Backpropagation through time”</a:t>
            </a:r>
          </a:p>
          <a:p>
            <a:pPr algn="ctr"/>
            <a:r>
              <a:rPr lang="en-US" sz="2800" dirty="0"/>
              <a:t>(it is just backpropagation) </a:t>
            </a:r>
          </a:p>
        </p:txBody>
      </p:sp>
    </p:spTree>
    <p:extLst>
      <p:ext uri="{BB962C8B-B14F-4D97-AF65-F5344CB8AC3E}">
        <p14:creationId xmlns:p14="http://schemas.microsoft.com/office/powerpoint/2010/main" val="387596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27473</TotalTime>
  <Words>826</Words>
  <Application>Microsoft Macintosh PowerPoint</Application>
  <PresentationFormat>On-screen Show (4:3)</PresentationFormat>
  <Paragraphs>132</Paragraphs>
  <Slides>29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LMRoman12-Bold-Identity-H</vt:lpstr>
      <vt:lpstr>Office Theme</vt:lpstr>
      <vt:lpstr>Deep Learning for Natural Language Processing DLNLP 10: Recurrent Neural Networks</vt:lpstr>
      <vt:lpstr>Overview</vt:lpstr>
      <vt:lpstr>Bag-of-words methods</vt:lpstr>
      <vt:lpstr>Word order is important</vt:lpstr>
      <vt:lpstr>Vanilla rnns</vt:lpstr>
      <vt:lpstr>“Vanilla” RNN</vt:lpstr>
      <vt:lpstr>Computing si and yi</vt:lpstr>
      <vt:lpstr>Dimensions of inputs, outputs, and parameters</vt:lpstr>
      <vt:lpstr>Training</vt:lpstr>
      <vt:lpstr>Training: Acceptor RNN</vt:lpstr>
      <vt:lpstr>Training: Transducer RNN</vt:lpstr>
      <vt:lpstr>Training: Encoder-decoder RNN</vt:lpstr>
      <vt:lpstr>deep rnns</vt:lpstr>
      <vt:lpstr>Deep/Stacked RNN</vt:lpstr>
      <vt:lpstr>Bidirectional RNN</vt:lpstr>
      <vt:lpstr>The Problem with Simple RNNs:  Vanishing Gradient </vt:lpstr>
      <vt:lpstr>Long short-memory networks </vt:lpstr>
      <vt:lpstr>Key intuition</vt:lpstr>
      <vt:lpstr>Why the LSTM name</vt:lpstr>
      <vt:lpstr>LSTM building block: the neural gate</vt:lpstr>
      <vt:lpstr>LSTM uses 3 gates</vt:lpstr>
      <vt:lpstr>LSTM equations (1/3)</vt:lpstr>
      <vt:lpstr>LSTM equations (2/3)</vt:lpstr>
      <vt:lpstr>LSTM equations (3/3)</vt:lpstr>
      <vt:lpstr>LSTM learnable parameters</vt:lpstr>
      <vt:lpstr>Vanishing vs. exploding gradients</vt:lpstr>
      <vt:lpstr>LSTM variant: Gated Recurrent Unit (GRU)</vt:lpstr>
      <vt:lpstr>LSTM advantages/disadvantages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Mike S</cp:lastModifiedBy>
  <cp:revision>2185</cp:revision>
  <dcterms:created xsi:type="dcterms:W3CDTF">2013-07-26T18:41:15Z</dcterms:created>
  <dcterms:modified xsi:type="dcterms:W3CDTF">2025-10-26T22:18:04Z</dcterms:modified>
</cp:coreProperties>
</file>