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0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58" r:id="rId26"/>
    <p:sldId id="25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00FF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191" autoAdjust="0"/>
    <p:restoredTop sz="94218" autoAdjust="0"/>
  </p:normalViewPr>
  <p:slideViewPr>
    <p:cSldViewPr snapToGrid="0" snapToObjects="1">
      <p:cViewPr varScale="1">
        <p:scale>
          <a:sx n="120" d="100"/>
          <a:sy n="120" d="100"/>
        </p:scale>
        <p:origin x="1584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5" d="100"/>
          <a:sy n="85" d="100"/>
        </p:scale>
        <p:origin x="-308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1994EC-483D-324E-A14B-FCB2363A6145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95025C-7BC1-FD44-A669-36723E548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31548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CAC850-72E3-3F4D-B35F-F73F8A3CE0A9}" type="datetimeFigureOut">
              <a:rPr lang="en-US" smtClean="0"/>
              <a:t>5/18/23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4428D-4341-6C4B-9BB6-4FE91131A2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0579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34428D-4341-6C4B-9BB6-4FE91131A26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103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79670"/>
            <a:ext cx="7772400" cy="14700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3544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FF8D0-70A2-2644-AB9A-71B243683867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85800" y="3208935"/>
            <a:ext cx="7772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4236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3ADB3E-F530-B04E-9C00-73A665A746DF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2993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A8647-DDC8-8045-929B-87F8A0123AAC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299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9677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6333134"/>
            <a:ext cx="548699" cy="524699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86391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 Wid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3F7C509-FEEF-45D3-B896-7C07814C0C13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65125" y="609601"/>
            <a:ext cx="8329613" cy="697577"/>
          </a:xfrm>
        </p:spPr>
        <p:txBody>
          <a:bodyPr/>
          <a:lstStyle>
            <a:lvl1pPr>
              <a:defRPr b="1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headline here – up to 2 full width lines</a:t>
            </a:r>
          </a:p>
        </p:txBody>
      </p:sp>
    </p:spTree>
    <p:extLst>
      <p:ext uri="{BB962C8B-B14F-4D97-AF65-F5344CB8AC3E}">
        <p14:creationId xmlns:p14="http://schemas.microsoft.com/office/powerpoint/2010/main" val="124835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98730-4C36-8843-9EA4-9C3064893DBD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7434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207688-05DA-4D47-AA55-61A105CE9D81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07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F4D28-8309-FE49-AB2C-BE2DC70C9A1C}" type="datetime1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2735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85934-7B0D-E641-970A-4611A6D96867}" type="datetime1">
              <a:rPr lang="en-US" smtClean="0"/>
              <a:t>5/18/23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14947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140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318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54B22-D73B-5641-AE5B-A44D888704A2}" type="datetime1">
              <a:rPr lang="en-US" smtClean="0"/>
              <a:t>5/18/23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457200" y="1304220"/>
            <a:ext cx="8229600" cy="86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36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56C4A-8140-4243-9F4B-6A0F328069B3}" type="datetime1">
              <a:rPr lang="en-US" smtClean="0"/>
              <a:t>5/18/23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44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7471A-7A79-1F42-B8F4-4C366A4D2860}" type="datetime1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8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C599A-C565-AA4F-B0B7-B1C9F3E19B32}" type="datetime1">
              <a:rPr lang="en-US" smtClean="0"/>
              <a:t>5/18/23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231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93804-F157-E84E-A058-6F1D58E71D89}" type="datetime1">
              <a:rPr lang="en-US" smtClean="0"/>
              <a:t>5/18/23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157AA-4A4D-2C48-B0F6-C526C028AE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966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2197" y="1628665"/>
            <a:ext cx="8544329" cy="1470025"/>
          </a:xfrm>
        </p:spPr>
        <p:txBody>
          <a:bodyPr>
            <a:noAutofit/>
          </a:bodyPr>
          <a:lstStyle/>
          <a:p>
            <a:r>
              <a:rPr lang="en-US" sz="3200" b="1" dirty="0"/>
              <a:t>Deep Learning for Natural Language Processing</a:t>
            </a:r>
            <a:br>
              <a:rPr lang="en-US" sz="3200" b="1" dirty="0"/>
            </a:br>
            <a:r>
              <a:rPr lang="en-US" sz="3200" b="1" dirty="0"/>
              <a:t>DLNLP 3: Logistic Regression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685800" y="3462875"/>
            <a:ext cx="7772400" cy="124294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000000"/>
                </a:solidFill>
              </a:rPr>
              <a:t>Mihai Surdeanu </a:t>
            </a:r>
            <a:r>
              <a:rPr lang="en-US" sz="2800" dirty="0">
                <a:solidFill>
                  <a:schemeClr val="tx1"/>
                </a:solidFill>
              </a:rPr>
              <a:t>and Marco A. </a:t>
            </a:r>
            <a:r>
              <a:rPr lang="en-US" sz="2800" dirty="0" err="1">
                <a:solidFill>
                  <a:schemeClr val="tx1"/>
                </a:solidFill>
              </a:rPr>
              <a:t>Valenzuela-Escárcega</a:t>
            </a:r>
            <a:endParaRPr lang="en-US" sz="2800" b="1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</a:t>
            </a:fld>
            <a:endParaRPr lang="en-US"/>
          </a:p>
        </p:txBody>
      </p:sp>
      <p:pic>
        <p:nvPicPr>
          <p:cNvPr id="6" name="Picture 5" descr="download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464" y="5379153"/>
            <a:ext cx="3438142" cy="857621"/>
          </a:xfrm>
          <a:prstGeom prst="rect">
            <a:avLst/>
          </a:prstGeom>
        </p:spPr>
      </p:pic>
      <p:pic>
        <p:nvPicPr>
          <p:cNvPr id="8" name="Picture 7" descr="clulab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270" y="4998175"/>
            <a:ext cx="1487859" cy="18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035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57976-F9A8-8940-8928-BA44134A6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Likelihood of data and cost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BA3478-7B26-B544-B37E-0C3BAC3C2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7B2C1-E156-7147-B908-9AB5BE46B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747" y="3107764"/>
            <a:ext cx="3671794" cy="1196972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85703A66-3744-734D-8EF3-F972BA978343}"/>
              </a:ext>
            </a:extLst>
          </p:cNvPr>
          <p:cNvSpPr/>
          <p:nvPr/>
        </p:nvSpPr>
        <p:spPr>
          <a:xfrm>
            <a:off x="1590403" y="1425388"/>
            <a:ext cx="6854349" cy="969129"/>
          </a:xfrm>
          <a:prstGeom prst="wedgeRoundRectCallout">
            <a:avLst>
              <a:gd name="adj1" fmla="val -21238"/>
              <a:gd name="adj2" fmla="val 10391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Likelihood of data</a:t>
            </a:r>
          </a:p>
          <a:p>
            <a:pPr algn="ctr"/>
            <a:r>
              <a:rPr lang="en-US" sz="2800" dirty="0"/>
              <a:t>(A good learning algorithm will maximize it)</a:t>
            </a:r>
          </a:p>
        </p:txBody>
      </p:sp>
    </p:spTree>
    <p:extLst>
      <p:ext uri="{BB962C8B-B14F-4D97-AF65-F5344CB8AC3E}">
        <p14:creationId xmlns:p14="http://schemas.microsoft.com/office/powerpoint/2010/main" val="2030859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D464A-5D5E-E642-8F5B-2E4FCDB94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Likelihood of data and cost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F4AD93-0BC2-C041-AFEA-70DA49A47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7C8315-155D-544A-8802-3D57E46B2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82988"/>
            <a:ext cx="9144000" cy="1729154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1F1702DE-12B2-C541-BBD3-FD9112B0079D}"/>
              </a:ext>
            </a:extLst>
          </p:cNvPr>
          <p:cNvSpPr/>
          <p:nvPr/>
        </p:nvSpPr>
        <p:spPr>
          <a:xfrm>
            <a:off x="1590403" y="1425388"/>
            <a:ext cx="6854349" cy="1389530"/>
          </a:xfrm>
          <a:prstGeom prst="wedgeRoundRectCallout">
            <a:avLst>
              <a:gd name="adj1" fmla="val -20846"/>
              <a:gd name="adj2" fmla="val 8069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Cost function: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Positive function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Has large values when the model makes big mistakes</a:t>
            </a:r>
          </a:p>
          <a:p>
            <a:pPr marL="457200" indent="-457200">
              <a:buFontTx/>
              <a:buChar char="-"/>
            </a:pPr>
            <a:r>
              <a:rPr lang="en-US" sz="2000" dirty="0"/>
              <a:t>Thus, we want to minimize it</a:t>
            </a:r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5F9A636-46D6-134F-81A6-7F4613485C93}"/>
              </a:ext>
            </a:extLst>
          </p:cNvPr>
          <p:cNvSpPr/>
          <p:nvPr/>
        </p:nvSpPr>
        <p:spPr>
          <a:xfrm>
            <a:off x="3266804" y="5280212"/>
            <a:ext cx="1197620" cy="492636"/>
          </a:xfrm>
          <a:prstGeom prst="wedgeRoundRectCallout">
            <a:avLst>
              <a:gd name="adj1" fmla="val -136870"/>
              <a:gd name="adj2" fmla="val -361504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dirty="0"/>
              <a:t>Why log?</a:t>
            </a:r>
          </a:p>
        </p:txBody>
      </p:sp>
    </p:spTree>
    <p:extLst>
      <p:ext uri="{BB962C8B-B14F-4D97-AF65-F5344CB8AC3E}">
        <p14:creationId xmlns:p14="http://schemas.microsoft.com/office/powerpoint/2010/main" val="318127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14C15-21A3-124C-A2C9-7BF9B4E2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How to minimize the cost function?</a:t>
            </a:r>
            <a:br>
              <a:rPr lang="en-US" sz="3200" dirty="0"/>
            </a:br>
            <a:r>
              <a:rPr lang="en-US" sz="3200" dirty="0"/>
              <a:t>Gradient descent to the rescue!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34156-94D2-D14C-A4AD-56ADF93B8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Gradient descent: finds the parameters (e.g., </a:t>
            </a:r>
            <a:r>
              <a:rPr lang="en-US" b="1" dirty="0"/>
              <a:t>w</a:t>
            </a:r>
            <a:r>
              <a:rPr lang="en-US" dirty="0"/>
              <a:t> and b for LR) that minimize a (</a:t>
            </a:r>
            <a:r>
              <a:rPr lang="en-US" i="1" dirty="0"/>
              <a:t>convex</a:t>
            </a:r>
            <a:r>
              <a:rPr lang="en-US" dirty="0"/>
              <a:t>) function by taking small steps towards the minimum</a:t>
            </a:r>
          </a:p>
          <a:p>
            <a:r>
              <a:rPr lang="en-US" dirty="0"/>
              <a:t>Function slope = derivative of f(x) with respect to x</a:t>
            </a:r>
          </a:p>
          <a:p>
            <a:pPr lvl="1"/>
            <a:r>
              <a:rPr lang="en-US" dirty="0"/>
              <a:t>If negative, the function decreases</a:t>
            </a:r>
          </a:p>
          <a:p>
            <a:pPr lvl="1"/>
            <a:r>
              <a:rPr lang="en-US" dirty="0"/>
              <a:t>If positive, the function increases</a:t>
            </a:r>
          </a:p>
          <a:p>
            <a:pPr lvl="1"/>
            <a:r>
              <a:rPr lang="en-US" dirty="0"/>
              <a:t>If 0, we found a minimum or maximum</a:t>
            </a:r>
          </a:p>
          <a:p>
            <a:r>
              <a:rPr lang="en-US" b="1" dirty="0"/>
              <a:t>Gradient descent takes small steps in the opposite direction indicated by the slope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12CB6A-B33A-6D42-97AC-73E9C1C60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876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C7A48-66EB-514A-93C9-DC5485178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A87A6-21A2-7148-8D26-AF718F13E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5D067F-026C-B041-A846-15640DC67D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753" y="1564545"/>
            <a:ext cx="5656729" cy="4791805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57559364-DEC8-AA4E-AC00-6C536A55D50E}"/>
              </a:ext>
            </a:extLst>
          </p:cNvPr>
          <p:cNvSpPr/>
          <p:nvPr/>
        </p:nvSpPr>
        <p:spPr>
          <a:xfrm>
            <a:off x="5896119" y="4464424"/>
            <a:ext cx="2694725" cy="949836"/>
          </a:xfrm>
          <a:prstGeom prst="wedgeRoundRectCallout">
            <a:avLst>
              <a:gd name="adj1" fmla="val -53701"/>
              <a:gd name="adj2" fmla="val 10662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What is the derivative of this function?</a:t>
            </a:r>
          </a:p>
        </p:txBody>
      </p:sp>
    </p:spTree>
    <p:extLst>
      <p:ext uri="{BB962C8B-B14F-4D97-AF65-F5344CB8AC3E}">
        <p14:creationId xmlns:p14="http://schemas.microsoft.com/office/powerpoint/2010/main" val="52554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F356D-53E2-E14A-BBF2-DEC128729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Gradient descent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D14D7-B5AD-4A42-B3F7-DD5250D10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We initialize x randomly, and then repeatedly compute                         until we find the minimum</a:t>
            </a:r>
          </a:p>
          <a:p>
            <a:r>
              <a:rPr lang="en-US" dirty="0"/>
              <a:t>Steps: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x = -3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x  = -3 – 0.1 x 2(-3+1) = -2.6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x = -2.6 – 0.1 x 2(-2.6 + 1) = -2.28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x = -1.001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A0C0EA-7BBD-3D40-AAC1-868BECD88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B65ED22-38C1-2D41-8D83-325EA8C03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0471" y="2036482"/>
            <a:ext cx="2250141" cy="700044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18197832-DF21-4341-BABE-7AACEBFDF073}"/>
              </a:ext>
            </a:extLst>
          </p:cNvPr>
          <p:cNvSpPr/>
          <p:nvPr/>
        </p:nvSpPr>
        <p:spPr>
          <a:xfrm>
            <a:off x="3735625" y="2162620"/>
            <a:ext cx="2694725" cy="949836"/>
          </a:xfrm>
          <a:prstGeom prst="wedgeRoundRectCallout">
            <a:avLst>
              <a:gd name="adj1" fmla="val -75658"/>
              <a:gd name="adj2" fmla="val 147213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Why do we need the learning rate?</a:t>
            </a:r>
          </a:p>
        </p:txBody>
      </p:sp>
    </p:spTree>
    <p:extLst>
      <p:ext uri="{BB962C8B-B14F-4D97-AF65-F5344CB8AC3E}">
        <p14:creationId xmlns:p14="http://schemas.microsoft.com/office/powerpoint/2010/main" val="3149448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32665-3906-9244-9BD4-5749E05B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What about functions with multiple parameters?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F9A6D-791D-1942-B908-85AE15E3F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Example: f(x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= (x</a:t>
            </a:r>
            <a:r>
              <a:rPr lang="en-US" baseline="-25000" dirty="0"/>
              <a:t>1</a:t>
            </a:r>
            <a:r>
              <a:rPr lang="en-US" dirty="0"/>
              <a:t> + 1)</a:t>
            </a:r>
            <a:r>
              <a:rPr lang="en-US" baseline="30000" dirty="0"/>
              <a:t>2</a:t>
            </a:r>
            <a:r>
              <a:rPr lang="en-US" dirty="0"/>
              <a:t> + 3x</a:t>
            </a:r>
            <a:r>
              <a:rPr lang="en-US" baseline="-25000" dirty="0"/>
              <a:t>2</a:t>
            </a:r>
            <a:r>
              <a:rPr lang="en-US" dirty="0"/>
              <a:t> + 1</a:t>
            </a:r>
          </a:p>
          <a:p>
            <a:r>
              <a:rPr lang="en-US" dirty="0"/>
              <a:t>In each iteration: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general: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3281B-8674-1840-8A57-FC252B2281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DDD793-46E5-384C-B3CC-923A04C8ED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565" y="2643415"/>
            <a:ext cx="5351929" cy="141281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A399F6-2778-8C4E-8486-FB05D91766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8845" y="4469673"/>
            <a:ext cx="2928471" cy="830672"/>
          </a:xfrm>
          <a:prstGeom prst="rect">
            <a:avLst/>
          </a:prstGeom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D5D9C4D9-AB9C-164A-96C0-6471F8FA334E}"/>
              </a:ext>
            </a:extLst>
          </p:cNvPr>
          <p:cNvSpPr/>
          <p:nvPr/>
        </p:nvSpPr>
        <p:spPr>
          <a:xfrm>
            <a:off x="1200107" y="5636701"/>
            <a:ext cx="5124160" cy="719649"/>
          </a:xfrm>
          <a:prstGeom prst="wedgeRoundRectCallout">
            <a:avLst>
              <a:gd name="adj1" fmla="val -25447"/>
              <a:gd name="adj2" fmla="val -7364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Wait… Why not solve </a:t>
            </a:r>
            <a:r>
              <a:rPr lang="en-US" dirty="0"/>
              <a:t>the equation where the derivative equals 0, as we were taught in calculus?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6488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3C010-AAA1-704F-B580-0CC284C6E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non-convex functions?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599837-21F9-934C-B3BD-0B05B9A63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F49A26-C2EE-4C45-846A-2DE22652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287" y="1533102"/>
            <a:ext cx="5601832" cy="454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78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9FD47-554A-3A48-8ED7-37DB80A9E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Minimizing the cost function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BE4E8-A8EA-FA4A-9F7C-A1C70CCF8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all training examples: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For one training example:</a:t>
            </a:r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F9A7FD-A60E-AE4D-B575-7DA72C517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4CCA34-8904-254C-8024-925DE58F4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411" y="2295957"/>
            <a:ext cx="3031565" cy="14854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5221DD-B81A-3543-9F30-C1447EC7A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717" y="4477181"/>
            <a:ext cx="8028798" cy="789941"/>
          </a:xfrm>
          <a:prstGeom prst="rect">
            <a:avLst/>
          </a:prstGeom>
        </p:spPr>
      </p:pic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DF2B17B7-7745-264E-BD50-2E62481B1CCD}"/>
              </a:ext>
            </a:extLst>
          </p:cNvPr>
          <p:cNvSpPr/>
          <p:nvPr/>
        </p:nvSpPr>
        <p:spPr>
          <a:xfrm>
            <a:off x="5984274" y="2084225"/>
            <a:ext cx="2702526" cy="1470585"/>
          </a:xfrm>
          <a:prstGeom prst="wedgeRoundRectCallout">
            <a:avLst>
              <a:gd name="adj1" fmla="val -56628"/>
              <a:gd name="adj2" fmla="val -11461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Expensive because we need to compute C over </a:t>
            </a:r>
            <a:r>
              <a:rPr lang="en-US" sz="2000" b="1" i="1" dirty="0"/>
              <a:t>all</a:t>
            </a:r>
            <a:r>
              <a:rPr lang="en-US" sz="2000" dirty="0"/>
              <a:t> training examples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A232106D-B934-D040-B371-EABA259F27C0}"/>
              </a:ext>
            </a:extLst>
          </p:cNvPr>
          <p:cNvSpPr/>
          <p:nvPr/>
        </p:nvSpPr>
        <p:spPr>
          <a:xfrm>
            <a:off x="2562411" y="5434603"/>
            <a:ext cx="5420622" cy="524078"/>
          </a:xfrm>
          <a:prstGeom prst="wedgeRoundRectCallout">
            <a:avLst>
              <a:gd name="adj1" fmla="val -27940"/>
              <a:gd name="adj2" fmla="val -93568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Stochastic gradient descent → online learning</a:t>
            </a:r>
          </a:p>
        </p:txBody>
      </p:sp>
    </p:spTree>
    <p:extLst>
      <p:ext uri="{BB962C8B-B14F-4D97-AF65-F5344CB8AC3E}">
        <p14:creationId xmlns:p14="http://schemas.microsoft.com/office/powerpoint/2010/main" val="305104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01B1-0B35-B440-ACEB-FBAA055B1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formal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2DBC8-EE72-2548-BEEE-1EA86D03A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8BC087-426E-B647-9175-EFDADFE58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729" y="1472239"/>
            <a:ext cx="7748410" cy="431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417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AD751-BD57-EC48-BBAB-327B04BF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the partial derivatives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3AFD6-EFE9-EA47-8082-5CFE60E0C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Section 3.4 in the book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A5B0-FDD6-6940-8AD5-B4712CA7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15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F126-1152-EF4A-873F-F46460936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3037-A6AE-894A-8EF8-C39F2FED45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(LR) decision function</a:t>
            </a:r>
          </a:p>
          <a:p>
            <a:r>
              <a:rPr lang="en-US" dirty="0"/>
              <a:t>Learning algorithm for LR</a:t>
            </a:r>
          </a:p>
          <a:p>
            <a:r>
              <a:rPr lang="en-US" dirty="0"/>
              <a:t>LR cost function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Deriving the LR update rule</a:t>
            </a:r>
          </a:p>
          <a:p>
            <a:r>
              <a:rPr lang="en-US" dirty="0"/>
              <a:t>From binary to multiclass classification</a:t>
            </a:r>
          </a:p>
          <a:p>
            <a:r>
              <a:rPr lang="en-US" dirty="0"/>
              <a:t>Drawbacks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D26F6-ADBC-A34B-9339-2ADA37E62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062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4ACE0-DAD5-2842-A9E6-02451CC6F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From binary to multiclass 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F0A5F1-4B72-E742-8D0B-289263463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E5F458-614E-694C-881C-A75257F3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3995" y="1577788"/>
            <a:ext cx="5636010" cy="457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7615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EA9EF-6C20-B843-BAD3-0BADA6559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Multiclass probabilities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E0B6C3-6F4F-814A-A67B-F5348F1F8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DD0CED-A667-8B4B-8340-38EA0CE56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223" y="1944647"/>
            <a:ext cx="8589306" cy="1121282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E766657C-2B4E-F94D-9756-6CCAE59F6B36}"/>
              </a:ext>
            </a:extLst>
          </p:cNvPr>
          <p:cNvSpPr/>
          <p:nvPr/>
        </p:nvSpPr>
        <p:spPr>
          <a:xfrm>
            <a:off x="4109109" y="3343203"/>
            <a:ext cx="4677420" cy="898058"/>
          </a:xfrm>
          <a:prstGeom prst="wedgeRoundRectCallout">
            <a:avLst>
              <a:gd name="adj1" fmla="val -24527"/>
              <a:gd name="adj2" fmla="val -76682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 err="1"/>
              <a:t>Softmax</a:t>
            </a:r>
            <a:r>
              <a:rPr lang="en-US" sz="2000" dirty="0"/>
              <a:t> function. Reduces to the logistic function for two classes (see book).</a:t>
            </a:r>
          </a:p>
        </p:txBody>
      </p:sp>
    </p:spTree>
    <p:extLst>
      <p:ext uri="{BB962C8B-B14F-4D97-AF65-F5344CB8AC3E}">
        <p14:creationId xmlns:p14="http://schemas.microsoft.com/office/powerpoint/2010/main" val="1136785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4BAB6-4840-8D48-8A67-50D89DB8B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Cost function for multiclass LR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17EF46-1187-5845-9601-16CD52606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89304B-20F2-5C4B-AE55-AB7109A20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31" y="1747958"/>
            <a:ext cx="7645940" cy="2079217"/>
          </a:xfrm>
          <a:prstGeom prst="rect">
            <a:avLst/>
          </a:prstGeom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5B511FB8-FEC4-5344-B267-DEC278E82D59}"/>
              </a:ext>
            </a:extLst>
          </p:cNvPr>
          <p:cNvSpPr/>
          <p:nvPr/>
        </p:nvSpPr>
        <p:spPr>
          <a:xfrm>
            <a:off x="1297815" y="4305644"/>
            <a:ext cx="5647734" cy="791649"/>
          </a:xfrm>
          <a:prstGeom prst="wedgeRoundRectCallout">
            <a:avLst>
              <a:gd name="adj1" fmla="val -12255"/>
              <a:gd name="adj2" fmla="val -12339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Cross entropy loss</a:t>
            </a:r>
          </a:p>
          <a:p>
            <a:pPr algn="ctr"/>
            <a:r>
              <a:rPr lang="en-US" sz="2000" dirty="0"/>
              <a:t>Wait... ”cost” or “loss” function?</a:t>
            </a:r>
          </a:p>
        </p:txBody>
      </p:sp>
    </p:spTree>
    <p:extLst>
      <p:ext uri="{BB962C8B-B14F-4D97-AF65-F5344CB8AC3E}">
        <p14:creationId xmlns:p14="http://schemas.microsoft.com/office/powerpoint/2010/main" val="3143803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EBEF2-299C-ED47-9D21-F81551F2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Learning algorithm for multiclass LR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8B5F8F-463E-7645-9F26-9815EE738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B63D1B-5F58-8746-8D49-B0BE33EF6B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96" y="1387368"/>
            <a:ext cx="6663447" cy="452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623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D95E6-1448-D449-AD10-C3A7E9CB1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Decision boundaries for multiclass LR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13CAD8-0719-4C4B-BF3C-A91649ADD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2A7FB4-AC68-8842-9375-2403F6121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949" y="1432524"/>
            <a:ext cx="6449438" cy="4697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37291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7F31F-9B29-9745-9F84-9627D78BF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Drawbacks of 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F21C8-6DFD-1D45-BF21-EEF4DBA8B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to the perceptron, LR is a linear classifier</a:t>
            </a:r>
          </a:p>
          <a:p>
            <a:r>
              <a:rPr lang="en-US" dirty="0"/>
              <a:t>Relies on explicit features (or properties)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973B7-907B-8942-BA40-E3535A2F9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28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1052-B840-0D44-A937-9AB7CA4D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89752-993F-DD42-B50F-C242512F3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(LR) decision function</a:t>
            </a:r>
          </a:p>
          <a:p>
            <a:r>
              <a:rPr lang="en-US" dirty="0"/>
              <a:t>Learning algorithm for LR</a:t>
            </a:r>
          </a:p>
          <a:p>
            <a:r>
              <a:rPr lang="en-US" dirty="0"/>
              <a:t>LR cost function</a:t>
            </a:r>
          </a:p>
          <a:p>
            <a:r>
              <a:rPr lang="en-US" dirty="0"/>
              <a:t>Gradient descent</a:t>
            </a:r>
          </a:p>
          <a:p>
            <a:r>
              <a:rPr lang="en-US" dirty="0"/>
              <a:t>Deriving the LR update rule</a:t>
            </a:r>
          </a:p>
          <a:p>
            <a:r>
              <a:rPr lang="en-US" dirty="0"/>
              <a:t>From binary to multiclass classification</a:t>
            </a:r>
          </a:p>
          <a:p>
            <a:r>
              <a:rPr lang="en-US" dirty="0"/>
              <a:t>Drawbacks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0EC2C7-D513-2F48-9EE7-A94E0DFC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4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93FAF-0D83-274E-8737-FF6BC24F4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First change from perceptron:</a:t>
            </a:r>
            <a:br>
              <a:rPr lang="en-US" dirty="0"/>
            </a:br>
            <a:r>
              <a:rPr lang="en-US" dirty="0"/>
              <a:t>decision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0673FB-4300-8E42-B708-D576A60F6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FE0DDC-E2DF-7F45-AA5B-FD5D953696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189" y="1837688"/>
            <a:ext cx="6795247" cy="1192613"/>
          </a:xfrm>
          <a:prstGeom prst="rect">
            <a:avLst/>
          </a:prstGeom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4387EE8-2139-0940-B67C-F53A34ECBCEC}"/>
              </a:ext>
            </a:extLst>
          </p:cNvPr>
          <p:cNvSpPr/>
          <p:nvPr/>
        </p:nvSpPr>
        <p:spPr>
          <a:xfrm>
            <a:off x="2388264" y="3741089"/>
            <a:ext cx="4532490" cy="1225358"/>
          </a:xfrm>
          <a:prstGeom prst="wedgeRoundRectCallout">
            <a:avLst>
              <a:gd name="adj1" fmla="val -15084"/>
              <a:gd name="adj2" fmla="val -88679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Logistic function, part of the sigmoid function family</a:t>
            </a:r>
          </a:p>
        </p:txBody>
      </p:sp>
    </p:spTree>
    <p:extLst>
      <p:ext uri="{BB962C8B-B14F-4D97-AF65-F5344CB8AC3E}">
        <p14:creationId xmlns:p14="http://schemas.microsoft.com/office/powerpoint/2010/main" val="70098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9908-9A8C-B448-A5D5-E4FE2AA4B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29974-75EB-E848-914D-FC864D0D8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8DD75-9F26-1D40-9DC5-DBD34702F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5023" y="1830107"/>
            <a:ext cx="5853953" cy="3902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689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C5F7-429E-8A4A-9BE3-CBF02BBE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Peeking ahead: the LR training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05E29-8F24-074C-B7C0-94B833AA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4FBE3-7F40-DF47-8F11-B27E1821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64" y="1532073"/>
            <a:ext cx="7770272" cy="3909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58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C5F7-429E-8A4A-9BE3-CBF02BBE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Peeking ahead: the LR training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05E29-8F24-074C-B7C0-94B833AA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4FBE3-7F40-DF47-8F11-B27E1821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64" y="1532073"/>
            <a:ext cx="7770272" cy="3909503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F608F9-4B15-0142-9EF4-77EDBA4A35EC}"/>
              </a:ext>
            </a:extLst>
          </p:cNvPr>
          <p:cNvSpPr/>
          <p:nvPr/>
        </p:nvSpPr>
        <p:spPr>
          <a:xfrm>
            <a:off x="2886633" y="3567952"/>
            <a:ext cx="1075767" cy="331695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CA2AC64-D1F6-504F-8C66-819DE14BBBDF}"/>
              </a:ext>
            </a:extLst>
          </p:cNvPr>
          <p:cNvSpPr/>
          <p:nvPr/>
        </p:nvSpPr>
        <p:spPr>
          <a:xfrm>
            <a:off x="3850341" y="4534617"/>
            <a:ext cx="2989730" cy="1140042"/>
          </a:xfrm>
          <a:prstGeom prst="wedgeRoundRectCallout">
            <a:avLst>
              <a:gd name="adj1" fmla="val -56009"/>
              <a:gd name="adj2" fmla="val -1013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“Soft” updates: bigger for big mistakes, smaller for small ones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1129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BC5F7-429E-8A4A-9BE3-CBF02BBE1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Peeking ahead: the LR learning algorithm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A05E29-8F24-074C-B7C0-94B833AA5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14FBE3-7F40-DF47-8F11-B27E18213E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864" y="1532073"/>
            <a:ext cx="7770272" cy="3909503"/>
          </a:xfrm>
          <a:prstGeom prst="rect">
            <a:avLst/>
          </a:prstGeom>
        </p:spPr>
      </p:pic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FF608F9-4B15-0142-9EF4-77EDBA4A35EC}"/>
              </a:ext>
            </a:extLst>
          </p:cNvPr>
          <p:cNvSpPr/>
          <p:nvPr/>
        </p:nvSpPr>
        <p:spPr>
          <a:xfrm>
            <a:off x="2698374" y="3550023"/>
            <a:ext cx="259979" cy="340659"/>
          </a:xfrm>
          <a:prstGeom prst="roundRect">
            <a:avLst>
              <a:gd name="adj" fmla="val 5905"/>
            </a:avLst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4CA2AC64-D1F6-504F-8C66-819DE14BBBDF}"/>
              </a:ext>
            </a:extLst>
          </p:cNvPr>
          <p:cNvSpPr/>
          <p:nvPr/>
        </p:nvSpPr>
        <p:spPr>
          <a:xfrm>
            <a:off x="3077135" y="4552546"/>
            <a:ext cx="2989730" cy="1140042"/>
          </a:xfrm>
          <a:prstGeom prst="wedgeRoundRectCallout">
            <a:avLst>
              <a:gd name="adj1" fmla="val -56009"/>
              <a:gd name="adj2" fmla="val -101386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Learning rate: positive value that indicates the magnitude of the update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1149201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7131FA4-9A39-EC47-83E9-37CB6A0CE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Deriving the </a:t>
            </a:r>
            <a:r>
              <a:rPr lang="en-US" sz="3200" dirty="0" err="1"/>
              <a:t>lr</a:t>
            </a:r>
            <a:r>
              <a:rPr lang="en-US" sz="3200" dirty="0"/>
              <a:t> learning algorithm</a:t>
            </a:r>
            <a:br>
              <a:rPr lang="en-US" sz="3200" dirty="0"/>
            </a:br>
            <a:r>
              <a:rPr lang="en-US" sz="3200" dirty="0">
                <a:solidFill>
                  <a:srgbClr val="FF0000"/>
                </a:solidFill>
              </a:rPr>
              <a:t>(only required for grad students)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6A498C-047B-FD40-8131-D3AE7A6605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8DCD39-F36A-1D49-B1A3-7F8598EBB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204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FBAF7C-6832-104C-A69B-5A69FF5AA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LR decision function = conditional probability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45666-B2BF-854B-B906-06DFE1B51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157AA-4A4D-2C48-B0F6-C526C028AE97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34F102D-D9C0-8142-A083-69141486E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396" y="2001765"/>
            <a:ext cx="4253379" cy="5598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A007F0-89BD-794F-9645-928459FA1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396" y="3260538"/>
            <a:ext cx="4759512" cy="6042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79A4CA5-8EDD-3343-BB69-6911A65C7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3396" y="4579798"/>
            <a:ext cx="5481544" cy="517779"/>
          </a:xfrm>
          <a:prstGeom prst="rect">
            <a:avLst/>
          </a:prstGeom>
        </p:spPr>
      </p:pic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DC47CB29-E5FD-3445-AC59-09BEDE837AD6}"/>
              </a:ext>
            </a:extLst>
          </p:cNvPr>
          <p:cNvSpPr/>
          <p:nvPr/>
        </p:nvSpPr>
        <p:spPr>
          <a:xfrm>
            <a:off x="5400405" y="1387312"/>
            <a:ext cx="3420866" cy="474770"/>
          </a:xfrm>
          <a:prstGeom prst="wedgeRoundRectCallout">
            <a:avLst>
              <a:gd name="adj1" fmla="val -57926"/>
              <a:gd name="adj2" fmla="val 117137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Probability of label 1</a:t>
            </a:r>
          </a:p>
        </p:txBody>
      </p:sp>
      <p:sp>
        <p:nvSpPr>
          <p:cNvPr id="13" name="Rounded Rectangular Callout 12">
            <a:extLst>
              <a:ext uri="{FF2B5EF4-FFF2-40B4-BE49-F238E27FC236}">
                <a16:creationId xmlns:a16="http://schemas.microsoft.com/office/drawing/2014/main" id="{DBF4C782-686C-F84F-99C9-D93CC511DF0F}"/>
              </a:ext>
            </a:extLst>
          </p:cNvPr>
          <p:cNvSpPr/>
          <p:nvPr/>
        </p:nvSpPr>
        <p:spPr>
          <a:xfrm>
            <a:off x="5642908" y="2310642"/>
            <a:ext cx="3420866" cy="474770"/>
          </a:xfrm>
          <a:prstGeom prst="wedgeRoundRectCallout">
            <a:avLst>
              <a:gd name="adj1" fmla="val -56877"/>
              <a:gd name="adj2" fmla="val 162455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Probability of label 0</a:t>
            </a:r>
          </a:p>
        </p:txBody>
      </p:sp>
      <p:sp>
        <p:nvSpPr>
          <p:cNvPr id="14" name="Rounded Rectangular Callout 13">
            <a:extLst>
              <a:ext uri="{FF2B5EF4-FFF2-40B4-BE49-F238E27FC236}">
                <a16:creationId xmlns:a16="http://schemas.microsoft.com/office/drawing/2014/main" id="{DA3C86C6-61DC-A248-9C75-DF3B1E04C7A3}"/>
              </a:ext>
            </a:extLst>
          </p:cNvPr>
          <p:cNvSpPr/>
          <p:nvPr/>
        </p:nvSpPr>
        <p:spPr>
          <a:xfrm>
            <a:off x="5642908" y="3497923"/>
            <a:ext cx="3415927" cy="863803"/>
          </a:xfrm>
          <a:prstGeom prst="wedgeRoundRectCallout">
            <a:avLst>
              <a:gd name="adj1" fmla="val -36160"/>
              <a:gd name="adj2" fmla="val 67350"/>
              <a:gd name="adj3" fmla="val 166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Probability of any label (syntactic sugar)</a:t>
            </a:r>
          </a:p>
        </p:txBody>
      </p:sp>
    </p:spTree>
    <p:extLst>
      <p:ext uri="{BB962C8B-B14F-4D97-AF65-F5344CB8AC3E}">
        <p14:creationId xmlns:p14="http://schemas.microsoft.com/office/powerpoint/2010/main" val="1767416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25486</TotalTime>
  <Words>594</Words>
  <Application>Microsoft Macintosh PowerPoint</Application>
  <PresentationFormat>On-screen Show (4:3)</PresentationFormat>
  <Paragraphs>115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Deep Learning for Natural Language Processing DLNLP 3: Logistic Regression</vt:lpstr>
      <vt:lpstr>Overview</vt:lpstr>
      <vt:lpstr>First change from perceptron: decision function</vt:lpstr>
      <vt:lpstr>Logistic function</vt:lpstr>
      <vt:lpstr>Peeking ahead: the LR training algorithm</vt:lpstr>
      <vt:lpstr>Peeking ahead: the LR training algorithm</vt:lpstr>
      <vt:lpstr>Peeking ahead: the LR learning algorithm</vt:lpstr>
      <vt:lpstr>Deriving the lr learning algorithm (only required for grad students)</vt:lpstr>
      <vt:lpstr>LR decision function = conditional probability</vt:lpstr>
      <vt:lpstr>Likelihood of data and cost function</vt:lpstr>
      <vt:lpstr>Likelihood of data and cost function</vt:lpstr>
      <vt:lpstr>How to minimize the cost function? Gradient descent to the rescue!</vt:lpstr>
      <vt:lpstr>Gradient descent example</vt:lpstr>
      <vt:lpstr>Gradient descent example</vt:lpstr>
      <vt:lpstr>What about functions with multiple parameters?</vt:lpstr>
      <vt:lpstr>What about non-convex functions?</vt:lpstr>
      <vt:lpstr>Minimizing the cost function</vt:lpstr>
      <vt:lpstr>More formal algorithm</vt:lpstr>
      <vt:lpstr>Computing the partial derivatives</vt:lpstr>
      <vt:lpstr>From binary to multiclass classification</vt:lpstr>
      <vt:lpstr>Multiclass probabilities</vt:lpstr>
      <vt:lpstr>Cost function for multiclass LR</vt:lpstr>
      <vt:lpstr>Learning algorithm for multiclass LR</vt:lpstr>
      <vt:lpstr>Decision boundaries for multiclass LR</vt:lpstr>
      <vt:lpstr>Drawbacks of logistic regression</vt:lpstr>
      <vt:lpstr>Take away</vt:lpstr>
    </vt:vector>
  </TitlesOfParts>
  <Company>UA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Mihai Surdeanu</dc:creator>
  <cp:lastModifiedBy>Surdeanu, Mihai - (msurdeanu)</cp:lastModifiedBy>
  <cp:revision>2048</cp:revision>
  <dcterms:created xsi:type="dcterms:W3CDTF">2013-07-26T18:41:15Z</dcterms:created>
  <dcterms:modified xsi:type="dcterms:W3CDTF">2023-05-18T12:27:08Z</dcterms:modified>
</cp:coreProperties>
</file>