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79" r:id="rId9"/>
    <p:sldId id="293" r:id="rId10"/>
    <p:sldId id="282" r:id="rId11"/>
    <p:sldId id="294" r:id="rId12"/>
    <p:sldId id="295" r:id="rId13"/>
    <p:sldId id="283" r:id="rId14"/>
    <p:sldId id="296" r:id="rId15"/>
    <p:sldId id="285" r:id="rId16"/>
    <p:sldId id="286" r:id="rId17"/>
    <p:sldId id="287" r:id="rId18"/>
    <p:sldId id="297" r:id="rId19"/>
    <p:sldId id="281" r:id="rId20"/>
    <p:sldId id="29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 autoAdjust="0"/>
    <p:restoredTop sz="94218" autoAdjust="0"/>
  </p:normalViewPr>
  <p:slideViewPr>
    <p:cSldViewPr snapToGrid="0" snapToObjects="1">
      <p:cViewPr varScale="1">
        <p:scale>
          <a:sx n="120" d="100"/>
          <a:sy n="120" d="100"/>
        </p:scale>
        <p:origin x="1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8: Distributional Hypothesis and Representation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BCEF-0199-DE4F-9913-7FC3E72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D93E-C98B-B042-A783-CB00914F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5" y="744071"/>
            <a:ext cx="4667019" cy="411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108EA-5807-A441-8AA1-149016DF3251}"/>
              </a:ext>
            </a:extLst>
          </p:cNvPr>
          <p:cNvSpPr txBox="1"/>
          <p:nvPr/>
        </p:nvSpPr>
        <p:spPr>
          <a:xfrm>
            <a:off x="887506" y="5285553"/>
            <a:ext cx="700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“A bagel and cream cheese (also known as bagel with cream cheese) is a </a:t>
            </a:r>
          </a:p>
          <a:p>
            <a:pPr algn="ctr"/>
            <a:r>
              <a:rPr lang="en-US" dirty="0"/>
              <a:t>common food pairing in American cuisine.”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43A53-99B1-F943-B8CE-CE0FBC642659}"/>
              </a:ext>
            </a:extLst>
          </p:cNvPr>
          <p:cNvSpPr txBox="1"/>
          <p:nvPr/>
        </p:nvSpPr>
        <p:spPr>
          <a:xfrm>
            <a:off x="5592876" y="744071"/>
            <a:ext cx="309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: input (or center) vector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: output (or context) vector</a:t>
            </a:r>
          </a:p>
        </p:txBody>
      </p:sp>
    </p:spTree>
    <p:extLst>
      <p:ext uri="{BB962C8B-B14F-4D97-AF65-F5344CB8AC3E}">
        <p14:creationId xmlns:p14="http://schemas.microsoft.com/office/powerpoint/2010/main" val="351532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6D13A3-9B8A-144A-A5CF-9623D22F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push/pull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B699-97BF-7B4A-84CF-48420A5E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Pull</a:t>
            </a:r>
            <a:r>
              <a:rPr lang="en-US" dirty="0"/>
              <a:t> the red vectors for words in context closer to the blue vector for the center word</a:t>
            </a:r>
          </a:p>
          <a:p>
            <a:r>
              <a:rPr lang="en-US" i="1" dirty="0"/>
              <a:t>Push</a:t>
            </a:r>
            <a:r>
              <a:rPr lang="en-US" dirty="0"/>
              <a:t> the red vectors for words not in context away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16E76-060B-D342-98DF-25D4A68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8D59-589E-254B-8F07-A44D0BA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093A-1DBC-A54D-A5EE-80DDCEC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as a language model:</a:t>
            </a:r>
          </a:p>
          <a:p>
            <a:pPr lvl="1"/>
            <a:r>
              <a:rPr lang="en-US" dirty="0"/>
              <a:t>Consider a window of [-c, +c] words around each window in a text</a:t>
            </a:r>
          </a:p>
          <a:p>
            <a:pPr lvl="1"/>
            <a:r>
              <a:rPr lang="en-US" dirty="0"/>
              <a:t>Learn to predict the context words, i.e., words in this window, given the center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EB21-52A1-CB4D-98D4-66ECFBB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36F9D-1D3F-824E-AF0E-994E6137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0F7C1-6068-C84F-B7F4-F508617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E7FE-F56A-E843-844A-304DD9F7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970436"/>
            <a:ext cx="6624918" cy="124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3671-E447-3147-A4C0-3F99C4D5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3737594"/>
            <a:ext cx="3879744" cy="134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2EEA-04AC-224C-BF1C-D8DE40C1AA27}"/>
              </a:ext>
            </a:extLst>
          </p:cNvPr>
          <p:cNvSpPr txBox="1"/>
          <p:nvPr/>
        </p:nvSpPr>
        <p:spPr>
          <a:xfrm>
            <a:off x="6076970" y="3994792"/>
            <a:ext cx="109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v</a:t>
            </a:r>
            <a:r>
              <a:rPr lang="en-US" sz="2400" baseline="30000" dirty="0"/>
              <a:t>i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</a:t>
            </a:r>
            <a:r>
              <a:rPr lang="en-US" sz="2400" dirty="0" err="1"/>
              <a:t>v</a:t>
            </a:r>
            <a:r>
              <a:rPr lang="en-US" sz="2400" baseline="30000" dirty="0" err="1"/>
              <a:t>o</a:t>
            </a:r>
            <a:endParaRPr lang="en-US" sz="2400" baseline="300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019A5BE-68E3-3A46-99D3-5F0D4963B4F2}"/>
              </a:ext>
            </a:extLst>
          </p:cNvPr>
          <p:cNvSpPr/>
          <p:nvPr/>
        </p:nvSpPr>
        <p:spPr>
          <a:xfrm>
            <a:off x="2680446" y="5475033"/>
            <a:ext cx="4688541" cy="881317"/>
          </a:xfrm>
          <a:prstGeom prst="wedgeRoundRectCallout">
            <a:avLst>
              <a:gd name="adj1" fmla="val -22492"/>
              <a:gd name="adj2" fmla="val -75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Similar to multiclass LR, but…</a:t>
            </a:r>
          </a:p>
        </p:txBody>
      </p:sp>
    </p:spTree>
    <p:extLst>
      <p:ext uri="{BB962C8B-B14F-4D97-AF65-F5344CB8AC3E}">
        <p14:creationId xmlns:p14="http://schemas.microsoft.com/office/powerpoint/2010/main" val="16551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19A-E142-0C46-8AB6-283D7D3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EFB8-C100-F24D-B36D-20E2C20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dirty="0"/>
              <a:t> are learned during training, whereas for traditional LR, the feature vectors are static (they do not change)</a:t>
            </a:r>
          </a:p>
          <a:p>
            <a:pPr lvl="1"/>
            <a:r>
              <a:rPr lang="en-US" dirty="0"/>
              <a:t>Word2vec has been described as “dynamic LR”</a:t>
            </a:r>
          </a:p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baseline="30000" dirty="0"/>
              <a:t> </a:t>
            </a:r>
            <a:r>
              <a:rPr lang="en-US" dirty="0"/>
              <a:t>are simply coordinates in a multi-dimensional space </a:t>
            </a:r>
          </a:p>
          <a:p>
            <a:pPr lvl="1"/>
            <a:r>
              <a:rPr lang="en-US" dirty="0"/>
              <a:t>Hard to interpret!</a:t>
            </a:r>
          </a:p>
          <a:p>
            <a:r>
              <a:rPr lang="en-US" dirty="0"/>
              <a:t>The number of classes to learn for word2vec is very large (approximately the size of the vocabulary because any word may appear in some context)</a:t>
            </a:r>
          </a:p>
          <a:p>
            <a:pPr lvl="1"/>
            <a:r>
              <a:rPr lang="en-US" dirty="0"/>
              <a:t>Need an approximated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09847-930F-B04F-86F1-1B56B72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147B6-C948-104A-AF87-6DC2627C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cost function for word2vec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59935-6728-7149-B1B8-97956C2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BDD4B-BCB5-8A48-9118-3C5C1A72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069002"/>
            <a:ext cx="8494811" cy="72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155B-6C07-1642-9BDF-6C804AB7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3591337"/>
            <a:ext cx="6598024" cy="839522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E095DD-4F78-AB40-930E-6F10924DB4A8}"/>
              </a:ext>
            </a:extLst>
          </p:cNvPr>
          <p:cNvSpPr/>
          <p:nvPr/>
        </p:nvSpPr>
        <p:spPr>
          <a:xfrm>
            <a:off x="941293" y="4876802"/>
            <a:ext cx="3101789" cy="1380938"/>
          </a:xfrm>
          <a:prstGeom prst="wedgeRoundRectCallout">
            <a:avLst>
              <a:gd name="adj1" fmla="val 22785"/>
              <a:gd name="adj2" fmla="val -1009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Skipping the denominator, which is expensive to compute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9C89BD-DB43-ED4C-B30B-76F072F93B51}"/>
              </a:ext>
            </a:extLst>
          </p:cNvPr>
          <p:cNvSpPr/>
          <p:nvPr/>
        </p:nvSpPr>
        <p:spPr>
          <a:xfrm>
            <a:off x="4643716" y="4876802"/>
            <a:ext cx="3101789" cy="1380938"/>
          </a:xfrm>
          <a:prstGeom prst="wedgeRoundRectCallout">
            <a:avLst>
              <a:gd name="adj1" fmla="val -33284"/>
              <a:gd name="adj2" fmla="val -866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small sample of words not in context</a:t>
            </a:r>
          </a:p>
        </p:txBody>
      </p:sp>
    </p:spTree>
    <p:extLst>
      <p:ext uri="{BB962C8B-B14F-4D97-AF65-F5344CB8AC3E}">
        <p14:creationId xmlns:p14="http://schemas.microsoft.com/office/powerpoint/2010/main" val="823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70A41-BEFE-7C4A-8BA3-0643A0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98B4-8E16-9D40-A431-5F623FE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14" y="0"/>
            <a:ext cx="562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8F24F-5E81-EF47-A987-C98B1B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39E75-8CF6-0647-A264-A11038C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7A885-B323-6043-99B2-3D146DAD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1779876"/>
            <a:ext cx="6519571" cy="44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09E-540A-A04C-BB25-8C760C6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7C2A-1E28-7C41-BB02-755BD2A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vectors capture meaningful semantics:</a:t>
            </a:r>
          </a:p>
          <a:p>
            <a:pPr lvl="1"/>
            <a:r>
              <a:rPr lang="en-US" dirty="0"/>
              <a:t>v(China) – v(Beijing) = v(France) – v(Paris)</a:t>
            </a:r>
          </a:p>
          <a:p>
            <a:pPr lvl="1"/>
            <a:r>
              <a:rPr lang="en-US" dirty="0"/>
              <a:t>v(king) – v(man) = v(queen) – v(woman)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7C210-5380-3F4E-A146-3D35C17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sparse (see </a:t>
            </a:r>
            <a:r>
              <a:rPr lang="en-US" dirty="0" err="1"/>
              <a:t>Zipf’s</a:t>
            </a:r>
            <a:r>
              <a:rPr lang="en-US" dirty="0"/>
              <a:t> law)</a:t>
            </a:r>
          </a:p>
          <a:p>
            <a:r>
              <a:rPr lang="en-US" dirty="0"/>
              <a:t>This impacts search and classification</a:t>
            </a:r>
          </a:p>
          <a:p>
            <a:pPr lvl="1"/>
            <a:r>
              <a:rPr lang="en-US" dirty="0"/>
              <a:t>For example, if the word </a:t>
            </a:r>
            <a:r>
              <a:rPr lang="en-US" i="1" dirty="0"/>
              <a:t>great</a:t>
            </a:r>
            <a:r>
              <a:rPr lang="en-US" dirty="0"/>
              <a:t> is seen in training, but </a:t>
            </a:r>
            <a:r>
              <a:rPr lang="en-US" i="1" dirty="0"/>
              <a:t>fantastic</a:t>
            </a:r>
            <a:r>
              <a:rPr lang="en-US" dirty="0"/>
              <a:t> is not, a classifier would not know how to classify a review containing the word </a:t>
            </a:r>
            <a:r>
              <a:rPr lang="en-US" i="1" dirty="0"/>
              <a:t>fantastic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EB79C-5A6C-7C44-A0EF-40C2BC5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word2vec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0785-ED7B-714F-BF61-9BF5D838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representations are static, i.e., they are the same for all senses of a word: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the river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America</a:t>
            </a:r>
          </a:p>
          <a:p>
            <a:r>
              <a:rPr lang="en-US" dirty="0"/>
              <a:t>The numerical representations capture potential biases in the textual data:</a:t>
            </a:r>
          </a:p>
          <a:p>
            <a:pPr lvl="1"/>
            <a:r>
              <a:rPr lang="en-US" dirty="0"/>
              <a:t>v(doctor) – v(man) = v(nurse) – v(woman)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839F-DFF4-EA4A-8B53-5444C21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strike="sngStrike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strike="sngStrike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D9A66-4F1C-EC41-A26F-5D8AC2D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D43A0-C1D0-9A4A-830A-2FC2708E0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8F37-ABFC-4749-9A28-B79DFB0D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Bread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Bagel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0C3-520D-304F-BA2B-D3C957B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21C9-557C-984C-A11C-190DC8D2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/>
              <a:t>“A word is characterized by the company it keeps.” (Firth, 1957)</a:t>
            </a:r>
          </a:p>
          <a:p>
            <a:r>
              <a:rPr lang="en-US" sz="2800" dirty="0"/>
              <a:t>Words that occur in similar contexts tend to have similar meanings. (Harris, 1954)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DD08-F7F9-6747-B95B-6435B82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709088-C482-7F43-A7AB-0B1EFCBD5696}"/>
              </a:ext>
            </a:extLst>
          </p:cNvPr>
          <p:cNvSpPr/>
          <p:nvPr/>
        </p:nvSpPr>
        <p:spPr>
          <a:xfrm>
            <a:off x="4208929" y="3608294"/>
            <a:ext cx="726142" cy="4751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92A-EF6C-414C-BE53-986663CBDC28}"/>
              </a:ext>
            </a:extLst>
          </p:cNvPr>
          <p:cNvSpPr txBox="1">
            <a:spLocks/>
          </p:cNvSpPr>
          <p:nvPr/>
        </p:nvSpPr>
        <p:spPr>
          <a:xfrm>
            <a:off x="519953" y="4186518"/>
            <a:ext cx="8229600" cy="17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will define a numerical representation of words that captures the context in which they occur!</a:t>
            </a:r>
          </a:p>
        </p:txBody>
      </p:sp>
    </p:spTree>
    <p:extLst>
      <p:ext uri="{BB962C8B-B14F-4D97-AF65-F5344CB8AC3E}">
        <p14:creationId xmlns:p14="http://schemas.microsoft.com/office/powerpoint/2010/main" val="12257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7E1F7E-FB4D-E54D-9B81-185BF55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DDE4E-1420-514A-81BA-5D6E094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word2vec’s training objective predicts the context in which a given word is likely to occur </a:t>
            </a:r>
          </a:p>
          <a:p>
            <a:r>
              <a:rPr lang="en-US" dirty="0"/>
              <a:t>Flips Firth’s observation: the context is defined by the 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2CC9-9274-9F48-8E87-6D37FD6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25547</TotalTime>
  <Words>562</Words>
  <Application>Microsoft Macintosh PowerPoint</Application>
  <PresentationFormat>On-screen Show (4:3)</PresentationFormat>
  <Paragraphs>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Deep Learning for Natural Language Processing DLNLP 8: Distributional Hypothesis and Representation Learning</vt:lpstr>
      <vt:lpstr>Motivation</vt:lpstr>
      <vt:lpstr>Overview</vt:lpstr>
      <vt:lpstr>Distributional hypothesis</vt:lpstr>
      <vt:lpstr>What comes next?</vt:lpstr>
      <vt:lpstr>What comes next?</vt:lpstr>
      <vt:lpstr>Distributional hypothesis</vt:lpstr>
      <vt:lpstr>word2vec</vt:lpstr>
      <vt:lpstr>Intuition</vt:lpstr>
      <vt:lpstr>PowerPoint Presentation</vt:lpstr>
      <vt:lpstr>Intuition: push/pull</vt:lpstr>
      <vt:lpstr>Formalization</vt:lpstr>
      <vt:lpstr>Formalization</vt:lpstr>
      <vt:lpstr>Difference from LR</vt:lpstr>
      <vt:lpstr>Actual cost function for word2vec</vt:lpstr>
      <vt:lpstr>PowerPoint Presentation</vt:lpstr>
      <vt:lpstr>What does word2vec learn?</vt:lpstr>
      <vt:lpstr>What does word2vec learn?</vt:lpstr>
      <vt:lpstr>drawbacks</vt:lpstr>
      <vt:lpstr>Drawbacks of word2vec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2095</cp:revision>
  <dcterms:created xsi:type="dcterms:W3CDTF">2013-07-26T18:41:15Z</dcterms:created>
  <dcterms:modified xsi:type="dcterms:W3CDTF">2023-05-18T12:27:59Z</dcterms:modified>
</cp:coreProperties>
</file>