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9" r:id="rId3"/>
    <p:sldId id="1105" r:id="rId4"/>
    <p:sldId id="257" r:id="rId5"/>
    <p:sldId id="288" r:id="rId6"/>
    <p:sldId id="290" r:id="rId7"/>
    <p:sldId id="291" r:id="rId8"/>
    <p:sldId id="381" r:id="rId9"/>
    <p:sldId id="292" r:id="rId10"/>
    <p:sldId id="1097" r:id="rId11"/>
    <p:sldId id="299" r:id="rId12"/>
    <p:sldId id="300" r:id="rId13"/>
    <p:sldId id="383" r:id="rId14"/>
    <p:sldId id="1009" r:id="rId15"/>
    <p:sldId id="1008" r:id="rId16"/>
    <p:sldId id="1010" r:id="rId17"/>
    <p:sldId id="1099" r:id="rId18"/>
    <p:sldId id="1098" r:id="rId19"/>
    <p:sldId id="1011" r:id="rId20"/>
    <p:sldId id="302" r:id="rId21"/>
    <p:sldId id="1100" r:id="rId22"/>
    <p:sldId id="1101" r:id="rId23"/>
    <p:sldId id="1102" r:id="rId24"/>
    <p:sldId id="1103" r:id="rId25"/>
    <p:sldId id="1104" r:id="rId26"/>
    <p:sldId id="279" r:id="rId27"/>
    <p:sldId id="293" r:id="rId28"/>
    <p:sldId id="282" r:id="rId29"/>
    <p:sldId id="294" r:id="rId30"/>
    <p:sldId id="295" r:id="rId31"/>
    <p:sldId id="283" r:id="rId32"/>
    <p:sldId id="296" r:id="rId33"/>
    <p:sldId id="285" r:id="rId34"/>
    <p:sldId id="286" r:id="rId35"/>
    <p:sldId id="287" r:id="rId36"/>
    <p:sldId id="297" r:id="rId37"/>
    <p:sldId id="298" r:id="rId38"/>
    <p:sldId id="280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74150" autoAdjust="0"/>
  </p:normalViewPr>
  <p:slideViewPr>
    <p:cSldViewPr snapToGrid="0" snapToObjects="1">
      <p:cViewPr varScale="1">
        <p:scale>
          <a:sx n="93" d="100"/>
          <a:sy n="93" d="100"/>
        </p:scale>
        <p:origin x="253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0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94EC-483D-324E-A14B-FCB2363A6145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5025C-7BC1-FD44-A669-36723E54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5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AC850-72E3-3F4D-B35F-F73F8A3CE0A9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4428D-4341-6C4B-9BB6-4FE91131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7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0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Observations: (1) does capture semantics; (2) it is sparse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8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67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544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F8D0-70A2-2644-AB9A-71B243683867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208935"/>
            <a:ext cx="777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3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DB3E-F530-B04E-9C00-73A665A746DF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9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647-DDC8-8045-929B-87F8A0123AAC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6391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609601"/>
            <a:ext cx="8329613" cy="697577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headline here – up to 2 full width lines</a:t>
            </a:r>
          </a:p>
        </p:txBody>
      </p:sp>
    </p:spTree>
    <p:extLst>
      <p:ext uri="{BB962C8B-B14F-4D97-AF65-F5344CB8AC3E}">
        <p14:creationId xmlns:p14="http://schemas.microsoft.com/office/powerpoint/2010/main" val="12483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8730-4C36-8843-9EA4-9C3064893DBD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3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688-05DA-4D47-AA55-61A105CE9D81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D28-8309-FE49-AB2C-BE2DC70C9A1C}" type="datetime1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5934-7B0D-E641-970A-4611A6D96867}" type="datetime1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1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4B22-D73B-5641-AE5B-A44D888704A2}" type="datetime1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3042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C4A-8140-4243-9F4B-6A0F328069B3}" type="datetime1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71A-7A79-1F42-B8F4-4C366A4D2860}" type="datetime1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99A-C565-AA4F-B0B7-B1C9F3E19B32}" type="datetime1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3804-F157-E84E-A058-6F1D58E71D89}" type="datetime1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197" y="1628665"/>
            <a:ext cx="8544329" cy="1470025"/>
          </a:xfrm>
        </p:spPr>
        <p:txBody>
          <a:bodyPr>
            <a:noAutofit/>
          </a:bodyPr>
          <a:lstStyle/>
          <a:p>
            <a:r>
              <a:rPr lang="en-US" sz="3200" b="1" dirty="0"/>
              <a:t>Deep Learning for Natural Language Processing</a:t>
            </a:r>
            <a:br>
              <a:rPr lang="en-US" sz="3200" b="1" dirty="0"/>
            </a:br>
            <a:r>
              <a:rPr lang="en-US" sz="3200" b="1" dirty="0"/>
              <a:t>DLNLP 8: Distributional Hypothesis and Representation Learning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462875"/>
            <a:ext cx="7772400" cy="124294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Mihai Surdeanu </a:t>
            </a:r>
            <a:r>
              <a:rPr lang="en-US" sz="2800" dirty="0">
                <a:solidFill>
                  <a:schemeClr val="tx1"/>
                </a:solidFill>
              </a:rPr>
              <a:t>and Marco A. </a:t>
            </a:r>
            <a:r>
              <a:rPr lang="en-US" sz="2800" dirty="0" err="1">
                <a:solidFill>
                  <a:schemeClr val="tx1"/>
                </a:solidFill>
              </a:rPr>
              <a:t>Valenzuela-Escárcega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64" y="5379153"/>
            <a:ext cx="3438142" cy="857621"/>
          </a:xfrm>
          <a:prstGeom prst="rect">
            <a:avLst/>
          </a:prstGeom>
        </p:spPr>
      </p:pic>
      <p:pic>
        <p:nvPicPr>
          <p:cNvPr id="8" name="Picture 7" descr="clula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70" y="4998175"/>
            <a:ext cx="1487859" cy="18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3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F427AE-B774-214E-9B6F-52482A61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Mihai’s shallow taxonomy of consciousness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F154F2-24A8-5A4F-9179-0AD4CC43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82540-8381-604C-86D6-589DDF1FE65B}"/>
              </a:ext>
            </a:extLst>
          </p:cNvPr>
          <p:cNvSpPr txBox="1"/>
          <p:nvPr/>
        </p:nvSpPr>
        <p:spPr>
          <a:xfrm>
            <a:off x="2243358" y="1648496"/>
            <a:ext cx="1665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consciousness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CEADD9-D56B-9549-BCC4-EA1A2F34B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308" y="1624504"/>
            <a:ext cx="1350532" cy="203486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53A0618-4D8F-9C4A-8899-D9B1AC98F27C}"/>
              </a:ext>
            </a:extLst>
          </p:cNvPr>
          <p:cNvGrpSpPr/>
          <p:nvPr/>
        </p:nvGrpSpPr>
        <p:grpSpPr>
          <a:xfrm>
            <a:off x="1095162" y="2048606"/>
            <a:ext cx="3875705" cy="2028765"/>
            <a:chOff x="1095162" y="2048606"/>
            <a:chExt cx="3875705" cy="20287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547783-B078-3840-A418-8FF030442577}"/>
                </a:ext>
              </a:extLst>
            </p:cNvPr>
            <p:cNvSpPr txBox="1"/>
            <p:nvPr/>
          </p:nvSpPr>
          <p:spPr>
            <a:xfrm>
              <a:off x="1095162" y="2753932"/>
              <a:ext cx="167783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phenomenal</a:t>
              </a:r>
            </a:p>
            <a:p>
              <a:pPr algn="ctr"/>
              <a:r>
                <a:rPr lang="en-US" sz="2000" dirty="0"/>
                <a:t>(how you feel)</a:t>
              </a:r>
            </a:p>
            <a:p>
              <a:pPr algn="ctr"/>
              <a:r>
                <a:rPr lang="en-US" sz="2000" dirty="0"/>
                <a:t>first person</a:t>
              </a:r>
            </a:p>
            <a:p>
              <a:pPr algn="ctr"/>
              <a:r>
                <a:rPr lang="en-US" sz="2000" dirty="0"/>
                <a:t>hard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3CB3C7-AD5F-C448-97C7-644CD1E0674E}"/>
                </a:ext>
              </a:extLst>
            </p:cNvPr>
            <p:cNvSpPr txBox="1"/>
            <p:nvPr/>
          </p:nvSpPr>
          <p:spPr>
            <a:xfrm>
              <a:off x="3361965" y="2753932"/>
              <a:ext cx="16089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psychological</a:t>
              </a:r>
            </a:p>
            <a:p>
              <a:pPr algn="ctr"/>
              <a:r>
                <a:rPr lang="en-US" sz="2000" dirty="0"/>
                <a:t>(how you act)</a:t>
              </a:r>
            </a:p>
            <a:p>
              <a:pPr algn="ctr"/>
              <a:r>
                <a:rPr lang="en-US" sz="2000" dirty="0"/>
                <a:t>third person</a:t>
              </a:r>
            </a:p>
            <a:p>
              <a:pPr algn="ctr"/>
              <a:r>
                <a:rPr lang="en-US" sz="2000" dirty="0"/>
                <a:t>easy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5499CB-2CE3-0B46-9ADA-78F669204425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1934078" y="2048606"/>
              <a:ext cx="1141944" cy="7053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92BA7E0-8FA3-E543-813A-CE1510D6FDB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3076022" y="2048606"/>
              <a:ext cx="1090394" cy="7053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019E1A-56CE-AC43-892D-B68521E69E15}"/>
              </a:ext>
            </a:extLst>
          </p:cNvPr>
          <p:cNvGrpSpPr/>
          <p:nvPr/>
        </p:nvGrpSpPr>
        <p:grpSpPr>
          <a:xfrm>
            <a:off x="1779651" y="4077371"/>
            <a:ext cx="4678698" cy="1862726"/>
            <a:chOff x="1779651" y="4077371"/>
            <a:chExt cx="4678698" cy="18627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79A5DF-1F32-CF43-ABD9-E8E3BB3E2E60}"/>
                </a:ext>
              </a:extLst>
            </p:cNvPr>
            <p:cNvSpPr txBox="1"/>
            <p:nvPr/>
          </p:nvSpPr>
          <p:spPr>
            <a:xfrm>
              <a:off x="1779651" y="4924434"/>
              <a:ext cx="219681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system 1</a:t>
              </a:r>
            </a:p>
            <a:p>
              <a:pPr algn="ctr"/>
              <a:r>
                <a:rPr lang="en-US" sz="2000" dirty="0"/>
                <a:t>(automated action)</a:t>
              </a:r>
            </a:p>
            <a:p>
              <a:pPr algn="ctr"/>
              <a:r>
                <a:rPr lang="en-US" sz="2000" dirty="0"/>
                <a:t>easier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744135B-19C5-BB49-A3B4-7240A17AF3FB}"/>
                </a:ext>
              </a:extLst>
            </p:cNvPr>
            <p:cNvCxnSpPr>
              <a:cxnSpLocks/>
              <a:stCxn id="8" idx="2"/>
              <a:endCxn id="16" idx="0"/>
            </p:cNvCxnSpPr>
            <p:nvPr/>
          </p:nvCxnSpPr>
          <p:spPr>
            <a:xfrm flipH="1">
              <a:off x="2878061" y="4077371"/>
              <a:ext cx="1288355" cy="8470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0D132C-5E2A-0147-AC02-47D65EEFC2AB}"/>
                </a:ext>
              </a:extLst>
            </p:cNvPr>
            <p:cNvSpPr txBox="1"/>
            <p:nvPr/>
          </p:nvSpPr>
          <p:spPr>
            <a:xfrm>
              <a:off x="4572000" y="4916917"/>
              <a:ext cx="18863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system 2</a:t>
              </a:r>
            </a:p>
            <a:p>
              <a:pPr algn="ctr"/>
              <a:r>
                <a:rPr lang="en-US" sz="2000" dirty="0"/>
                <a:t>(mental activity)</a:t>
              </a:r>
            </a:p>
            <a:p>
              <a:pPr algn="ctr"/>
              <a:r>
                <a:rPr lang="en-US" sz="2000" dirty="0"/>
                <a:t>harder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5720280-C7A7-F24A-BDFE-B12A84249B2A}"/>
                </a:ext>
              </a:extLst>
            </p:cNvPr>
            <p:cNvCxnSpPr>
              <a:cxnSpLocks/>
              <a:stCxn id="8" idx="2"/>
              <a:endCxn id="20" idx="0"/>
            </p:cNvCxnSpPr>
            <p:nvPr/>
          </p:nvCxnSpPr>
          <p:spPr>
            <a:xfrm>
              <a:off x="4166416" y="4077371"/>
              <a:ext cx="1348759" cy="8395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1B59C184-A139-844D-91EC-76855E330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28" y="4077370"/>
            <a:ext cx="1713892" cy="1713892"/>
          </a:xfrm>
          <a:prstGeom prst="rect">
            <a:avLst/>
          </a:prstGeom>
        </p:spPr>
      </p:pic>
      <p:sp>
        <p:nvSpPr>
          <p:cNvPr id="31" name="Freeform 30">
            <a:extLst>
              <a:ext uri="{FF2B5EF4-FFF2-40B4-BE49-F238E27FC236}">
                <a16:creationId xmlns:a16="http://schemas.microsoft.com/office/drawing/2014/main" id="{ECA77024-2B57-1745-8AC4-3E627EFD7D8D}"/>
              </a:ext>
            </a:extLst>
          </p:cNvPr>
          <p:cNvSpPr/>
          <p:nvPr/>
        </p:nvSpPr>
        <p:spPr>
          <a:xfrm>
            <a:off x="1517676" y="4385256"/>
            <a:ext cx="2504045" cy="1577570"/>
          </a:xfrm>
          <a:custGeom>
            <a:avLst/>
            <a:gdLst>
              <a:gd name="connsiteX0" fmla="*/ 3865693 w 5118651"/>
              <a:gd name="connsiteY0" fmla="*/ 128789 h 1755208"/>
              <a:gd name="connsiteX1" fmla="*/ 1457344 w 5118651"/>
              <a:gd name="connsiteY1" fmla="*/ 302654 h 1755208"/>
              <a:gd name="connsiteX2" fmla="*/ 2031 w 5118651"/>
              <a:gd name="connsiteY2" fmla="*/ 1010992 h 1755208"/>
              <a:gd name="connsiteX3" fmla="*/ 1753558 w 5118651"/>
              <a:gd name="connsiteY3" fmla="*/ 1725769 h 1755208"/>
              <a:gd name="connsiteX4" fmla="*/ 4747896 w 5118651"/>
              <a:gd name="connsiteY4" fmla="*/ 1493950 h 1755208"/>
              <a:gd name="connsiteX5" fmla="*/ 4960397 w 5118651"/>
              <a:gd name="connsiteY5" fmla="*/ 373488 h 1755208"/>
              <a:gd name="connsiteX6" fmla="*/ 3730465 w 5118651"/>
              <a:gd name="connsiteY6" fmla="*/ 0 h 175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18651" h="1755208">
                <a:moveTo>
                  <a:pt x="3865693" y="128789"/>
                </a:moveTo>
                <a:cubicBezTo>
                  <a:pt x="2983490" y="142204"/>
                  <a:pt x="2101288" y="155620"/>
                  <a:pt x="1457344" y="302654"/>
                </a:cubicBezTo>
                <a:cubicBezTo>
                  <a:pt x="813400" y="449688"/>
                  <a:pt x="-47338" y="773806"/>
                  <a:pt x="2031" y="1010992"/>
                </a:cubicBezTo>
                <a:cubicBezTo>
                  <a:pt x="51400" y="1248178"/>
                  <a:pt x="962580" y="1645276"/>
                  <a:pt x="1753558" y="1725769"/>
                </a:cubicBezTo>
                <a:cubicBezTo>
                  <a:pt x="2544535" y="1806262"/>
                  <a:pt x="4213423" y="1719330"/>
                  <a:pt x="4747896" y="1493950"/>
                </a:cubicBezTo>
                <a:cubicBezTo>
                  <a:pt x="5282369" y="1268570"/>
                  <a:pt x="5129969" y="622480"/>
                  <a:pt x="4960397" y="373488"/>
                </a:cubicBezTo>
                <a:cubicBezTo>
                  <a:pt x="4790825" y="124496"/>
                  <a:pt x="4260645" y="62248"/>
                  <a:pt x="3730465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A8ABB846-D662-3D49-9530-9C110BBD7726}"/>
              </a:ext>
            </a:extLst>
          </p:cNvPr>
          <p:cNvSpPr/>
          <p:nvPr/>
        </p:nvSpPr>
        <p:spPr>
          <a:xfrm>
            <a:off x="127320" y="6041932"/>
            <a:ext cx="2377730" cy="679543"/>
          </a:xfrm>
          <a:prstGeom prst="wedgeRoundRectCallout">
            <a:avLst>
              <a:gd name="adj1" fmla="val 27633"/>
              <a:gd name="adj2" fmla="val -689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distributional hypothesis is in here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DD67CE8-2D53-4344-8F5D-2DC767AC5CF2}"/>
              </a:ext>
            </a:extLst>
          </p:cNvPr>
          <p:cNvSpPr/>
          <p:nvPr/>
        </p:nvSpPr>
        <p:spPr>
          <a:xfrm>
            <a:off x="877549" y="2401269"/>
            <a:ext cx="1981925" cy="1755208"/>
          </a:xfrm>
          <a:custGeom>
            <a:avLst/>
            <a:gdLst>
              <a:gd name="connsiteX0" fmla="*/ 3865693 w 5118651"/>
              <a:gd name="connsiteY0" fmla="*/ 128789 h 1755208"/>
              <a:gd name="connsiteX1" fmla="*/ 1457344 w 5118651"/>
              <a:gd name="connsiteY1" fmla="*/ 302654 h 1755208"/>
              <a:gd name="connsiteX2" fmla="*/ 2031 w 5118651"/>
              <a:gd name="connsiteY2" fmla="*/ 1010992 h 1755208"/>
              <a:gd name="connsiteX3" fmla="*/ 1753558 w 5118651"/>
              <a:gd name="connsiteY3" fmla="*/ 1725769 h 1755208"/>
              <a:gd name="connsiteX4" fmla="*/ 4747896 w 5118651"/>
              <a:gd name="connsiteY4" fmla="*/ 1493950 h 1755208"/>
              <a:gd name="connsiteX5" fmla="*/ 4960397 w 5118651"/>
              <a:gd name="connsiteY5" fmla="*/ 373488 h 1755208"/>
              <a:gd name="connsiteX6" fmla="*/ 3730465 w 5118651"/>
              <a:gd name="connsiteY6" fmla="*/ 0 h 175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18651" h="1755208">
                <a:moveTo>
                  <a:pt x="3865693" y="128789"/>
                </a:moveTo>
                <a:cubicBezTo>
                  <a:pt x="2983490" y="142204"/>
                  <a:pt x="2101288" y="155620"/>
                  <a:pt x="1457344" y="302654"/>
                </a:cubicBezTo>
                <a:cubicBezTo>
                  <a:pt x="813400" y="449688"/>
                  <a:pt x="-47338" y="773806"/>
                  <a:pt x="2031" y="1010992"/>
                </a:cubicBezTo>
                <a:cubicBezTo>
                  <a:pt x="51400" y="1248178"/>
                  <a:pt x="962580" y="1645276"/>
                  <a:pt x="1753558" y="1725769"/>
                </a:cubicBezTo>
                <a:cubicBezTo>
                  <a:pt x="2544535" y="1806262"/>
                  <a:pt x="4213423" y="1719330"/>
                  <a:pt x="4747896" y="1493950"/>
                </a:cubicBezTo>
                <a:cubicBezTo>
                  <a:pt x="5282369" y="1268570"/>
                  <a:pt x="5129969" y="622480"/>
                  <a:pt x="4960397" y="373488"/>
                </a:cubicBezTo>
                <a:cubicBezTo>
                  <a:pt x="4790825" y="124496"/>
                  <a:pt x="4260645" y="62248"/>
                  <a:pt x="3730465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978DE226-FCA2-CB46-B825-72ACCFC472C7}"/>
              </a:ext>
            </a:extLst>
          </p:cNvPr>
          <p:cNvSpPr/>
          <p:nvPr/>
        </p:nvSpPr>
        <p:spPr>
          <a:xfrm>
            <a:off x="202083" y="1397079"/>
            <a:ext cx="2041275" cy="902944"/>
          </a:xfrm>
          <a:prstGeom prst="wedgeRoundRectCallout">
            <a:avLst>
              <a:gd name="adj1" fmla="val 27722"/>
              <a:gd name="adj2" fmla="val 7498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“hard problem” of consciousness</a:t>
            </a:r>
          </a:p>
        </p:txBody>
      </p:sp>
    </p:spTree>
    <p:extLst>
      <p:ext uri="{BB962C8B-B14F-4D97-AF65-F5344CB8AC3E}">
        <p14:creationId xmlns:p14="http://schemas.microsoft.com/office/powerpoint/2010/main" val="152436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19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851EB3-8D5C-CF4E-8911-5CBD3E00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Traditional distributional representation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F033DA-8C68-EF44-86FD-00A439B05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5DAB5-7FFE-CD42-B1A7-A192D41B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67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83BA25-4E4F-F948-BE32-A63E1BFD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co-occurrence matrix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B7E75-C0A2-A241-9B17-392F8C1ED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words are defined by the company they keep, let’s keep track of this company</a:t>
            </a:r>
          </a:p>
          <a:p>
            <a:pPr lvl="1"/>
            <a:r>
              <a:rPr lang="en-US" dirty="0"/>
              <a:t>One vector per word, which stores the frequency of the words seen around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29ECA-099B-184D-94D6-AFE80B5C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1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Co-occurrence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Counts computed over a context window (say +/- 10 words) around each occurrence of a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6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C7D4-946A-1B4B-9BD4-9822F66A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Co-occurrence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2C391-721C-7D47-AF4E-07BEF3F8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69834D-BB05-6B47-A4C3-6D9D1B06FA83}"/>
              </a:ext>
            </a:extLst>
          </p:cNvPr>
          <p:cNvSpPr/>
          <p:nvPr/>
        </p:nvSpPr>
        <p:spPr>
          <a:xfrm>
            <a:off x="1690543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B6BC47-53EF-2C43-9EF2-8350332E6B93}"/>
              </a:ext>
            </a:extLst>
          </p:cNvPr>
          <p:cNvSpPr/>
          <p:nvPr/>
        </p:nvSpPr>
        <p:spPr>
          <a:xfrm>
            <a:off x="2216900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C12D59-5FEC-5A4B-9FD0-224B42F4C41B}"/>
              </a:ext>
            </a:extLst>
          </p:cNvPr>
          <p:cNvSpPr/>
          <p:nvPr/>
        </p:nvSpPr>
        <p:spPr>
          <a:xfrm>
            <a:off x="2740639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3BCECC-C9CE-024D-85BC-C07EF6D97E72}"/>
              </a:ext>
            </a:extLst>
          </p:cNvPr>
          <p:cNvSpPr/>
          <p:nvPr/>
        </p:nvSpPr>
        <p:spPr>
          <a:xfrm>
            <a:off x="3261760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76B84-908F-2649-A43F-DFB674BD6D7A}"/>
              </a:ext>
            </a:extLst>
          </p:cNvPr>
          <p:cNvSpPr/>
          <p:nvPr/>
        </p:nvSpPr>
        <p:spPr>
          <a:xfrm>
            <a:off x="3788117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2AB3F8-85A2-5C47-9C5E-B4ED20A7E2B2}"/>
              </a:ext>
            </a:extLst>
          </p:cNvPr>
          <p:cNvSpPr/>
          <p:nvPr/>
        </p:nvSpPr>
        <p:spPr>
          <a:xfrm>
            <a:off x="4311856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A703D-4721-FA4C-BA39-90D72C5B79D6}"/>
              </a:ext>
            </a:extLst>
          </p:cNvPr>
          <p:cNvSpPr/>
          <p:nvPr/>
        </p:nvSpPr>
        <p:spPr>
          <a:xfrm>
            <a:off x="4841276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740106-3F6D-DD42-A1C4-74920D66CB9D}"/>
              </a:ext>
            </a:extLst>
          </p:cNvPr>
          <p:cNvSpPr/>
          <p:nvPr/>
        </p:nvSpPr>
        <p:spPr>
          <a:xfrm>
            <a:off x="5367633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968D2-FB1B-8248-9474-ACE53C41F4A6}"/>
              </a:ext>
            </a:extLst>
          </p:cNvPr>
          <p:cNvSpPr/>
          <p:nvPr/>
        </p:nvSpPr>
        <p:spPr>
          <a:xfrm>
            <a:off x="5891372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F0A69-C624-EA44-A74F-540A6A759AB1}"/>
              </a:ext>
            </a:extLst>
          </p:cNvPr>
          <p:cNvSpPr/>
          <p:nvPr/>
        </p:nvSpPr>
        <p:spPr>
          <a:xfrm>
            <a:off x="6428987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8BE168-8661-FB4F-B17B-06CC09FC2609}"/>
              </a:ext>
            </a:extLst>
          </p:cNvPr>
          <p:cNvSpPr/>
          <p:nvPr/>
        </p:nvSpPr>
        <p:spPr>
          <a:xfrm>
            <a:off x="6955344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5BA30-3B98-4F4A-92A9-5BD8B9EE2728}"/>
              </a:ext>
            </a:extLst>
          </p:cNvPr>
          <p:cNvSpPr/>
          <p:nvPr/>
        </p:nvSpPr>
        <p:spPr>
          <a:xfrm>
            <a:off x="7479083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114722EA-F29E-5E42-BF61-FA2371950CBE}"/>
              </a:ext>
            </a:extLst>
          </p:cNvPr>
          <p:cNvSpPr/>
          <p:nvPr/>
        </p:nvSpPr>
        <p:spPr>
          <a:xfrm>
            <a:off x="635511" y="1496365"/>
            <a:ext cx="5488842" cy="1040263"/>
          </a:xfrm>
          <a:prstGeom prst="wedgeRoundRectCallout">
            <a:avLst>
              <a:gd name="adj1" fmla="val 21415"/>
              <a:gd name="adj2" fmla="val 8853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vector for each word 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Constructed from all windows of size [−</a:t>
            </a:r>
            <a:r>
              <a:rPr lang="en-US" i="1" dirty="0"/>
              <a:t>c</a:t>
            </a:r>
            <a:r>
              <a:rPr lang="en-US" dirty="0"/>
              <a:t>, +</a:t>
            </a:r>
            <a:r>
              <a:rPr lang="en-US" i="1" dirty="0"/>
              <a:t>c</a:t>
            </a:r>
            <a:r>
              <a:rPr lang="en-US" dirty="0"/>
              <a:t>] (e.g., </a:t>
            </a:r>
            <a:r>
              <a:rPr lang="en-US" i="1" dirty="0"/>
              <a:t>c</a:t>
            </a:r>
            <a:r>
              <a:rPr lang="en-US" dirty="0"/>
              <a:t> = 10) words around all instances of the word in text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9936B0-EAA5-9049-B735-41C0801C6557}"/>
              </a:ext>
            </a:extLst>
          </p:cNvPr>
          <p:cNvCxnSpPr/>
          <p:nvPr/>
        </p:nvCxnSpPr>
        <p:spPr>
          <a:xfrm>
            <a:off x="1687480" y="4446494"/>
            <a:ext cx="63365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429A97C-D070-5D4D-9C02-7592E0EF52DE}"/>
              </a:ext>
            </a:extLst>
          </p:cNvPr>
          <p:cNvSpPr txBox="1"/>
          <p:nvPr/>
        </p:nvSpPr>
        <p:spPr>
          <a:xfrm>
            <a:off x="4166729" y="4487111"/>
            <a:ext cx="1462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Vocabulary size</a:t>
            </a:r>
          </a:p>
        </p:txBody>
      </p:sp>
    </p:spTree>
    <p:extLst>
      <p:ext uri="{BB962C8B-B14F-4D97-AF65-F5344CB8AC3E}">
        <p14:creationId xmlns:p14="http://schemas.microsoft.com/office/powerpoint/2010/main" val="3611058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C7D4-946A-1B4B-9BD4-9822F66A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Co-occurrence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D449-1C3F-F04F-AD58-503F8BF4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39588"/>
          </a:xfrm>
        </p:spPr>
        <p:txBody>
          <a:bodyPr/>
          <a:lstStyle/>
          <a:p>
            <a:r>
              <a:rPr lang="en-US" dirty="0"/>
              <a:t>“The </a:t>
            </a:r>
            <a:r>
              <a:rPr lang="en-US" b="1" dirty="0"/>
              <a:t>dog</a:t>
            </a:r>
            <a:r>
              <a:rPr lang="en-US" dirty="0"/>
              <a:t> barks at strangers”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2C391-721C-7D47-AF4E-07BEF3F8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69834D-BB05-6B47-A4C3-6D9D1B06FA83}"/>
              </a:ext>
            </a:extLst>
          </p:cNvPr>
          <p:cNvSpPr/>
          <p:nvPr/>
        </p:nvSpPr>
        <p:spPr>
          <a:xfrm>
            <a:off x="1690543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EFC4C-6688-C84B-9C6E-D859682D853C}"/>
              </a:ext>
            </a:extLst>
          </p:cNvPr>
          <p:cNvSpPr txBox="1"/>
          <p:nvPr/>
        </p:nvSpPr>
        <p:spPr>
          <a:xfrm>
            <a:off x="6839524" y="322878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D4FB7-4D5D-5149-B497-2BED17EC31BD}"/>
              </a:ext>
            </a:extLst>
          </p:cNvPr>
          <p:cNvSpPr txBox="1"/>
          <p:nvPr/>
        </p:nvSpPr>
        <p:spPr>
          <a:xfrm>
            <a:off x="3139949" y="324360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“bark”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0C6DA-61D5-084B-93FF-B9E5EA98D08D}"/>
              </a:ext>
            </a:extLst>
          </p:cNvPr>
          <p:cNvSpPr txBox="1"/>
          <p:nvPr/>
        </p:nvSpPr>
        <p:spPr>
          <a:xfrm>
            <a:off x="2170123" y="3243605"/>
            <a:ext cx="56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“at”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6E357-17FD-1546-92DC-ADFA0D9DF3A6}"/>
              </a:ext>
            </a:extLst>
          </p:cNvPr>
          <p:cNvSpPr txBox="1"/>
          <p:nvPr/>
        </p:nvSpPr>
        <p:spPr>
          <a:xfrm>
            <a:off x="5589664" y="3228784"/>
            <a:ext cx="115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“stranger”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B6BC47-53EF-2C43-9EF2-8350332E6B93}"/>
              </a:ext>
            </a:extLst>
          </p:cNvPr>
          <p:cNvSpPr/>
          <p:nvPr/>
        </p:nvSpPr>
        <p:spPr>
          <a:xfrm>
            <a:off x="2216900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C12D59-5FEC-5A4B-9FD0-224B42F4C41B}"/>
              </a:ext>
            </a:extLst>
          </p:cNvPr>
          <p:cNvSpPr/>
          <p:nvPr/>
        </p:nvSpPr>
        <p:spPr>
          <a:xfrm>
            <a:off x="2740639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3BCECC-C9CE-024D-85BC-C07EF6D97E72}"/>
              </a:ext>
            </a:extLst>
          </p:cNvPr>
          <p:cNvSpPr/>
          <p:nvPr/>
        </p:nvSpPr>
        <p:spPr>
          <a:xfrm>
            <a:off x="3261760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76B84-908F-2649-A43F-DFB674BD6D7A}"/>
              </a:ext>
            </a:extLst>
          </p:cNvPr>
          <p:cNvSpPr/>
          <p:nvPr/>
        </p:nvSpPr>
        <p:spPr>
          <a:xfrm>
            <a:off x="3788117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2AB3F8-85A2-5C47-9C5E-B4ED20A7E2B2}"/>
              </a:ext>
            </a:extLst>
          </p:cNvPr>
          <p:cNvSpPr/>
          <p:nvPr/>
        </p:nvSpPr>
        <p:spPr>
          <a:xfrm>
            <a:off x="4311856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A703D-4721-FA4C-BA39-90D72C5B79D6}"/>
              </a:ext>
            </a:extLst>
          </p:cNvPr>
          <p:cNvSpPr/>
          <p:nvPr/>
        </p:nvSpPr>
        <p:spPr>
          <a:xfrm>
            <a:off x="4841276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740106-3F6D-DD42-A1C4-74920D66CB9D}"/>
              </a:ext>
            </a:extLst>
          </p:cNvPr>
          <p:cNvSpPr/>
          <p:nvPr/>
        </p:nvSpPr>
        <p:spPr>
          <a:xfrm>
            <a:off x="5367633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968D2-FB1B-8248-9474-ACE53C41F4A6}"/>
              </a:ext>
            </a:extLst>
          </p:cNvPr>
          <p:cNvSpPr/>
          <p:nvPr/>
        </p:nvSpPr>
        <p:spPr>
          <a:xfrm>
            <a:off x="5891372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F0A69-C624-EA44-A74F-540A6A759AB1}"/>
              </a:ext>
            </a:extLst>
          </p:cNvPr>
          <p:cNvSpPr/>
          <p:nvPr/>
        </p:nvSpPr>
        <p:spPr>
          <a:xfrm>
            <a:off x="6428987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8BE168-8661-FB4F-B17B-06CC09FC2609}"/>
              </a:ext>
            </a:extLst>
          </p:cNvPr>
          <p:cNvSpPr/>
          <p:nvPr/>
        </p:nvSpPr>
        <p:spPr>
          <a:xfrm>
            <a:off x="6955344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5BA30-3B98-4F4A-92A9-5BD8B9EE2728}"/>
              </a:ext>
            </a:extLst>
          </p:cNvPr>
          <p:cNvSpPr/>
          <p:nvPr/>
        </p:nvSpPr>
        <p:spPr>
          <a:xfrm>
            <a:off x="7479083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A0D290-84DE-CD4D-B582-376EBD8CF02B}"/>
              </a:ext>
            </a:extLst>
          </p:cNvPr>
          <p:cNvSpPr txBox="1"/>
          <p:nvPr/>
        </p:nvSpPr>
        <p:spPr>
          <a:xfrm>
            <a:off x="1693161" y="32377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5E19DD-375D-4544-8A3C-9220A082F008}"/>
              </a:ext>
            </a:extLst>
          </p:cNvPr>
          <p:cNvSpPr txBox="1"/>
          <p:nvPr/>
        </p:nvSpPr>
        <p:spPr>
          <a:xfrm>
            <a:off x="7565240" y="322878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114722EA-F29E-5E42-BF61-FA2371950CBE}"/>
              </a:ext>
            </a:extLst>
          </p:cNvPr>
          <p:cNvSpPr/>
          <p:nvPr/>
        </p:nvSpPr>
        <p:spPr>
          <a:xfrm>
            <a:off x="242959" y="2597947"/>
            <a:ext cx="1146869" cy="745136"/>
          </a:xfrm>
          <a:prstGeom prst="wedgeRoundRectCallout">
            <a:avLst>
              <a:gd name="adj1" fmla="val 69253"/>
              <a:gd name="adj2" fmla="val 11947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Vector for “dog”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9936B0-EAA5-9049-B735-41C0801C6557}"/>
              </a:ext>
            </a:extLst>
          </p:cNvPr>
          <p:cNvCxnSpPr/>
          <p:nvPr/>
        </p:nvCxnSpPr>
        <p:spPr>
          <a:xfrm>
            <a:off x="1687480" y="4446494"/>
            <a:ext cx="63365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429A97C-D070-5D4D-9C02-7592E0EF52DE}"/>
              </a:ext>
            </a:extLst>
          </p:cNvPr>
          <p:cNvSpPr txBox="1"/>
          <p:nvPr/>
        </p:nvSpPr>
        <p:spPr>
          <a:xfrm>
            <a:off x="4166729" y="4487111"/>
            <a:ext cx="1462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Vocabulary size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07692E-941B-7647-A367-5C3AC1BEC165}"/>
              </a:ext>
            </a:extLst>
          </p:cNvPr>
          <p:cNvSpPr txBox="1"/>
          <p:nvPr/>
        </p:nvSpPr>
        <p:spPr>
          <a:xfrm>
            <a:off x="2331189" y="3670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B0B41-910D-964C-9C14-5C3CFF93708C}"/>
              </a:ext>
            </a:extLst>
          </p:cNvPr>
          <p:cNvSpPr txBox="1"/>
          <p:nvPr/>
        </p:nvSpPr>
        <p:spPr>
          <a:xfrm>
            <a:off x="3350581" y="3670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69F972-DF90-464F-9B23-510DAE0857CB}"/>
              </a:ext>
            </a:extLst>
          </p:cNvPr>
          <p:cNvSpPr txBox="1"/>
          <p:nvPr/>
        </p:nvSpPr>
        <p:spPr>
          <a:xfrm>
            <a:off x="6000738" y="365206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30C4A7-FC1F-DC44-8495-17AFC12A703D}"/>
              </a:ext>
            </a:extLst>
          </p:cNvPr>
          <p:cNvSpPr txBox="1"/>
          <p:nvPr/>
        </p:nvSpPr>
        <p:spPr>
          <a:xfrm>
            <a:off x="7050779" y="366038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6479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C7D4-946A-1B4B-9BD4-9822F66A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Co-occurrence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D449-1C3F-F04F-AD58-503F8BF4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39588"/>
          </a:xfrm>
        </p:spPr>
        <p:txBody>
          <a:bodyPr/>
          <a:lstStyle/>
          <a:p>
            <a:r>
              <a:rPr lang="en-US" dirty="0"/>
              <a:t>“The </a:t>
            </a:r>
            <a:r>
              <a:rPr lang="en-US" b="1" dirty="0"/>
              <a:t>dog</a:t>
            </a:r>
            <a:r>
              <a:rPr lang="en-US" dirty="0"/>
              <a:t> barked at the cat”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2C391-721C-7D47-AF4E-07BEF3F8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69834D-BB05-6B47-A4C3-6D9D1B06FA83}"/>
              </a:ext>
            </a:extLst>
          </p:cNvPr>
          <p:cNvSpPr/>
          <p:nvPr/>
        </p:nvSpPr>
        <p:spPr>
          <a:xfrm>
            <a:off x="1690543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EFC4C-6688-C84B-9C6E-D859682D853C}"/>
              </a:ext>
            </a:extLst>
          </p:cNvPr>
          <p:cNvSpPr txBox="1"/>
          <p:nvPr/>
        </p:nvSpPr>
        <p:spPr>
          <a:xfrm>
            <a:off x="6839524" y="322878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D4FB7-4D5D-5149-B497-2BED17EC31BD}"/>
              </a:ext>
            </a:extLst>
          </p:cNvPr>
          <p:cNvSpPr txBox="1"/>
          <p:nvPr/>
        </p:nvSpPr>
        <p:spPr>
          <a:xfrm>
            <a:off x="3139949" y="324360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“bark”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0C6DA-61D5-084B-93FF-B9E5EA98D08D}"/>
              </a:ext>
            </a:extLst>
          </p:cNvPr>
          <p:cNvSpPr txBox="1"/>
          <p:nvPr/>
        </p:nvSpPr>
        <p:spPr>
          <a:xfrm>
            <a:off x="2170123" y="3243605"/>
            <a:ext cx="56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“at”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6E357-17FD-1546-92DC-ADFA0D9DF3A6}"/>
              </a:ext>
            </a:extLst>
          </p:cNvPr>
          <p:cNvSpPr txBox="1"/>
          <p:nvPr/>
        </p:nvSpPr>
        <p:spPr>
          <a:xfrm>
            <a:off x="5589664" y="3228784"/>
            <a:ext cx="115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“stranger”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B6BC47-53EF-2C43-9EF2-8350332E6B93}"/>
              </a:ext>
            </a:extLst>
          </p:cNvPr>
          <p:cNvSpPr/>
          <p:nvPr/>
        </p:nvSpPr>
        <p:spPr>
          <a:xfrm>
            <a:off x="2216900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C12D59-5FEC-5A4B-9FD0-224B42F4C41B}"/>
              </a:ext>
            </a:extLst>
          </p:cNvPr>
          <p:cNvSpPr/>
          <p:nvPr/>
        </p:nvSpPr>
        <p:spPr>
          <a:xfrm>
            <a:off x="2740639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3BCECC-C9CE-024D-85BC-C07EF6D97E72}"/>
              </a:ext>
            </a:extLst>
          </p:cNvPr>
          <p:cNvSpPr/>
          <p:nvPr/>
        </p:nvSpPr>
        <p:spPr>
          <a:xfrm>
            <a:off x="3261760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76B84-908F-2649-A43F-DFB674BD6D7A}"/>
              </a:ext>
            </a:extLst>
          </p:cNvPr>
          <p:cNvSpPr/>
          <p:nvPr/>
        </p:nvSpPr>
        <p:spPr>
          <a:xfrm>
            <a:off x="3788117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2AB3F8-85A2-5C47-9C5E-B4ED20A7E2B2}"/>
              </a:ext>
            </a:extLst>
          </p:cNvPr>
          <p:cNvSpPr/>
          <p:nvPr/>
        </p:nvSpPr>
        <p:spPr>
          <a:xfrm>
            <a:off x="4311856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A703D-4721-FA4C-BA39-90D72C5B79D6}"/>
              </a:ext>
            </a:extLst>
          </p:cNvPr>
          <p:cNvSpPr/>
          <p:nvPr/>
        </p:nvSpPr>
        <p:spPr>
          <a:xfrm>
            <a:off x="4841276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740106-3F6D-DD42-A1C4-74920D66CB9D}"/>
              </a:ext>
            </a:extLst>
          </p:cNvPr>
          <p:cNvSpPr/>
          <p:nvPr/>
        </p:nvSpPr>
        <p:spPr>
          <a:xfrm>
            <a:off x="5367633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968D2-FB1B-8248-9474-ACE53C41F4A6}"/>
              </a:ext>
            </a:extLst>
          </p:cNvPr>
          <p:cNvSpPr/>
          <p:nvPr/>
        </p:nvSpPr>
        <p:spPr>
          <a:xfrm>
            <a:off x="5891372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F0A69-C624-EA44-A74F-540A6A759AB1}"/>
              </a:ext>
            </a:extLst>
          </p:cNvPr>
          <p:cNvSpPr/>
          <p:nvPr/>
        </p:nvSpPr>
        <p:spPr>
          <a:xfrm>
            <a:off x="6428987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8BE168-8661-FB4F-B17B-06CC09FC2609}"/>
              </a:ext>
            </a:extLst>
          </p:cNvPr>
          <p:cNvSpPr/>
          <p:nvPr/>
        </p:nvSpPr>
        <p:spPr>
          <a:xfrm>
            <a:off x="6955344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5BA30-3B98-4F4A-92A9-5BD8B9EE2728}"/>
              </a:ext>
            </a:extLst>
          </p:cNvPr>
          <p:cNvSpPr/>
          <p:nvPr/>
        </p:nvSpPr>
        <p:spPr>
          <a:xfrm>
            <a:off x="7479083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A0D290-84DE-CD4D-B582-376EBD8CF02B}"/>
              </a:ext>
            </a:extLst>
          </p:cNvPr>
          <p:cNvSpPr txBox="1"/>
          <p:nvPr/>
        </p:nvSpPr>
        <p:spPr>
          <a:xfrm>
            <a:off x="1693161" y="32377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5E19DD-375D-4544-8A3C-9220A082F008}"/>
              </a:ext>
            </a:extLst>
          </p:cNvPr>
          <p:cNvSpPr txBox="1"/>
          <p:nvPr/>
        </p:nvSpPr>
        <p:spPr>
          <a:xfrm>
            <a:off x="7565240" y="322878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114722EA-F29E-5E42-BF61-FA2371950CBE}"/>
              </a:ext>
            </a:extLst>
          </p:cNvPr>
          <p:cNvSpPr/>
          <p:nvPr/>
        </p:nvSpPr>
        <p:spPr>
          <a:xfrm>
            <a:off x="242959" y="2597947"/>
            <a:ext cx="1146869" cy="745136"/>
          </a:xfrm>
          <a:prstGeom prst="wedgeRoundRectCallout">
            <a:avLst>
              <a:gd name="adj1" fmla="val 69253"/>
              <a:gd name="adj2" fmla="val 11947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Vector for “dog”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9936B0-EAA5-9049-B735-41C0801C6557}"/>
              </a:ext>
            </a:extLst>
          </p:cNvPr>
          <p:cNvCxnSpPr/>
          <p:nvPr/>
        </p:nvCxnSpPr>
        <p:spPr>
          <a:xfrm>
            <a:off x="1687480" y="4446494"/>
            <a:ext cx="63365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429A97C-D070-5D4D-9C02-7592E0EF52DE}"/>
              </a:ext>
            </a:extLst>
          </p:cNvPr>
          <p:cNvSpPr txBox="1"/>
          <p:nvPr/>
        </p:nvSpPr>
        <p:spPr>
          <a:xfrm>
            <a:off x="4166729" y="4487111"/>
            <a:ext cx="1462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Vocabulary size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07692E-941B-7647-A367-5C3AC1BEC165}"/>
              </a:ext>
            </a:extLst>
          </p:cNvPr>
          <p:cNvSpPr txBox="1"/>
          <p:nvPr/>
        </p:nvSpPr>
        <p:spPr>
          <a:xfrm>
            <a:off x="2331189" y="3670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B0B41-910D-964C-9C14-5C3CFF93708C}"/>
              </a:ext>
            </a:extLst>
          </p:cNvPr>
          <p:cNvSpPr txBox="1"/>
          <p:nvPr/>
        </p:nvSpPr>
        <p:spPr>
          <a:xfrm>
            <a:off x="3350581" y="3670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69F972-DF90-464F-9B23-510DAE0857CB}"/>
              </a:ext>
            </a:extLst>
          </p:cNvPr>
          <p:cNvSpPr txBox="1"/>
          <p:nvPr/>
        </p:nvSpPr>
        <p:spPr>
          <a:xfrm>
            <a:off x="6000738" y="365206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30C4A7-FC1F-DC44-8495-17AFC12A703D}"/>
              </a:ext>
            </a:extLst>
          </p:cNvPr>
          <p:cNvSpPr txBox="1"/>
          <p:nvPr/>
        </p:nvSpPr>
        <p:spPr>
          <a:xfrm>
            <a:off x="7050779" y="366038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3F5708-A81E-B24E-AFFF-EB7A8B8AB7C1}"/>
              </a:ext>
            </a:extLst>
          </p:cNvPr>
          <p:cNvSpPr txBox="1"/>
          <p:nvPr/>
        </p:nvSpPr>
        <p:spPr>
          <a:xfrm>
            <a:off x="4271149" y="3237758"/>
            <a:ext cx="65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“cat”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082FC3-7B65-984B-986B-6ADCFD298A00}"/>
              </a:ext>
            </a:extLst>
          </p:cNvPr>
          <p:cNvSpPr txBox="1"/>
          <p:nvPr/>
        </p:nvSpPr>
        <p:spPr>
          <a:xfrm>
            <a:off x="4432807" y="366038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6565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C7D4-946A-1B4B-9BD4-9822F66A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Co-occurrence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D449-1C3F-F04F-AD58-503F8BF4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Then repeat for all words seen in a large corpus of texts, e.g., Wikipedia or the whole web…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2C391-721C-7D47-AF4E-07BEF3F8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73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CF71-1941-15EE-7B9F-F18C758F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CBEC-128D-15C6-CA15-E899B04B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the length of this vector?</a:t>
            </a:r>
          </a:p>
          <a:p>
            <a:r>
              <a:rPr lang="en-US" dirty="0">
                <a:solidFill>
                  <a:srgbClr val="0070C0"/>
                </a:solidFill>
              </a:rPr>
              <a:t>What do you observe about this vector?</a:t>
            </a:r>
          </a:p>
          <a:p>
            <a:r>
              <a:rPr lang="en-US" dirty="0">
                <a:solidFill>
                  <a:srgbClr val="0070C0"/>
                </a:solidFill>
              </a:rPr>
              <a:t>How would you use these vectors for text classification?</a:t>
            </a:r>
          </a:p>
          <a:p>
            <a:r>
              <a:rPr lang="en-US" dirty="0">
                <a:solidFill>
                  <a:srgbClr val="0070C0"/>
                </a:solidFill>
              </a:rPr>
              <a:t>What problems do you see with the previous approach?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7CE83-AFCF-5C31-3D0F-53395E19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35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D58B-F26A-2047-97C3-7A2CB71E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30276-BE6A-E24F-890B-54E4B0190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context vectors are too sparse</a:t>
            </a:r>
          </a:p>
          <a:p>
            <a:r>
              <a:rPr lang="en-US" dirty="0"/>
              <a:t>We can “densify” them using linear algebra tricks such as singular value decomposition (SVD)!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1C1086-DDE3-2B4D-9DEE-92404AD6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9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9418-89B8-6748-8ADD-B44A8559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79B1-ED2D-5545-B6B4-A926DFAD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2604655" cy="2902526"/>
          </a:xfrm>
        </p:spPr>
        <p:txBody>
          <a:bodyPr/>
          <a:lstStyle/>
          <a:p>
            <a:r>
              <a:rPr lang="en-US" dirty="0"/>
              <a:t>Language is sparse, see </a:t>
            </a:r>
            <a:r>
              <a:rPr lang="en-US" dirty="0" err="1"/>
              <a:t>Zipf’s</a:t>
            </a:r>
            <a:r>
              <a:rPr lang="en-US" dirty="0"/>
              <a:t> law: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DE914-B3D7-6046-9F47-EA70BEE9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D56D2-4309-55D7-BDA0-27BF8E7D2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989" y="1600201"/>
            <a:ext cx="5474811" cy="3832369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73B99F-94E0-679A-C344-FF9B0F925255}"/>
              </a:ext>
            </a:extLst>
          </p:cNvPr>
          <p:cNvSpPr/>
          <p:nvPr/>
        </p:nvSpPr>
        <p:spPr>
          <a:xfrm>
            <a:off x="2178845" y="6408107"/>
            <a:ext cx="52935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</a:rPr>
              <a:t>slackersite.wordpress.com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/2015/08/28/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</a:rPr>
              <a:t>zipf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-it-word-frequency-and-line-drawing/</a:t>
            </a:r>
          </a:p>
        </p:txBody>
      </p:sp>
    </p:spTree>
    <p:extLst>
      <p:ext uri="{BB962C8B-B14F-4D97-AF65-F5344CB8AC3E}">
        <p14:creationId xmlns:p14="http://schemas.microsoft.com/office/powerpoint/2010/main" val="45765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929F-0FC9-2E4C-BB0E-FFE5279D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DAA64-6160-994A-97B8-F70DFE9C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CF1D5-5C1D-DB0B-2419-ADE9C2441C8F}"/>
              </a:ext>
            </a:extLst>
          </p:cNvPr>
          <p:cNvGrpSpPr/>
          <p:nvPr/>
        </p:nvGrpSpPr>
        <p:grpSpPr>
          <a:xfrm>
            <a:off x="391044" y="1352892"/>
            <a:ext cx="8361911" cy="2845035"/>
            <a:chOff x="391044" y="1352892"/>
            <a:chExt cx="8361911" cy="2845035"/>
          </a:xfrm>
        </p:grpSpPr>
        <p:pic>
          <p:nvPicPr>
            <p:cNvPr id="6" name="Picture 5" descr="A diagram of a number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F1D6709E-4BD9-69C5-44EB-A5BC3BB77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044" y="1553784"/>
              <a:ext cx="8361911" cy="264414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7E10CE-C50E-192A-1831-6B5447B70DF4}"/>
                </a:ext>
              </a:extLst>
            </p:cNvPr>
            <p:cNvSpPr/>
            <p:nvPr/>
          </p:nvSpPr>
          <p:spPr>
            <a:xfrm>
              <a:off x="6075218" y="1352893"/>
              <a:ext cx="457200" cy="40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17800C-E7BF-844B-8D67-1D1F35BD4131}"/>
                </a:ext>
              </a:extLst>
            </p:cNvPr>
            <p:cNvSpPr/>
            <p:nvPr/>
          </p:nvSpPr>
          <p:spPr>
            <a:xfrm>
              <a:off x="8295755" y="1352892"/>
              <a:ext cx="457200" cy="40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34976A23-7B02-5040-463A-238CC474E567}"/>
              </a:ext>
            </a:extLst>
          </p:cNvPr>
          <p:cNvSpPr/>
          <p:nvPr/>
        </p:nvSpPr>
        <p:spPr>
          <a:xfrm>
            <a:off x="457200" y="4545211"/>
            <a:ext cx="2832750" cy="1073508"/>
          </a:xfrm>
          <a:prstGeom prst="wedgeRoundRectCallout">
            <a:avLst>
              <a:gd name="adj1" fmla="val -22557"/>
              <a:gd name="adj2" fmla="val -7203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 is our previous context matrix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E3E2197A-B6D4-3A84-1FFA-EC3C9D8F9F08}"/>
              </a:ext>
            </a:extLst>
          </p:cNvPr>
          <p:cNvSpPr/>
          <p:nvPr/>
        </p:nvSpPr>
        <p:spPr>
          <a:xfrm>
            <a:off x="3616036" y="4545210"/>
            <a:ext cx="4918363" cy="1811140"/>
          </a:xfrm>
          <a:prstGeom prst="wedgeRoundRectCallout">
            <a:avLst>
              <a:gd name="adj1" fmla="val 2232"/>
              <a:gd name="adj2" fmla="val -12863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effectLst/>
                <a:latin typeface="LMRoman9-Regular-Identity-H"/>
              </a:rPr>
              <a:t>The empty rectangles with dashed lines indicate which elements are zeroed out under the low-rank approximation.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4188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929F-0FC9-2E4C-BB0E-FFE5279D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DAA64-6160-994A-97B8-F70DFE9C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CF1D5-5C1D-DB0B-2419-ADE9C2441C8F}"/>
              </a:ext>
            </a:extLst>
          </p:cNvPr>
          <p:cNvGrpSpPr/>
          <p:nvPr/>
        </p:nvGrpSpPr>
        <p:grpSpPr>
          <a:xfrm>
            <a:off x="391044" y="1352892"/>
            <a:ext cx="8361911" cy="2845035"/>
            <a:chOff x="391044" y="1352892"/>
            <a:chExt cx="8361911" cy="2845035"/>
          </a:xfrm>
        </p:grpSpPr>
        <p:pic>
          <p:nvPicPr>
            <p:cNvPr id="6" name="Picture 5" descr="A diagram of a number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F1D6709E-4BD9-69C5-44EB-A5BC3BB77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044" y="1553784"/>
              <a:ext cx="8361911" cy="264414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7E10CE-C50E-192A-1831-6B5447B70DF4}"/>
                </a:ext>
              </a:extLst>
            </p:cNvPr>
            <p:cNvSpPr/>
            <p:nvPr/>
          </p:nvSpPr>
          <p:spPr>
            <a:xfrm>
              <a:off x="6075218" y="1352893"/>
              <a:ext cx="457200" cy="40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17800C-E7BF-844B-8D67-1D1F35BD4131}"/>
                </a:ext>
              </a:extLst>
            </p:cNvPr>
            <p:cNvSpPr/>
            <p:nvPr/>
          </p:nvSpPr>
          <p:spPr>
            <a:xfrm>
              <a:off x="8295755" y="1352892"/>
              <a:ext cx="457200" cy="40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34976A23-7B02-5040-463A-238CC474E567}"/>
              </a:ext>
            </a:extLst>
          </p:cNvPr>
          <p:cNvSpPr/>
          <p:nvPr/>
        </p:nvSpPr>
        <p:spPr>
          <a:xfrm>
            <a:off x="391044" y="4398818"/>
            <a:ext cx="8295755" cy="2184543"/>
          </a:xfrm>
          <a:prstGeom prst="wedgeRoundRectCallout">
            <a:avLst>
              <a:gd name="adj1" fmla="val -11702"/>
              <a:gd name="adj2" fmla="val -6043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effectLst/>
                <a:latin typeface="LMRoman10-Regular-Identity-H"/>
              </a:rPr>
              <a:t>Each row in the matrix </a:t>
            </a:r>
            <a:r>
              <a:rPr lang="en-US" sz="1800" b="1" dirty="0">
                <a:effectLst/>
                <a:latin typeface="LMRomanDemi10-Regular-Identity-H"/>
              </a:rPr>
              <a:t>U</a:t>
            </a:r>
            <a:r>
              <a:rPr lang="en-US" sz="1800" dirty="0">
                <a:effectLst/>
                <a:latin typeface="LMRomanDemi10-Regular-Identity-H"/>
              </a:rPr>
              <a:t> </a:t>
            </a:r>
            <a:r>
              <a:rPr lang="en-US" sz="1800" dirty="0">
                <a:effectLst/>
                <a:latin typeface="LMRoman10-Regular-Identity-H"/>
              </a:rPr>
              <a:t>contains the numerical representation of a single word in the vocabulary, and each column in </a:t>
            </a:r>
            <a:r>
              <a:rPr lang="en-US" sz="1800" b="1" dirty="0">
                <a:effectLst/>
                <a:latin typeface="LMRomanDemi10-Regular-Identity-H"/>
              </a:rPr>
              <a:t>U</a:t>
            </a:r>
            <a:r>
              <a:rPr lang="en-US" sz="1800" dirty="0">
                <a:effectLst/>
                <a:latin typeface="LMRomanDemi10-Regular-Identity-H"/>
              </a:rPr>
              <a:t> </a:t>
            </a:r>
            <a:r>
              <a:rPr lang="en-US" sz="1800" dirty="0">
                <a:effectLst/>
                <a:latin typeface="LMRoman10-Regular-Identity-H"/>
              </a:rPr>
              <a:t>is one semantic dimension, or topic, used to describe the underlying documents that were used to construct </a:t>
            </a:r>
            <a:r>
              <a:rPr lang="en-US" sz="1800" b="1" dirty="0">
                <a:effectLst/>
                <a:latin typeface="LMRomanDemi10-Regular-Identity-H"/>
              </a:rPr>
              <a:t>C</a:t>
            </a:r>
            <a:r>
              <a:rPr lang="en-US" sz="1800" dirty="0">
                <a:effectLst/>
                <a:latin typeface="LMRoman10-Regular-Identity-H"/>
              </a:rPr>
              <a:t>. For example, if row </a:t>
            </a:r>
            <a:r>
              <a:rPr lang="en-US" sz="1800" i="1" dirty="0" err="1">
                <a:effectLst/>
                <a:latin typeface="CMMI10"/>
              </a:rPr>
              <a:t>i</a:t>
            </a:r>
            <a:r>
              <a:rPr lang="en-US" sz="1800" dirty="0">
                <a:effectLst/>
                <a:latin typeface="CMMI10"/>
              </a:rPr>
              <a:t> </a:t>
            </a:r>
            <a:r>
              <a:rPr lang="en-US" sz="1800" dirty="0">
                <a:effectLst/>
                <a:latin typeface="LMRoman10-Regular-Identity-H"/>
              </a:rPr>
              <a:t>contains the co-occurrence vector for the word </a:t>
            </a:r>
            <a:r>
              <a:rPr lang="en-US" sz="1800" dirty="0">
                <a:effectLst/>
                <a:latin typeface="LMRoman10-Italic-Identity-H"/>
              </a:rPr>
              <a:t>bagel </a:t>
            </a:r>
            <a:r>
              <a:rPr lang="en-US" sz="1800" dirty="0">
                <a:effectLst/>
                <a:latin typeface="LMRoman10-Regular-Identity-H"/>
              </a:rPr>
              <a:t>and column </a:t>
            </a:r>
            <a:r>
              <a:rPr lang="en-US" sz="1800" i="1" dirty="0">
                <a:effectLst/>
                <a:latin typeface="CMMI10"/>
              </a:rPr>
              <a:t>j</a:t>
            </a:r>
            <a:r>
              <a:rPr lang="en-US" sz="1800" dirty="0">
                <a:effectLst/>
                <a:latin typeface="CMMI10"/>
              </a:rPr>
              <a:t> </a:t>
            </a:r>
            <a:r>
              <a:rPr lang="en-US" sz="1800" dirty="0">
                <a:effectLst/>
                <a:latin typeface="LMRoman10-Regular-Identity-H"/>
              </a:rPr>
              <a:t>contains a topic describing foods, we would expect </a:t>
            </a:r>
            <a:r>
              <a:rPr lang="en-US" sz="1800" i="1" dirty="0" err="1">
                <a:effectLst/>
                <a:latin typeface="CMMI10"/>
              </a:rPr>
              <a:t>c</a:t>
            </a:r>
            <a:r>
              <a:rPr lang="en-US" sz="1800" i="1" baseline="-25000" dirty="0" err="1">
                <a:effectLst/>
                <a:latin typeface="CMMI7"/>
              </a:rPr>
              <a:t>ij</a:t>
            </a:r>
            <a:r>
              <a:rPr lang="en-US" sz="1800" dirty="0">
                <a:effectLst/>
                <a:latin typeface="CMMI7"/>
              </a:rPr>
              <a:t> </a:t>
            </a:r>
            <a:r>
              <a:rPr lang="en-US" sz="1800" dirty="0">
                <a:effectLst/>
                <a:latin typeface="LMRoman10-Regular-Identity-H"/>
              </a:rPr>
              <a:t>to have a high value because the food topic is an important part of the semantic description of the word </a:t>
            </a:r>
            <a:r>
              <a:rPr lang="en-US" sz="1800" dirty="0">
                <a:effectLst/>
                <a:latin typeface="LMRoman10-Italic-Identity-H"/>
              </a:rPr>
              <a:t>bagel</a:t>
            </a:r>
            <a:r>
              <a:rPr lang="en-US" sz="1800" dirty="0">
                <a:effectLst/>
                <a:latin typeface="LMRoman10-Regular-Identity-H"/>
              </a:rPr>
              <a:t>. </a:t>
            </a:r>
          </a:p>
          <a:p>
            <a:r>
              <a:rPr lang="en-US" b="1" dirty="0">
                <a:latin typeface="LMRoman10-Regular-Identity-H"/>
              </a:rPr>
              <a:t>However, topics are not easily interpretable!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7853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929F-0FC9-2E4C-BB0E-FFE5279D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DAA64-6160-994A-97B8-F70DFE9C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CF1D5-5C1D-DB0B-2419-ADE9C2441C8F}"/>
              </a:ext>
            </a:extLst>
          </p:cNvPr>
          <p:cNvGrpSpPr/>
          <p:nvPr/>
        </p:nvGrpSpPr>
        <p:grpSpPr>
          <a:xfrm>
            <a:off x="391044" y="1352892"/>
            <a:ext cx="8361911" cy="2845035"/>
            <a:chOff x="391044" y="1352892"/>
            <a:chExt cx="8361911" cy="2845035"/>
          </a:xfrm>
        </p:grpSpPr>
        <p:pic>
          <p:nvPicPr>
            <p:cNvPr id="6" name="Picture 5" descr="A diagram of a number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F1D6709E-4BD9-69C5-44EB-A5BC3BB77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044" y="1553784"/>
              <a:ext cx="8361911" cy="264414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7E10CE-C50E-192A-1831-6B5447B70DF4}"/>
                </a:ext>
              </a:extLst>
            </p:cNvPr>
            <p:cNvSpPr/>
            <p:nvPr/>
          </p:nvSpPr>
          <p:spPr>
            <a:xfrm>
              <a:off x="6075218" y="1352893"/>
              <a:ext cx="457200" cy="40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17800C-E7BF-844B-8D67-1D1F35BD4131}"/>
                </a:ext>
              </a:extLst>
            </p:cNvPr>
            <p:cNvSpPr/>
            <p:nvPr/>
          </p:nvSpPr>
          <p:spPr>
            <a:xfrm>
              <a:off x="8295755" y="1352892"/>
              <a:ext cx="457200" cy="40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93D9E9BB-3F27-20DE-D110-BA47B113CF3E}"/>
              </a:ext>
            </a:extLst>
          </p:cNvPr>
          <p:cNvSpPr/>
          <p:nvPr/>
        </p:nvSpPr>
        <p:spPr>
          <a:xfrm>
            <a:off x="2012025" y="4536932"/>
            <a:ext cx="5885065" cy="1337395"/>
          </a:xfrm>
          <a:prstGeom prst="wedgeRoundRectCallout">
            <a:avLst>
              <a:gd name="adj1" fmla="val 13723"/>
              <a:gd name="adj2" fmla="val -7286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LMRoman10-Regular-Identity-H"/>
              </a:rPr>
              <a:t>Diagonal matrix with values sorted in descending order. </a:t>
            </a:r>
            <a:r>
              <a:rPr lang="en-US" sz="2400" dirty="0">
                <a:effectLst/>
                <a:latin typeface="LMRoman10-Regular-Identity-H"/>
              </a:rPr>
              <a:t>The values in </a:t>
            </a:r>
            <a:r>
              <a:rPr lang="el-GR" sz="2400" b="1" dirty="0">
                <a:effectLst/>
                <a:latin typeface="CMR10"/>
              </a:rPr>
              <a:t>Σ</a:t>
            </a:r>
            <a:r>
              <a:rPr lang="el-GR" sz="2400" dirty="0">
                <a:effectLst/>
                <a:latin typeface="CMR10"/>
              </a:rPr>
              <a:t> </a:t>
            </a:r>
            <a:r>
              <a:rPr lang="en-US" sz="2400" dirty="0">
                <a:effectLst/>
                <a:latin typeface="LMRoman10-Regular-Identity-H"/>
              </a:rPr>
              <a:t>indicate the importance of topics captured in </a:t>
            </a:r>
            <a:r>
              <a:rPr lang="en-US" sz="2400" b="1" dirty="0">
                <a:effectLst/>
                <a:latin typeface="LMRomanDemi10-Regular-Identity-H"/>
              </a:rPr>
              <a:t>U</a:t>
            </a:r>
            <a:r>
              <a:rPr lang="en-US" sz="2400" dirty="0">
                <a:effectLst/>
                <a:latin typeface="LMRoman10-Regular-Identity-H"/>
              </a:rPr>
              <a:t>. 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5678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929F-0FC9-2E4C-BB0E-FFE5279D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DAA64-6160-994A-97B8-F70DFE9C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CF1D5-5C1D-DB0B-2419-ADE9C2441C8F}"/>
              </a:ext>
            </a:extLst>
          </p:cNvPr>
          <p:cNvGrpSpPr/>
          <p:nvPr/>
        </p:nvGrpSpPr>
        <p:grpSpPr>
          <a:xfrm>
            <a:off x="391044" y="1352892"/>
            <a:ext cx="8361911" cy="2845035"/>
            <a:chOff x="391044" y="1352892"/>
            <a:chExt cx="8361911" cy="2845035"/>
          </a:xfrm>
        </p:grpSpPr>
        <p:pic>
          <p:nvPicPr>
            <p:cNvPr id="6" name="Picture 5" descr="A diagram of a number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F1D6709E-4BD9-69C5-44EB-A5BC3BB77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044" y="1553784"/>
              <a:ext cx="8361911" cy="264414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7E10CE-C50E-192A-1831-6B5447B70DF4}"/>
                </a:ext>
              </a:extLst>
            </p:cNvPr>
            <p:cNvSpPr/>
            <p:nvPr/>
          </p:nvSpPr>
          <p:spPr>
            <a:xfrm>
              <a:off x="6075218" y="1352893"/>
              <a:ext cx="457200" cy="40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17800C-E7BF-844B-8D67-1D1F35BD4131}"/>
                </a:ext>
              </a:extLst>
            </p:cNvPr>
            <p:cNvSpPr/>
            <p:nvPr/>
          </p:nvSpPr>
          <p:spPr>
            <a:xfrm>
              <a:off x="8295755" y="1352892"/>
              <a:ext cx="457200" cy="40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11EC3841-547C-68F9-7EC3-D75276875673}"/>
              </a:ext>
            </a:extLst>
          </p:cNvPr>
          <p:cNvSpPr/>
          <p:nvPr/>
        </p:nvSpPr>
        <p:spPr>
          <a:xfrm>
            <a:off x="1814946" y="4545211"/>
            <a:ext cx="6938010" cy="2038151"/>
          </a:xfrm>
          <a:prstGeom prst="wedgeRoundRectCallout">
            <a:avLst>
              <a:gd name="adj1" fmla="val 35787"/>
              <a:gd name="adj2" fmla="val -6603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effectLst/>
                <a:latin typeface="LMRoman10-Regular-Identity-H"/>
              </a:rPr>
              <a:t>Each row </a:t>
            </a:r>
            <a:r>
              <a:rPr lang="en-US" sz="1800" i="1" dirty="0" err="1">
                <a:effectLst/>
                <a:latin typeface="CMMI10"/>
              </a:rPr>
              <a:t>i</a:t>
            </a:r>
            <a:r>
              <a:rPr lang="en-US" sz="1800" dirty="0">
                <a:effectLst/>
                <a:latin typeface="CMMI10"/>
              </a:rPr>
              <a:t> </a:t>
            </a:r>
            <a:r>
              <a:rPr lang="en-US" sz="1800" dirty="0">
                <a:effectLst/>
                <a:latin typeface="LMRoman10-Regular-Identity-H"/>
              </a:rPr>
              <a:t>in </a:t>
            </a:r>
            <a:r>
              <a:rPr lang="en-US" sz="1800" b="1" dirty="0">
                <a:effectLst/>
                <a:latin typeface="LMRomanDemi10-Regular-Identity-H"/>
              </a:rPr>
              <a:t>V</a:t>
            </a:r>
            <a:r>
              <a:rPr lang="en-US" sz="1800" b="1" baseline="30000" dirty="0">
                <a:effectLst/>
                <a:latin typeface="CMMI7"/>
              </a:rPr>
              <a:t>T</a:t>
            </a:r>
            <a:r>
              <a:rPr lang="en-US" sz="1800" dirty="0">
                <a:effectLst/>
                <a:latin typeface="CMMI7"/>
              </a:rPr>
              <a:t> </a:t>
            </a:r>
            <a:r>
              <a:rPr lang="en-US" sz="1800" dirty="0">
                <a:effectLst/>
                <a:latin typeface="LMRoman10-Regular-Identity-H"/>
              </a:rPr>
              <a:t>contains a bag-of-words description of topic </a:t>
            </a:r>
            <a:r>
              <a:rPr lang="en-US" sz="1800" i="1" dirty="0" err="1">
                <a:effectLst/>
                <a:latin typeface="CMMI10"/>
              </a:rPr>
              <a:t>i</a:t>
            </a:r>
            <a:r>
              <a:rPr lang="en-US" sz="1800" dirty="0">
                <a:effectLst/>
                <a:latin typeface="LMRoman10-Regular-Identity-H"/>
              </a:rPr>
              <a:t>, where the value at position </a:t>
            </a:r>
            <a:r>
              <a:rPr lang="en-US" sz="1800" i="1" dirty="0">
                <a:effectLst/>
                <a:latin typeface="CMMI10"/>
              </a:rPr>
              <a:t>j</a:t>
            </a:r>
            <a:r>
              <a:rPr lang="en-US" sz="1800" dirty="0">
                <a:effectLst/>
                <a:latin typeface="CMMI10"/>
              </a:rPr>
              <a:t> </a:t>
            </a:r>
            <a:r>
              <a:rPr lang="en-US" sz="1800" dirty="0">
                <a:effectLst/>
                <a:latin typeface="LMRoman10-Regular-Identity-H"/>
              </a:rPr>
              <a:t>in row </a:t>
            </a:r>
            <a:r>
              <a:rPr lang="en-US" i="1" dirty="0">
                <a:latin typeface="CMMI10"/>
              </a:rPr>
              <a:t>i</a:t>
            </a:r>
            <a:r>
              <a:rPr lang="en-US" sz="1800" dirty="0">
                <a:effectLst/>
                <a:latin typeface="CMMI10"/>
              </a:rPr>
              <a:t> </a:t>
            </a:r>
            <a:r>
              <a:rPr lang="en-US" sz="1800" dirty="0">
                <a:effectLst/>
                <a:latin typeface="LMRoman10-Regular-Identity-H"/>
              </a:rPr>
              <a:t>indicates the importance of word </a:t>
            </a:r>
            <a:r>
              <a:rPr lang="en-US" sz="1800" i="1" dirty="0">
                <a:effectLst/>
                <a:latin typeface="CMMI10"/>
              </a:rPr>
              <a:t>j</a:t>
            </a:r>
            <a:r>
              <a:rPr lang="en-US" sz="1800" dirty="0">
                <a:effectLst/>
                <a:latin typeface="CMMI10"/>
              </a:rPr>
              <a:t> </a:t>
            </a:r>
            <a:r>
              <a:rPr lang="en-US" sz="1800" dirty="0">
                <a:effectLst/>
                <a:latin typeface="LMRoman10-Regular-Identity-H"/>
              </a:rPr>
              <a:t>to topic </a:t>
            </a:r>
            <a:r>
              <a:rPr lang="en-US" sz="1800" i="1" dirty="0" err="1">
                <a:effectLst/>
                <a:latin typeface="CMMI10"/>
              </a:rPr>
              <a:t>i</a:t>
            </a:r>
            <a:r>
              <a:rPr lang="en-US" sz="1800" dirty="0">
                <a:effectLst/>
                <a:latin typeface="LMRoman10-Regular-Identity-H"/>
              </a:rPr>
              <a:t>. For example, if the three highest values in a given row point to the words </a:t>
            </a:r>
            <a:r>
              <a:rPr lang="en-US" sz="1800" i="1" dirty="0">
                <a:effectLst/>
                <a:latin typeface="LMRoman10-Italic-Identity-H"/>
              </a:rPr>
              <a:t>bagel</a:t>
            </a:r>
            <a:r>
              <a:rPr lang="en-US" sz="1800" dirty="0">
                <a:effectLst/>
                <a:latin typeface="LMRoman10-Regular-Identity-H"/>
              </a:rPr>
              <a:t>, </a:t>
            </a:r>
            <a:r>
              <a:rPr lang="en-US" sz="1800" i="1" dirty="0">
                <a:effectLst/>
                <a:latin typeface="LMRoman10-Italic-Identity-H"/>
              </a:rPr>
              <a:t>bread</a:t>
            </a:r>
            <a:r>
              <a:rPr lang="en-US" sz="1800" dirty="0">
                <a:effectLst/>
                <a:latin typeface="LMRoman10-Regular-Identity-H"/>
              </a:rPr>
              <a:t>, and </a:t>
            </a:r>
            <a:r>
              <a:rPr lang="en-US" sz="1800" i="1" dirty="0">
                <a:effectLst/>
                <a:latin typeface="LMRoman10-Italic-Identity-H"/>
              </a:rPr>
              <a:t>croissant</a:t>
            </a:r>
            <a:r>
              <a:rPr lang="en-US" sz="1800" dirty="0">
                <a:effectLst/>
                <a:latin typeface="LMRoman10-Regular-Identity-H"/>
              </a:rPr>
              <a:t>, one can (subjectively) interpret this topic to be about bakery products. </a:t>
            </a:r>
          </a:p>
          <a:p>
            <a:endParaRPr lang="en-US" sz="1800" dirty="0">
              <a:effectLst/>
              <a:latin typeface="LMRoman10-Regular-Identity-H"/>
            </a:endParaRPr>
          </a:p>
          <a:p>
            <a:r>
              <a:rPr lang="en-US" b="1" dirty="0">
                <a:latin typeface="LMRoman10-Regular-Identity-H"/>
              </a:rPr>
              <a:t>Interpreting topics is hard!</a:t>
            </a:r>
            <a:endParaRPr lang="en-US" sz="3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5958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B444-3C4C-81A5-363E-F40CD09C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Low-rank approximation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21A0C-DCF9-C69A-1480-2EF3BA1D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9D9BD8-051D-1F44-E183-F808CB7E7E5F}"/>
              </a:ext>
            </a:extLst>
          </p:cNvPr>
          <p:cNvGrpSpPr/>
          <p:nvPr/>
        </p:nvGrpSpPr>
        <p:grpSpPr>
          <a:xfrm>
            <a:off x="391044" y="1352892"/>
            <a:ext cx="8361911" cy="2845035"/>
            <a:chOff x="391044" y="1352892"/>
            <a:chExt cx="8361911" cy="2845035"/>
          </a:xfrm>
        </p:grpSpPr>
        <p:pic>
          <p:nvPicPr>
            <p:cNvPr id="5" name="Picture 4" descr="A diagram of a number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57FB94F6-C47A-BF6F-3CC4-3B6F3FAA3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044" y="1553784"/>
              <a:ext cx="8361911" cy="264414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D0DCE0-1FCE-3852-520D-F6554026C861}"/>
                </a:ext>
              </a:extLst>
            </p:cNvPr>
            <p:cNvSpPr/>
            <p:nvPr/>
          </p:nvSpPr>
          <p:spPr>
            <a:xfrm>
              <a:off x="6075218" y="1352893"/>
              <a:ext cx="457200" cy="40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C9E68C-D6FB-DFA1-923D-EF95B6488E76}"/>
                </a:ext>
              </a:extLst>
            </p:cNvPr>
            <p:cNvSpPr/>
            <p:nvPr/>
          </p:nvSpPr>
          <p:spPr>
            <a:xfrm>
              <a:off x="8295755" y="1352892"/>
              <a:ext cx="457200" cy="40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9B159FB-DA13-5065-0945-52D7A45422E7}"/>
              </a:ext>
            </a:extLst>
          </p:cNvPr>
          <p:cNvSpPr/>
          <p:nvPr/>
        </p:nvSpPr>
        <p:spPr>
          <a:xfrm>
            <a:off x="1773382" y="4730172"/>
            <a:ext cx="5943600" cy="1549869"/>
          </a:xfrm>
          <a:prstGeom prst="wedgeRoundRectCallout">
            <a:avLst>
              <a:gd name="adj1" fmla="val 16256"/>
              <a:gd name="adj2" fmla="val -8143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LMRoman10-Regular-Identity-H"/>
              </a:rPr>
              <a:t>Zeroing out the bottom of the diagonal eliminates the least important topics in </a:t>
            </a:r>
            <a:r>
              <a:rPr lang="en-US" sz="2400" b="1" dirty="0">
                <a:latin typeface="LMRoman10-Regular-Identity-H"/>
              </a:rPr>
              <a:t>U</a:t>
            </a:r>
            <a:r>
              <a:rPr lang="en-US" sz="2400" dirty="0">
                <a:latin typeface="LMRoman10-Regular-Identity-H"/>
              </a:rPr>
              <a:t> → low-rank approximation. Typically, we keep the left-most 100 or 200 columns in </a:t>
            </a:r>
            <a:r>
              <a:rPr lang="en-US" sz="2400" b="1" dirty="0">
                <a:latin typeface="LMRoman10-Regular-Identity-H"/>
              </a:rPr>
              <a:t>U</a:t>
            </a:r>
            <a:r>
              <a:rPr lang="en-US" sz="2400" dirty="0">
                <a:latin typeface="LMRoman10-Regular-Identity-H"/>
              </a:rPr>
              <a:t>.</a:t>
            </a:r>
            <a:endParaRPr lang="en-US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582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247A-7FF1-0E51-1EA2-7FBE9B76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50375-A661-46E7-94D8-7B37C8E08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features (columns in </a:t>
            </a:r>
            <a:r>
              <a:rPr lang="en-US" b="1" dirty="0"/>
              <a:t>U</a:t>
            </a:r>
            <a:r>
              <a:rPr lang="en-US" dirty="0"/>
              <a:t>) are hard to interpret…</a:t>
            </a:r>
          </a:p>
          <a:p>
            <a:r>
              <a:rPr lang="en-US" dirty="0"/>
              <a:t>The vectors in </a:t>
            </a:r>
            <a:r>
              <a:rPr lang="en-US" b="1" dirty="0"/>
              <a:t>U</a:t>
            </a:r>
            <a:r>
              <a:rPr lang="en-US" dirty="0"/>
              <a:t> collapse all the word senses of the given word</a:t>
            </a:r>
          </a:p>
          <a:p>
            <a:r>
              <a:rPr lang="en-US" dirty="0"/>
              <a:t>The runtime of SVD is cubic in the size of </a:t>
            </a:r>
            <a:r>
              <a:rPr lang="en-US" b="1" dirty="0"/>
              <a:t>C</a:t>
            </a: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E74167-7885-6C23-F5C4-B7DB4D3C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54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70296A-1D30-6D4E-A5F1-A6FA0CB2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3CD4F-D420-3946-80E3-18B1FFE76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49CA8-13AE-AF41-8266-22B3C091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7E1F7E-FB4D-E54D-9B81-185BF558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DDE4E-1420-514A-81BA-5D6E0944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word2vec’s training objective predicts the context in which a given word is likely to occur </a:t>
            </a:r>
          </a:p>
          <a:p>
            <a:r>
              <a:rPr lang="en-US" dirty="0"/>
              <a:t>Flips Firth’s observation: the context is defined by the word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22CC9-9274-9F48-8E87-6D37FD63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37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ABCEF-0199-DE4F-9913-7FC3E729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0D93E-C98B-B042-A783-CB00914F4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45" y="744071"/>
            <a:ext cx="4667019" cy="41170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A108EA-5807-A441-8AA1-149016DF3251}"/>
              </a:ext>
            </a:extLst>
          </p:cNvPr>
          <p:cNvSpPr txBox="1"/>
          <p:nvPr/>
        </p:nvSpPr>
        <p:spPr>
          <a:xfrm>
            <a:off x="887506" y="5285553"/>
            <a:ext cx="7007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“A bagel and cream cheese (also known as bagel with cream cheese) is a </a:t>
            </a:r>
          </a:p>
          <a:p>
            <a:pPr algn="ctr"/>
            <a:r>
              <a:rPr lang="en-US" dirty="0"/>
              <a:t>common food pairing in American cuisine.”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43A53-99B1-F943-B8CE-CE0FBC642659}"/>
              </a:ext>
            </a:extLst>
          </p:cNvPr>
          <p:cNvSpPr txBox="1"/>
          <p:nvPr/>
        </p:nvSpPr>
        <p:spPr>
          <a:xfrm>
            <a:off x="5592876" y="744071"/>
            <a:ext cx="3093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dirty="0"/>
              <a:t>: input (or center) vector</a:t>
            </a:r>
          </a:p>
          <a:p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: output (or context) vector</a:t>
            </a:r>
          </a:p>
        </p:txBody>
      </p:sp>
    </p:spTree>
    <p:extLst>
      <p:ext uri="{BB962C8B-B14F-4D97-AF65-F5344CB8AC3E}">
        <p14:creationId xmlns:p14="http://schemas.microsoft.com/office/powerpoint/2010/main" val="3515326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6D13A3-9B8A-144A-A5CF-9623D22F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Intuition: push/pull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2B699-97BF-7B4A-84CF-48420A5E5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Pull</a:t>
            </a:r>
            <a:r>
              <a:rPr lang="en-US" dirty="0"/>
              <a:t> the red vectors for words in context closer to the blue vector for the center word</a:t>
            </a:r>
          </a:p>
          <a:p>
            <a:r>
              <a:rPr lang="en-US" i="1" dirty="0"/>
              <a:t>Push</a:t>
            </a:r>
            <a:r>
              <a:rPr lang="en-US" dirty="0"/>
              <a:t> the red vectors for words not in context away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E16E76-060B-D342-98DF-25D4A685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9418-89B8-6748-8ADD-B44A8559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79B1-ED2D-5545-B6B4-A926DFAD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Sparsity impacts search and classification</a:t>
            </a:r>
          </a:p>
          <a:p>
            <a:pPr lvl="1"/>
            <a:r>
              <a:rPr lang="en-US" dirty="0"/>
              <a:t>For example, if the word </a:t>
            </a:r>
            <a:r>
              <a:rPr lang="en-US" i="1" dirty="0"/>
              <a:t>great</a:t>
            </a:r>
            <a:r>
              <a:rPr lang="en-US" dirty="0"/>
              <a:t> is seen in training, but </a:t>
            </a:r>
            <a:r>
              <a:rPr lang="en-US" i="1" dirty="0"/>
              <a:t>fantastic</a:t>
            </a:r>
            <a:r>
              <a:rPr lang="en-US" dirty="0"/>
              <a:t> is not, a classifier would not know how to classify a review containing the word </a:t>
            </a:r>
            <a:r>
              <a:rPr lang="en-US" i="1" dirty="0"/>
              <a:t>fantastic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How does this impact search?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DE914-B3D7-6046-9F47-EA70BEE9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94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8D59-589E-254B-8F07-A44D0BAA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093A-1DBC-A54D-A5EE-80DDCEC64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as a language model:</a:t>
            </a:r>
          </a:p>
          <a:p>
            <a:pPr lvl="1"/>
            <a:r>
              <a:rPr lang="en-US" dirty="0"/>
              <a:t>Consider a window of [-c, +c] words around each word in a text</a:t>
            </a:r>
          </a:p>
          <a:p>
            <a:pPr lvl="1"/>
            <a:r>
              <a:rPr lang="en-US" dirty="0"/>
              <a:t>Learn to predict the context words, i.e., words in this window, given the center 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8EB21-52A1-CB4D-98D4-66ECFBBD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22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836F9D-1D3F-824E-AF0E-994E6137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D0F7C1-6068-C84F-B7F4-F5086173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9E7FE-F56A-E843-844A-304DD9F7D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4" y="1970436"/>
            <a:ext cx="6624918" cy="1243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863671-E447-3147-A4C0-3F99C4D58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024" y="3737594"/>
            <a:ext cx="3879744" cy="1345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AD2EEA-04AC-224C-BF1C-D8DE40C1AA27}"/>
              </a:ext>
            </a:extLst>
          </p:cNvPr>
          <p:cNvSpPr txBox="1"/>
          <p:nvPr/>
        </p:nvSpPr>
        <p:spPr>
          <a:xfrm>
            <a:off x="6076970" y="3994792"/>
            <a:ext cx="1090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: v</a:t>
            </a:r>
            <a:r>
              <a:rPr lang="en-US" sz="2400" baseline="30000" dirty="0"/>
              <a:t>i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: </a:t>
            </a:r>
            <a:r>
              <a:rPr lang="en-US" sz="2400" dirty="0" err="1"/>
              <a:t>v</a:t>
            </a:r>
            <a:r>
              <a:rPr lang="en-US" sz="2400" baseline="30000" dirty="0" err="1"/>
              <a:t>o</a:t>
            </a:r>
            <a:endParaRPr lang="en-US" sz="2400" baseline="30000" dirty="0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019A5BE-68E3-3A46-99D3-5F0D4963B4F2}"/>
              </a:ext>
            </a:extLst>
          </p:cNvPr>
          <p:cNvSpPr/>
          <p:nvPr/>
        </p:nvSpPr>
        <p:spPr>
          <a:xfrm>
            <a:off x="2680446" y="5475033"/>
            <a:ext cx="4688541" cy="881317"/>
          </a:xfrm>
          <a:prstGeom prst="wedgeRoundRectCallout">
            <a:avLst>
              <a:gd name="adj1" fmla="val -22492"/>
              <a:gd name="adj2" fmla="val -750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Similar to multiclass LR, but…</a:t>
            </a:r>
          </a:p>
        </p:txBody>
      </p:sp>
    </p:spTree>
    <p:extLst>
      <p:ext uri="{BB962C8B-B14F-4D97-AF65-F5344CB8AC3E}">
        <p14:creationId xmlns:p14="http://schemas.microsoft.com/office/powerpoint/2010/main" val="165514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F19A-E142-0C46-8AB6-283D7D35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from LR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CEFB8-C100-F24D-B36D-20E2C20F5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v</a:t>
            </a:r>
            <a:r>
              <a:rPr lang="en-US" baseline="30000" dirty="0"/>
              <a:t>i</a:t>
            </a:r>
            <a:r>
              <a:rPr lang="en-US" dirty="0"/>
              <a:t> and </a:t>
            </a:r>
            <a:r>
              <a:rPr lang="en-US" dirty="0" err="1"/>
              <a:t>v</a:t>
            </a:r>
            <a:r>
              <a:rPr lang="en-US" baseline="30000" dirty="0" err="1"/>
              <a:t>o</a:t>
            </a:r>
            <a:r>
              <a:rPr lang="en-US" dirty="0"/>
              <a:t> are learned during training, whereas for traditional LR, the feature vectors are static (they do not change)</a:t>
            </a:r>
          </a:p>
          <a:p>
            <a:pPr lvl="1"/>
            <a:r>
              <a:rPr lang="en-US" dirty="0"/>
              <a:t>Word2vec has been described as “dynamic LR”</a:t>
            </a:r>
          </a:p>
          <a:p>
            <a:r>
              <a:rPr lang="en-US" dirty="0"/>
              <a:t>The v</a:t>
            </a:r>
            <a:r>
              <a:rPr lang="en-US" baseline="30000" dirty="0"/>
              <a:t>i</a:t>
            </a:r>
            <a:r>
              <a:rPr lang="en-US" dirty="0"/>
              <a:t> and </a:t>
            </a:r>
            <a:r>
              <a:rPr lang="en-US" dirty="0" err="1"/>
              <a:t>v</a:t>
            </a:r>
            <a:r>
              <a:rPr lang="en-US" baseline="30000" dirty="0" err="1"/>
              <a:t>o</a:t>
            </a:r>
            <a:r>
              <a:rPr lang="en-US" baseline="30000" dirty="0"/>
              <a:t> </a:t>
            </a:r>
            <a:r>
              <a:rPr lang="en-US" dirty="0"/>
              <a:t>are simply coordinates in a multi-dimensional space </a:t>
            </a:r>
          </a:p>
          <a:p>
            <a:pPr lvl="1"/>
            <a:r>
              <a:rPr lang="en-US" dirty="0"/>
              <a:t>Hard to interpret!</a:t>
            </a:r>
          </a:p>
          <a:p>
            <a:r>
              <a:rPr lang="en-US" dirty="0"/>
              <a:t>The number of classes to learn for word2vec is very large (approximately the size of the vocabulary because any word may appear in some context)</a:t>
            </a:r>
          </a:p>
          <a:p>
            <a:pPr lvl="1"/>
            <a:r>
              <a:rPr lang="en-US" dirty="0"/>
              <a:t>Need an approximated cost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409847-930F-B04F-86F1-1B56B72F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2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B147B6-C948-104A-AF87-6DC2627C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cost function for word2vec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59935-6728-7149-B1B8-97956C27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BDD4B-BCB5-8A48-9118-3C5C1A72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" y="2069002"/>
            <a:ext cx="8494811" cy="727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2C155B-6C07-1642-9BDF-6C804AB75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0" y="3591337"/>
            <a:ext cx="6598024" cy="839522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EE095DD-4F78-AB40-930E-6F10924DB4A8}"/>
              </a:ext>
            </a:extLst>
          </p:cNvPr>
          <p:cNvSpPr/>
          <p:nvPr/>
        </p:nvSpPr>
        <p:spPr>
          <a:xfrm>
            <a:off x="941293" y="4876802"/>
            <a:ext cx="3101789" cy="1380938"/>
          </a:xfrm>
          <a:prstGeom prst="wedgeRoundRectCallout">
            <a:avLst>
              <a:gd name="adj1" fmla="val 22785"/>
              <a:gd name="adj2" fmla="val -10096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Skipping the denominator, which is expensive to compute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F9C89BD-DB43-ED4C-B30B-76F072F93B51}"/>
              </a:ext>
            </a:extLst>
          </p:cNvPr>
          <p:cNvSpPr/>
          <p:nvPr/>
        </p:nvSpPr>
        <p:spPr>
          <a:xfrm>
            <a:off x="4643716" y="4876802"/>
            <a:ext cx="3101789" cy="1380938"/>
          </a:xfrm>
          <a:prstGeom prst="wedgeRoundRectCallout">
            <a:avLst>
              <a:gd name="adj1" fmla="val -33284"/>
              <a:gd name="adj2" fmla="val -866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small sample of words not in context</a:t>
            </a:r>
          </a:p>
        </p:txBody>
      </p:sp>
    </p:spTree>
    <p:extLst>
      <p:ext uri="{BB962C8B-B14F-4D97-AF65-F5344CB8AC3E}">
        <p14:creationId xmlns:p14="http://schemas.microsoft.com/office/powerpoint/2010/main" val="8235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170A41-BEFE-7C4A-8BA3-0643A0F4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198B4-8E16-9D40-A431-5F623FE66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14" y="0"/>
            <a:ext cx="5622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4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8F24F-5E81-EF47-A987-C98B1B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word2vec learn?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39E75-8CF6-0647-A264-A11038CB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7A885-B323-6043-99B2-3D146DAD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06" y="1779876"/>
            <a:ext cx="6519571" cy="44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25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C09E-540A-A04C-BB25-8C760C61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word2vec learn?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A7C2A-1E28-7C41-BB02-755BD2AF1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vectors capture meaningful semantics:</a:t>
            </a:r>
          </a:p>
          <a:p>
            <a:pPr lvl="1"/>
            <a:r>
              <a:rPr lang="en-US" dirty="0"/>
              <a:t>v(China) – v(Beijing) = v(France) – v(Paris)</a:t>
            </a:r>
          </a:p>
          <a:p>
            <a:pPr lvl="1"/>
            <a:r>
              <a:rPr lang="en-US" dirty="0"/>
              <a:t>v(king) – v(man) = v(queen) – v(woman)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7C210-5380-3F4E-A146-3D35C172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96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EB79C-5A6C-7C44-A0EF-40C2BC5A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word2vec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B0785-ED7B-714F-BF61-9BF5D838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numerical representations are static, i.e., they are the same for all senses of a word:</a:t>
            </a:r>
          </a:p>
          <a:p>
            <a:pPr lvl="1"/>
            <a:r>
              <a:rPr lang="en-US" i="1" dirty="0"/>
              <a:t>Bank</a:t>
            </a:r>
            <a:r>
              <a:rPr lang="en-US" dirty="0"/>
              <a:t> of the river</a:t>
            </a:r>
          </a:p>
          <a:p>
            <a:pPr lvl="1"/>
            <a:r>
              <a:rPr lang="en-US" i="1" dirty="0"/>
              <a:t>Bank</a:t>
            </a:r>
            <a:r>
              <a:rPr lang="en-US" dirty="0"/>
              <a:t> of America</a:t>
            </a:r>
          </a:p>
          <a:p>
            <a:r>
              <a:rPr lang="en-US" dirty="0"/>
              <a:t>The numerical representations capture potential biases in the textual data:</a:t>
            </a:r>
          </a:p>
          <a:p>
            <a:pPr lvl="1"/>
            <a:r>
              <a:rPr lang="en-US" dirty="0"/>
              <a:t>v(doctor) – v(man) = v(nurse) – v(woman)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6839F-DFF4-EA4A-8B53-5444C21B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90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F126-1152-EF4A-873F-F4646093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3037-A6AE-894A-8EF8-C39F2FED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Distributional hypothesis</a:t>
            </a:r>
          </a:p>
          <a:p>
            <a:r>
              <a:rPr lang="en-US" dirty="0"/>
              <a:t>Traditional distributional representation</a:t>
            </a:r>
          </a:p>
          <a:p>
            <a:r>
              <a:rPr lang="en-US" dirty="0"/>
              <a:t>The word2vec algorithm</a:t>
            </a:r>
          </a:p>
          <a:p>
            <a:r>
              <a:rPr lang="en-US" dirty="0"/>
              <a:t>Drawbacks of word2vec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D26F6-ADBC-A34B-9339-2ADA37E6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4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F126-1152-EF4A-873F-F4646093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3037-A6AE-894A-8EF8-C39F2FED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Distributional hypothesis</a:t>
            </a:r>
          </a:p>
          <a:p>
            <a:r>
              <a:rPr lang="en-US" dirty="0"/>
              <a:t>Traditional distributional representation</a:t>
            </a:r>
          </a:p>
          <a:p>
            <a:r>
              <a:rPr lang="en-US" dirty="0"/>
              <a:t>The word2vec algorithm</a:t>
            </a:r>
          </a:p>
          <a:p>
            <a:r>
              <a:rPr lang="en-US" dirty="0"/>
              <a:t>Drawbacks of word2vec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D26F6-ADBC-A34B-9339-2ADA37E6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0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BD9A66-4F1C-EC41-A26F-5D8AC2DF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hypothesis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5D43A0-C1D0-9A4A-830A-2FC2708E0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28F37-ABFC-4749-9A28-B79DFB0D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50256D-5844-A34E-BC69-9056DC0E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next?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83710-E004-1A45-8A39-191171E1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844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Bread and ___________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7476C-C442-CC4C-981E-939C1F57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50256D-5844-A34E-BC69-9056DC0E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next?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83710-E004-1A45-8A39-191171E1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844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Bagel and ___________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7476C-C442-CC4C-981E-939C1F57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tasty </a:t>
            </a:r>
            <a:r>
              <a:rPr lang="en-US" i="1" dirty="0"/>
              <a:t>X</a:t>
            </a:r>
          </a:p>
          <a:p>
            <a:r>
              <a:rPr lang="en-US" i="1" dirty="0"/>
              <a:t>X</a:t>
            </a:r>
            <a:r>
              <a:rPr lang="en-US" dirty="0"/>
              <a:t> with butter</a:t>
            </a:r>
          </a:p>
          <a:p>
            <a:r>
              <a:rPr lang="en-US" i="1" dirty="0"/>
              <a:t>X</a:t>
            </a:r>
            <a:r>
              <a:rPr lang="en-US" dirty="0"/>
              <a:t> and coffee</a:t>
            </a:r>
          </a:p>
          <a:p>
            <a:r>
              <a:rPr lang="en-US" dirty="0"/>
              <a:t>greasy </a:t>
            </a:r>
            <a:r>
              <a:rPr lang="en-US" i="1" dirty="0"/>
              <a:t>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982" y="2205181"/>
            <a:ext cx="3492500" cy="2336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3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40C3-520D-304F-BA2B-D3C957B0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21C9-557C-984C-A11C-190DC8D24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4999"/>
          </a:xfrm>
        </p:spPr>
        <p:txBody>
          <a:bodyPr>
            <a:normAutofit/>
          </a:bodyPr>
          <a:lstStyle/>
          <a:p>
            <a:r>
              <a:rPr lang="en-US" sz="2800" dirty="0"/>
              <a:t>“A word is characterized by the company it keeps.” (Firth, 1957)</a:t>
            </a:r>
          </a:p>
          <a:p>
            <a:r>
              <a:rPr lang="en-US" sz="2800" dirty="0"/>
              <a:t>Words that occur in similar contexts tend to have similar meanings. (Harris, 1954)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FDD08-F7F9-6747-B95B-6435B82C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9</a:t>
            </a:fld>
            <a:endParaRPr 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3F709088-C482-7F43-A7AB-0B1EFCBD5696}"/>
              </a:ext>
            </a:extLst>
          </p:cNvPr>
          <p:cNvSpPr/>
          <p:nvPr/>
        </p:nvSpPr>
        <p:spPr>
          <a:xfrm>
            <a:off x="4208929" y="3608294"/>
            <a:ext cx="726142" cy="47513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A9392A-EF6C-414C-BE53-986663CBDC28}"/>
              </a:ext>
            </a:extLst>
          </p:cNvPr>
          <p:cNvSpPr txBox="1">
            <a:spLocks/>
          </p:cNvSpPr>
          <p:nvPr/>
        </p:nvSpPr>
        <p:spPr>
          <a:xfrm>
            <a:off x="519953" y="4186518"/>
            <a:ext cx="8229600" cy="171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 will define a numerical representation of words that captures the context in which they occur!</a:t>
            </a:r>
          </a:p>
        </p:txBody>
      </p:sp>
    </p:spTree>
    <p:extLst>
      <p:ext uri="{BB962C8B-B14F-4D97-AF65-F5344CB8AC3E}">
        <p14:creationId xmlns:p14="http://schemas.microsoft.com/office/powerpoint/2010/main" val="122575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25806</TotalTime>
  <Words>1244</Words>
  <Application>Microsoft Macintosh PowerPoint</Application>
  <PresentationFormat>On-screen Show (4:3)</PresentationFormat>
  <Paragraphs>202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CMMI10</vt:lpstr>
      <vt:lpstr>CMMI7</vt:lpstr>
      <vt:lpstr>CMR10</vt:lpstr>
      <vt:lpstr>LMRoman10-Italic-Identity-H</vt:lpstr>
      <vt:lpstr>LMRoman10-Regular-Identity-H</vt:lpstr>
      <vt:lpstr>LMRoman9-Regular-Identity-H</vt:lpstr>
      <vt:lpstr>LMRomanDemi10-Regular-Identity-H</vt:lpstr>
      <vt:lpstr>Office Theme</vt:lpstr>
      <vt:lpstr>Deep Learning for Natural Language Processing DLNLP 8: Distributional Hypothesis and Representation Learning</vt:lpstr>
      <vt:lpstr>Motivation</vt:lpstr>
      <vt:lpstr>Motivation</vt:lpstr>
      <vt:lpstr>Overview</vt:lpstr>
      <vt:lpstr>Distributional hypothesis</vt:lpstr>
      <vt:lpstr>What comes next?</vt:lpstr>
      <vt:lpstr>What comes next?</vt:lpstr>
      <vt:lpstr>What is X?</vt:lpstr>
      <vt:lpstr>Distributional hypothesis</vt:lpstr>
      <vt:lpstr>Mihai’s shallow taxonomy of consciousness</vt:lpstr>
      <vt:lpstr>Traditional distributional representation</vt:lpstr>
      <vt:lpstr>Key idea: co-occurrence matrix</vt:lpstr>
      <vt:lpstr>Co-occurrence matrix</vt:lpstr>
      <vt:lpstr>Co-occurrence matrix</vt:lpstr>
      <vt:lpstr>Co-occurrence matrix</vt:lpstr>
      <vt:lpstr>Co-occurrence matrix</vt:lpstr>
      <vt:lpstr>Co-occurrence matrix</vt:lpstr>
      <vt:lpstr>Quick questions</vt:lpstr>
      <vt:lpstr>The problem</vt:lpstr>
      <vt:lpstr>Singular value decomposition</vt:lpstr>
      <vt:lpstr>Singular value decomposition</vt:lpstr>
      <vt:lpstr>Singular value decomposition</vt:lpstr>
      <vt:lpstr>Singular value decomposition</vt:lpstr>
      <vt:lpstr>Low-rank approximation</vt:lpstr>
      <vt:lpstr>Drawbacks</vt:lpstr>
      <vt:lpstr>word2vec</vt:lpstr>
      <vt:lpstr>Intuition</vt:lpstr>
      <vt:lpstr>PowerPoint Presentation</vt:lpstr>
      <vt:lpstr>Intuition: push/pull</vt:lpstr>
      <vt:lpstr>Formalization</vt:lpstr>
      <vt:lpstr>Formalization</vt:lpstr>
      <vt:lpstr>Difference from LR</vt:lpstr>
      <vt:lpstr>Actual cost function for word2vec</vt:lpstr>
      <vt:lpstr>PowerPoint Presentation</vt:lpstr>
      <vt:lpstr>What does word2vec learn?</vt:lpstr>
      <vt:lpstr>What does word2vec learn?</vt:lpstr>
      <vt:lpstr>Drawbacks of word2vec</vt:lpstr>
      <vt:lpstr>Take away</vt:lpstr>
    </vt:vector>
  </TitlesOfParts>
  <Company>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Surdeanu</dc:creator>
  <cp:lastModifiedBy>Surdeanu, Mihai - (msurdeanu)</cp:lastModifiedBy>
  <cp:revision>2129</cp:revision>
  <dcterms:created xsi:type="dcterms:W3CDTF">2013-07-26T18:41:15Z</dcterms:created>
  <dcterms:modified xsi:type="dcterms:W3CDTF">2024-10-29T16:41:41Z</dcterms:modified>
</cp:coreProperties>
</file>