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9" r:id="rId3"/>
    <p:sldId id="257" r:id="rId4"/>
    <p:sldId id="288" r:id="rId5"/>
    <p:sldId id="290" r:id="rId6"/>
    <p:sldId id="291" r:id="rId7"/>
    <p:sldId id="292" r:id="rId8"/>
    <p:sldId id="279" r:id="rId9"/>
    <p:sldId id="293" r:id="rId10"/>
    <p:sldId id="282" r:id="rId11"/>
    <p:sldId id="294" r:id="rId12"/>
    <p:sldId id="295" r:id="rId13"/>
    <p:sldId id="283" r:id="rId14"/>
    <p:sldId id="296" r:id="rId15"/>
    <p:sldId id="285" r:id="rId16"/>
    <p:sldId id="286" r:id="rId17"/>
    <p:sldId id="287" r:id="rId18"/>
    <p:sldId id="297" r:id="rId19"/>
    <p:sldId id="281" r:id="rId20"/>
    <p:sldId id="298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00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7" autoAdjust="0"/>
    <p:restoredTop sz="94231" autoAdjust="0"/>
  </p:normalViewPr>
  <p:slideViewPr>
    <p:cSldViewPr snapToGrid="0" snapToObjects="1">
      <p:cViewPr varScale="1">
        <p:scale>
          <a:sx n="142" d="100"/>
          <a:sy n="142" d="100"/>
        </p:scale>
        <p:origin x="18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08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994EC-483D-324E-A14B-FCB2363A6145}" type="datetimeFigureOut">
              <a:rPr lang="en-US" smtClean="0"/>
              <a:t>1/14/22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5025C-7BC1-FD44-A669-36723E548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15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AC850-72E3-3F4D-B35F-F73F8A3CE0A9}" type="datetimeFigureOut">
              <a:rPr lang="en-US" smtClean="0"/>
              <a:t>1/14/22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4428D-4341-6C4B-9BB6-4FE91131A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579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4428D-4341-6C4B-9BB6-4FE91131A2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03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9670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3544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F8D0-70A2-2644-AB9A-71B243683867}" type="datetime1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208935"/>
            <a:ext cx="7772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23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DB3E-F530-B04E-9C00-73A665A746DF}" type="datetime1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29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8647-DDC8-8045-929B-87F8A0123AAC}" type="datetime1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99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6391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Wid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609601"/>
            <a:ext cx="8329613" cy="697577"/>
          </a:xfrm>
        </p:spPr>
        <p:txBody>
          <a:bodyPr/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headline here – up to 2 full width lines</a:t>
            </a:r>
          </a:p>
        </p:txBody>
      </p:sp>
    </p:spTree>
    <p:extLst>
      <p:ext uri="{BB962C8B-B14F-4D97-AF65-F5344CB8AC3E}">
        <p14:creationId xmlns:p14="http://schemas.microsoft.com/office/powerpoint/2010/main" val="12483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8730-4C36-8843-9EA4-9C3064893DBD}" type="datetime1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43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7688-05DA-4D47-AA55-61A105CE9D81}" type="datetime1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0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4D28-8309-FE49-AB2C-BE2DC70C9A1C}" type="datetime1">
              <a:rPr lang="en-US" smtClean="0"/>
              <a:t>1/14/22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3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5934-7B0D-E641-970A-4611A6D96867}" type="datetime1">
              <a:rPr lang="en-US" smtClean="0"/>
              <a:t>1/14/22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14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8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4B22-D73B-5641-AE5B-A44D888704A2}" type="datetime1">
              <a:rPr lang="en-US" smtClean="0"/>
              <a:t>1/14/22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3042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36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6C4A-8140-4243-9F4B-6A0F328069B3}" type="datetime1">
              <a:rPr lang="en-US" smtClean="0"/>
              <a:t>1/14/22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4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471A-7A79-1F42-B8F4-4C366A4D2860}" type="datetime1">
              <a:rPr lang="en-US" smtClean="0"/>
              <a:t>1/14/22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599A-C565-AA4F-B0B7-B1C9F3E19B32}" type="datetime1">
              <a:rPr lang="en-US" smtClean="0"/>
              <a:t>1/14/22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2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93804-F157-E84E-A058-6F1D58E71D89}" type="datetime1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6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197" y="1628665"/>
            <a:ext cx="8544329" cy="1470025"/>
          </a:xfrm>
        </p:spPr>
        <p:txBody>
          <a:bodyPr>
            <a:noAutofit/>
          </a:bodyPr>
          <a:lstStyle/>
          <a:p>
            <a:r>
              <a:rPr lang="en-US" sz="3200" b="1" dirty="0"/>
              <a:t>Deep Learning for Natural Language Processing</a:t>
            </a:r>
            <a:br>
              <a:rPr lang="en-US" sz="3200" b="1" dirty="0"/>
            </a:br>
            <a:r>
              <a:rPr lang="en-US" sz="3200" b="1" dirty="0"/>
              <a:t>DLNLP 8: Distributional Hypothesis and Representation Learning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3462875"/>
            <a:ext cx="7772400" cy="124294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Mihai </a:t>
            </a:r>
            <a:r>
              <a:rPr lang="en-US" sz="2800" dirty="0" err="1">
                <a:solidFill>
                  <a:srgbClr val="000000"/>
                </a:solidFill>
              </a:rPr>
              <a:t>Surdeanu</a:t>
            </a:r>
            <a:endParaRPr lang="en-US" sz="2800" b="1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Fall 2021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downloa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64" y="5379153"/>
            <a:ext cx="3438142" cy="857621"/>
          </a:xfrm>
          <a:prstGeom prst="rect">
            <a:avLst/>
          </a:prstGeom>
        </p:spPr>
      </p:pic>
      <p:pic>
        <p:nvPicPr>
          <p:cNvPr id="8" name="Picture 7" descr="clula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270" y="4998175"/>
            <a:ext cx="1487859" cy="185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3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ABCEF-0199-DE4F-9913-7FC3E729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0D93E-C98B-B042-A783-CB00914F4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745" y="744071"/>
            <a:ext cx="4667019" cy="41170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A108EA-5807-A441-8AA1-149016DF3251}"/>
              </a:ext>
            </a:extLst>
          </p:cNvPr>
          <p:cNvSpPr txBox="1"/>
          <p:nvPr/>
        </p:nvSpPr>
        <p:spPr>
          <a:xfrm>
            <a:off x="887506" y="5285553"/>
            <a:ext cx="7007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“A bagel and cream cheese (also known as bagel with cream cheese) is a </a:t>
            </a:r>
          </a:p>
          <a:p>
            <a:pPr algn="ctr"/>
            <a:r>
              <a:rPr lang="en-US" dirty="0"/>
              <a:t>common food pairing in American cuisine.”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43A53-99B1-F943-B8CE-CE0FBC642659}"/>
              </a:ext>
            </a:extLst>
          </p:cNvPr>
          <p:cNvSpPr txBox="1"/>
          <p:nvPr/>
        </p:nvSpPr>
        <p:spPr>
          <a:xfrm>
            <a:off x="5592876" y="744071"/>
            <a:ext cx="3093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Blue</a:t>
            </a:r>
            <a:r>
              <a:rPr lang="en-US" dirty="0"/>
              <a:t>: input (or center) vector</a:t>
            </a:r>
          </a:p>
          <a:p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: output (or context) vector</a:t>
            </a:r>
          </a:p>
        </p:txBody>
      </p:sp>
    </p:spTree>
    <p:extLst>
      <p:ext uri="{BB962C8B-B14F-4D97-AF65-F5344CB8AC3E}">
        <p14:creationId xmlns:p14="http://schemas.microsoft.com/office/powerpoint/2010/main" val="3515326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6D13A3-9B8A-144A-A5CF-9623D22F4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Intuition: push/pull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2B699-97BF-7B4A-84CF-48420A5E5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Pull</a:t>
            </a:r>
            <a:r>
              <a:rPr lang="en-US" dirty="0"/>
              <a:t> the red vectors for words in context closer to the blue vector for the center word</a:t>
            </a:r>
          </a:p>
          <a:p>
            <a:r>
              <a:rPr lang="en-US" i="1" dirty="0"/>
              <a:t>Push</a:t>
            </a:r>
            <a:r>
              <a:rPr lang="en-US" dirty="0"/>
              <a:t> the red vectors for words not in context away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E16E76-060B-D342-98DF-25D4A685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6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B8D59-589E-254B-8F07-A44D0BAA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6093A-1DBC-A54D-A5EE-80DDCEC64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as a language model:</a:t>
            </a:r>
          </a:p>
          <a:p>
            <a:pPr lvl="1"/>
            <a:r>
              <a:rPr lang="en-US" dirty="0"/>
              <a:t>Consider a window of [-c, +c] words around each window in a text</a:t>
            </a:r>
          </a:p>
          <a:p>
            <a:pPr lvl="1"/>
            <a:r>
              <a:rPr lang="en-US" dirty="0"/>
              <a:t>Learn to predict the context words, i.e., words in this window, given the center word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8EB21-52A1-CB4D-98D4-66ECFBBD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22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836F9D-1D3F-824E-AF0E-994E61372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D0F7C1-6068-C84F-B7F4-F5086173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9E7FE-F56A-E843-844A-304DD9F7D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024" y="1970436"/>
            <a:ext cx="6624918" cy="1243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863671-E447-3147-A4C0-3F99C4D58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024" y="3737594"/>
            <a:ext cx="3879744" cy="13453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AD2EEA-04AC-224C-BF1C-D8DE40C1AA27}"/>
              </a:ext>
            </a:extLst>
          </p:cNvPr>
          <p:cNvSpPr txBox="1"/>
          <p:nvPr/>
        </p:nvSpPr>
        <p:spPr>
          <a:xfrm>
            <a:off x="6076970" y="3994792"/>
            <a:ext cx="1090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Blue</a:t>
            </a:r>
            <a:r>
              <a:rPr lang="en-US" sz="2400" dirty="0"/>
              <a:t>: v</a:t>
            </a:r>
            <a:r>
              <a:rPr lang="en-US" sz="2400" baseline="30000" dirty="0"/>
              <a:t>i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: </a:t>
            </a:r>
            <a:r>
              <a:rPr lang="en-US" sz="2400" dirty="0" err="1"/>
              <a:t>v</a:t>
            </a:r>
            <a:r>
              <a:rPr lang="en-US" sz="2400" baseline="30000" dirty="0" err="1"/>
              <a:t>o</a:t>
            </a:r>
            <a:endParaRPr lang="en-US" sz="2400" baseline="30000" dirty="0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019A5BE-68E3-3A46-99D3-5F0D4963B4F2}"/>
              </a:ext>
            </a:extLst>
          </p:cNvPr>
          <p:cNvSpPr/>
          <p:nvPr/>
        </p:nvSpPr>
        <p:spPr>
          <a:xfrm>
            <a:off x="2680446" y="5475033"/>
            <a:ext cx="4688541" cy="881317"/>
          </a:xfrm>
          <a:prstGeom prst="wedgeRoundRectCallout">
            <a:avLst>
              <a:gd name="adj1" fmla="val -22492"/>
              <a:gd name="adj2" fmla="val -7500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Similar to multiclass LR, but…</a:t>
            </a:r>
          </a:p>
        </p:txBody>
      </p:sp>
    </p:spTree>
    <p:extLst>
      <p:ext uri="{BB962C8B-B14F-4D97-AF65-F5344CB8AC3E}">
        <p14:creationId xmlns:p14="http://schemas.microsoft.com/office/powerpoint/2010/main" val="165514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F19A-E142-0C46-8AB6-283D7D35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from LR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CEFB8-C100-F24D-B36D-20E2C20F5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v</a:t>
            </a:r>
            <a:r>
              <a:rPr lang="en-US" baseline="30000" dirty="0"/>
              <a:t>i</a:t>
            </a:r>
            <a:r>
              <a:rPr lang="en-US" dirty="0"/>
              <a:t> and </a:t>
            </a:r>
            <a:r>
              <a:rPr lang="en-US" dirty="0" err="1"/>
              <a:t>v</a:t>
            </a:r>
            <a:r>
              <a:rPr lang="en-US" baseline="30000" dirty="0" err="1"/>
              <a:t>o</a:t>
            </a:r>
            <a:r>
              <a:rPr lang="en-US" dirty="0"/>
              <a:t> are learned during training, whereas for traditional LR, the feature vectors are static (they do not change)</a:t>
            </a:r>
          </a:p>
          <a:p>
            <a:pPr lvl="1"/>
            <a:r>
              <a:rPr lang="en-US" dirty="0"/>
              <a:t>Word2vec has been described as “dynamic LR”</a:t>
            </a:r>
          </a:p>
          <a:p>
            <a:r>
              <a:rPr lang="en-US" dirty="0"/>
              <a:t>The v</a:t>
            </a:r>
            <a:r>
              <a:rPr lang="en-US" baseline="30000" dirty="0"/>
              <a:t>i</a:t>
            </a:r>
            <a:r>
              <a:rPr lang="en-US" dirty="0"/>
              <a:t> and </a:t>
            </a:r>
            <a:r>
              <a:rPr lang="en-US" dirty="0" err="1"/>
              <a:t>v</a:t>
            </a:r>
            <a:r>
              <a:rPr lang="en-US" baseline="30000" dirty="0" err="1"/>
              <a:t>o</a:t>
            </a:r>
            <a:r>
              <a:rPr lang="en-US" baseline="30000" dirty="0"/>
              <a:t> </a:t>
            </a:r>
            <a:r>
              <a:rPr lang="en-US" dirty="0"/>
              <a:t>are simply coordinates in a multi-dimensional space </a:t>
            </a:r>
          </a:p>
          <a:p>
            <a:pPr lvl="1"/>
            <a:r>
              <a:rPr lang="en-US" dirty="0"/>
              <a:t>Hard to interpret!</a:t>
            </a:r>
          </a:p>
          <a:p>
            <a:r>
              <a:rPr lang="en-US" dirty="0"/>
              <a:t>The number of classes to learn for word2vec is very large (approximately the size of the vocabulary because any word may appear in some context)</a:t>
            </a:r>
          </a:p>
          <a:p>
            <a:pPr lvl="1"/>
            <a:r>
              <a:rPr lang="en-US" dirty="0"/>
              <a:t>Need an approximated cost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409847-930F-B04F-86F1-1B56B72F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B147B6-C948-104A-AF87-6DC2627C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cost function for word2vec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59935-6728-7149-B1B8-97956C27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BBDD4B-BCB5-8A48-9118-3C5C1A721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1" y="2069002"/>
            <a:ext cx="8494811" cy="727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2C155B-6C07-1642-9BDF-6C804AB75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70" y="3591337"/>
            <a:ext cx="6598024" cy="839522"/>
          </a:xfrm>
          <a:prstGeom prst="rect">
            <a:avLst/>
          </a:prstGeom>
        </p:spPr>
      </p:pic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3EE095DD-4F78-AB40-930E-6F10924DB4A8}"/>
              </a:ext>
            </a:extLst>
          </p:cNvPr>
          <p:cNvSpPr/>
          <p:nvPr/>
        </p:nvSpPr>
        <p:spPr>
          <a:xfrm>
            <a:off x="941293" y="4876802"/>
            <a:ext cx="3101789" cy="1380938"/>
          </a:xfrm>
          <a:prstGeom prst="wedgeRoundRectCallout">
            <a:avLst>
              <a:gd name="adj1" fmla="val 22785"/>
              <a:gd name="adj2" fmla="val -10096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Skipping the denominator, which is expensive to compute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EF9C89BD-DB43-ED4C-B30B-76F072F93B51}"/>
              </a:ext>
            </a:extLst>
          </p:cNvPr>
          <p:cNvSpPr/>
          <p:nvPr/>
        </p:nvSpPr>
        <p:spPr>
          <a:xfrm>
            <a:off x="4643716" y="4876802"/>
            <a:ext cx="3101789" cy="1380938"/>
          </a:xfrm>
          <a:prstGeom prst="wedgeRoundRectCallout">
            <a:avLst>
              <a:gd name="adj1" fmla="val -33284"/>
              <a:gd name="adj2" fmla="val -8668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 small sample of words not in context</a:t>
            </a:r>
          </a:p>
        </p:txBody>
      </p:sp>
    </p:spTree>
    <p:extLst>
      <p:ext uri="{BB962C8B-B14F-4D97-AF65-F5344CB8AC3E}">
        <p14:creationId xmlns:p14="http://schemas.microsoft.com/office/powerpoint/2010/main" val="82354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170A41-BEFE-7C4A-8BA3-0643A0F4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9198B4-8E16-9D40-A431-5F623FE66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714" y="0"/>
            <a:ext cx="5622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4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38F24F-5E81-EF47-A987-C98B1B57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word2vec learn?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B39E75-8CF6-0647-A264-A11038CB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7A885-B323-6043-99B2-3D146DAD9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306" y="1779876"/>
            <a:ext cx="6519571" cy="448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25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C09E-540A-A04C-BB25-8C760C617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word2vec learn?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A7C2A-1E28-7C41-BB02-755BD2AF1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vectors capture meaningful semantics:</a:t>
            </a:r>
          </a:p>
          <a:p>
            <a:pPr lvl="1"/>
            <a:r>
              <a:rPr lang="en-US" dirty="0"/>
              <a:t>v(China) – v(Beijing) = v(France) – v(Paris)</a:t>
            </a:r>
          </a:p>
          <a:p>
            <a:pPr lvl="1"/>
            <a:r>
              <a:rPr lang="en-US" dirty="0"/>
              <a:t>v(king) – v(man) = v(queen) – v(woman)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D7C210-5380-3F4E-A146-3D35C172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96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70296A-1D30-6D4E-A5F1-A6FA0CB2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F3CD4F-D420-3946-80E3-18B1FFE76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49CA8-13AE-AF41-8266-22B3C091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3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9418-89B8-6748-8ADD-B44A8559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379B1-ED2D-5545-B6B4-A926DFAD5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is sparse (see </a:t>
            </a:r>
            <a:r>
              <a:rPr lang="en-US" dirty="0" err="1"/>
              <a:t>Zipf’s</a:t>
            </a:r>
            <a:r>
              <a:rPr lang="en-US" dirty="0"/>
              <a:t> law)</a:t>
            </a:r>
          </a:p>
          <a:p>
            <a:r>
              <a:rPr lang="en-US" dirty="0"/>
              <a:t>This impacts search and classification</a:t>
            </a:r>
          </a:p>
          <a:p>
            <a:pPr lvl="1"/>
            <a:r>
              <a:rPr lang="en-US" dirty="0"/>
              <a:t>For example, if the word </a:t>
            </a:r>
            <a:r>
              <a:rPr lang="en-US" i="1" dirty="0"/>
              <a:t>great</a:t>
            </a:r>
            <a:r>
              <a:rPr lang="en-US" dirty="0"/>
              <a:t> is seen in training, but </a:t>
            </a:r>
            <a:r>
              <a:rPr lang="en-US" i="1" dirty="0"/>
              <a:t>fantastic</a:t>
            </a:r>
            <a:r>
              <a:rPr lang="en-US" dirty="0"/>
              <a:t> is not, a classifier would not know how to classify a review containing the word </a:t>
            </a:r>
            <a:r>
              <a:rPr lang="en-US" i="1" dirty="0"/>
              <a:t>fantastic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DE914-B3D7-6046-9F47-EA70BEE9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5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8EB79C-5A6C-7C44-A0EF-40C2BC5A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word2vec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B0785-ED7B-714F-BF61-9BF5D8387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numerical representations are static, i.e., they are the same for all senses of a word:</a:t>
            </a:r>
          </a:p>
          <a:p>
            <a:pPr lvl="1"/>
            <a:r>
              <a:rPr lang="en-US" i="1" dirty="0"/>
              <a:t>Bank</a:t>
            </a:r>
            <a:r>
              <a:rPr lang="en-US" dirty="0"/>
              <a:t> of the river</a:t>
            </a:r>
          </a:p>
          <a:p>
            <a:pPr lvl="1"/>
            <a:r>
              <a:rPr lang="en-US" i="1" dirty="0"/>
              <a:t>Bank</a:t>
            </a:r>
            <a:r>
              <a:rPr lang="en-US" dirty="0"/>
              <a:t> of America</a:t>
            </a:r>
          </a:p>
          <a:p>
            <a:r>
              <a:rPr lang="en-US" dirty="0"/>
              <a:t>The numerical representations capture potential biases in the textual data:</a:t>
            </a:r>
          </a:p>
          <a:p>
            <a:pPr lvl="1"/>
            <a:r>
              <a:rPr lang="en-US" dirty="0"/>
              <a:t>v(doctor) – v(man) = v(nurse) – v(woman)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6839F-DFF4-EA4A-8B53-5444C21B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90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F126-1152-EF4A-873F-F4646093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A3037-A6AE-894A-8EF8-C39F2FED4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Distributional hypothesis</a:t>
            </a:r>
          </a:p>
          <a:p>
            <a:r>
              <a:rPr lang="en-US" strike="sngStrike" dirty="0"/>
              <a:t>Traditional distributional representation</a:t>
            </a:r>
          </a:p>
          <a:p>
            <a:r>
              <a:rPr lang="en-US" dirty="0"/>
              <a:t>The word2vec algorithm</a:t>
            </a:r>
          </a:p>
          <a:p>
            <a:r>
              <a:rPr lang="en-US" dirty="0"/>
              <a:t>Drawbacks of word2vec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D26F6-ADBC-A34B-9339-2ADA37E6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4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F126-1152-EF4A-873F-F4646093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A3037-A6AE-894A-8EF8-C39F2FED4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Distributional hypothesis</a:t>
            </a:r>
          </a:p>
          <a:p>
            <a:r>
              <a:rPr lang="en-US" strike="sngStrike" dirty="0"/>
              <a:t>Traditional distributional representation</a:t>
            </a:r>
          </a:p>
          <a:p>
            <a:r>
              <a:rPr lang="en-US" dirty="0"/>
              <a:t>The word2vec algorithm</a:t>
            </a:r>
          </a:p>
          <a:p>
            <a:r>
              <a:rPr lang="en-US" dirty="0"/>
              <a:t>Drawbacks of word2vec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D26F6-ADBC-A34B-9339-2ADA37E6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06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BD9A66-4F1C-EC41-A26F-5D8AC2DF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Distributional hypothesis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5D43A0-C1D0-9A4A-830A-2FC2708E0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28F37-ABFC-4749-9A28-B79DFB0D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3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50256D-5844-A34E-BC69-9056DC0E9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comes next?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83710-E004-1A45-8A39-191171E1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8441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Bread and ___________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7476C-C442-CC4C-981E-939C1F57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8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50256D-5844-A34E-BC69-9056DC0E9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comes next?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83710-E004-1A45-8A39-191171E1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8441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Bagel and ___________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7476C-C442-CC4C-981E-939C1F57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5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40C3-520D-304F-BA2B-D3C957B0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Distributional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021C9-557C-984C-A11C-190DC8D24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4999"/>
          </a:xfrm>
        </p:spPr>
        <p:txBody>
          <a:bodyPr>
            <a:normAutofit/>
          </a:bodyPr>
          <a:lstStyle/>
          <a:p>
            <a:r>
              <a:rPr lang="en-US" sz="2800" dirty="0"/>
              <a:t>“A word is characterized by the company it keeps.” (Firth, 1957)</a:t>
            </a:r>
          </a:p>
          <a:p>
            <a:r>
              <a:rPr lang="en-US" sz="2800" dirty="0"/>
              <a:t>Words that occur in similar contexts tend to have similar meanings. (Harris, 1954)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FDD08-F7F9-6747-B95B-6435B82C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7</a:t>
            </a:fld>
            <a:endParaRPr lang="en-US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3F709088-C482-7F43-A7AB-0B1EFCBD5696}"/>
              </a:ext>
            </a:extLst>
          </p:cNvPr>
          <p:cNvSpPr/>
          <p:nvPr/>
        </p:nvSpPr>
        <p:spPr>
          <a:xfrm>
            <a:off x="4208929" y="3608294"/>
            <a:ext cx="726142" cy="47513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A9392A-EF6C-414C-BE53-986663CBDC28}"/>
              </a:ext>
            </a:extLst>
          </p:cNvPr>
          <p:cNvSpPr txBox="1">
            <a:spLocks/>
          </p:cNvSpPr>
          <p:nvPr/>
        </p:nvSpPr>
        <p:spPr>
          <a:xfrm>
            <a:off x="519953" y="4186518"/>
            <a:ext cx="8229600" cy="171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We will define a numerical representation of words that captures the context in which they occur!</a:t>
            </a:r>
          </a:p>
        </p:txBody>
      </p:sp>
    </p:spTree>
    <p:extLst>
      <p:ext uri="{BB962C8B-B14F-4D97-AF65-F5344CB8AC3E}">
        <p14:creationId xmlns:p14="http://schemas.microsoft.com/office/powerpoint/2010/main" val="122575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70296A-1D30-6D4E-A5F1-A6FA0CB2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F3CD4F-D420-3946-80E3-18B1FFE76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49CA8-13AE-AF41-8266-22B3C091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7E1F7E-FB4D-E54D-9B81-185BF558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DDE4E-1420-514A-81BA-5D6E0944A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word2vec’s training objective predicts the context in which a given word is likely to occur </a:t>
            </a:r>
          </a:p>
          <a:p>
            <a:r>
              <a:rPr lang="en-US" dirty="0"/>
              <a:t>Flips Firth’s observation: the context is defined by the word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22CC9-9274-9F48-8E87-6D37FD63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3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25540</TotalTime>
  <Words>559</Words>
  <Application>Microsoft Macintosh PowerPoint</Application>
  <PresentationFormat>On-screen Show (4:3)</PresentationFormat>
  <Paragraphs>89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Deep Learning for Natural Language Processing DLNLP 8: Distributional Hypothesis and Representation Learning</vt:lpstr>
      <vt:lpstr>Motivation</vt:lpstr>
      <vt:lpstr>Overview</vt:lpstr>
      <vt:lpstr>Distributional hypothesis</vt:lpstr>
      <vt:lpstr>What comes next?</vt:lpstr>
      <vt:lpstr>What comes next?</vt:lpstr>
      <vt:lpstr>Distributional hypothesis</vt:lpstr>
      <vt:lpstr>word2vec</vt:lpstr>
      <vt:lpstr>Intuition</vt:lpstr>
      <vt:lpstr>PowerPoint Presentation</vt:lpstr>
      <vt:lpstr>Intuition: push/pull</vt:lpstr>
      <vt:lpstr>Formalization</vt:lpstr>
      <vt:lpstr>Formalization</vt:lpstr>
      <vt:lpstr>Difference from LR</vt:lpstr>
      <vt:lpstr>Actual cost function for word2vec</vt:lpstr>
      <vt:lpstr>PowerPoint Presentation</vt:lpstr>
      <vt:lpstr>What does word2vec learn?</vt:lpstr>
      <vt:lpstr>What does word2vec learn?</vt:lpstr>
      <vt:lpstr>drawbacks</vt:lpstr>
      <vt:lpstr>Drawbacks of word2vec</vt:lpstr>
      <vt:lpstr>Take away</vt:lpstr>
    </vt:vector>
  </TitlesOfParts>
  <Company>UA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Surdeanu</dc:creator>
  <cp:lastModifiedBy>Mihai Surdeanu</cp:lastModifiedBy>
  <cp:revision>2091</cp:revision>
  <dcterms:created xsi:type="dcterms:W3CDTF">2013-07-26T18:41:15Z</dcterms:created>
  <dcterms:modified xsi:type="dcterms:W3CDTF">2022-01-14T22:19:38Z</dcterms:modified>
</cp:coreProperties>
</file>