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79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328" r:id="rId28"/>
    <p:sldId id="282" r:id="rId29"/>
    <p:sldId id="283" r:id="rId30"/>
    <p:sldId id="284" r:id="rId31"/>
    <p:sldId id="285" r:id="rId32"/>
    <p:sldId id="286" r:id="rId33"/>
    <p:sldId id="287" r:id="rId34"/>
    <p:sldId id="318" r:id="rId35"/>
    <p:sldId id="317" r:id="rId36"/>
    <p:sldId id="288" r:id="rId37"/>
    <p:sldId id="289" r:id="rId38"/>
    <p:sldId id="320" r:id="rId39"/>
    <p:sldId id="321" r:id="rId40"/>
    <p:sldId id="290" r:id="rId41"/>
    <p:sldId id="322" r:id="rId42"/>
    <p:sldId id="291" r:id="rId43"/>
    <p:sldId id="292" r:id="rId44"/>
    <p:sldId id="294" r:id="rId45"/>
    <p:sldId id="295" r:id="rId46"/>
    <p:sldId id="296" r:id="rId47"/>
    <p:sldId id="323" r:id="rId48"/>
    <p:sldId id="327" r:id="rId49"/>
    <p:sldId id="297" r:id="rId50"/>
    <p:sldId id="299" r:id="rId51"/>
    <p:sldId id="298" r:id="rId52"/>
    <p:sldId id="300" r:id="rId53"/>
    <p:sldId id="301" r:id="rId54"/>
    <p:sldId id="324" r:id="rId55"/>
    <p:sldId id="325" r:id="rId56"/>
    <p:sldId id="302" r:id="rId57"/>
    <p:sldId id="303" r:id="rId58"/>
    <p:sldId id="304" r:id="rId59"/>
    <p:sldId id="305" r:id="rId60"/>
    <p:sldId id="306" r:id="rId61"/>
    <p:sldId id="326" r:id="rId62"/>
    <p:sldId id="319" r:id="rId63"/>
    <p:sldId id="307" r:id="rId64"/>
    <p:sldId id="316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12" autoAdjust="0"/>
    <p:restoredTop sz="94224" autoAdjust="0"/>
  </p:normalViewPr>
  <p:slideViewPr>
    <p:cSldViewPr snapToGrid="0" snapToObjects="1">
      <p:cViewPr varScale="1">
        <p:scale>
          <a:sx n="132" d="100"/>
          <a:sy n="132" d="100"/>
        </p:scale>
        <p:origin x="13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0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94EC-483D-324E-A14B-FCB2363A6145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5025C-7BC1-FD44-A669-36723E54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5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AC850-72E3-3F4D-B35F-F73F8A3CE0A9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4428D-4341-6C4B-9BB6-4FE91131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7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0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67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544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F8D0-70A2-2644-AB9A-71B243683867}" type="datetime1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208935"/>
            <a:ext cx="777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3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DB3E-F530-B04E-9C00-73A665A746DF}" type="datetime1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9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647-DDC8-8045-929B-87F8A0123AAC}" type="datetime1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6391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609601"/>
            <a:ext cx="8329613" cy="697577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headline here – up to 2 full width lines</a:t>
            </a:r>
          </a:p>
        </p:txBody>
      </p:sp>
    </p:spTree>
    <p:extLst>
      <p:ext uri="{BB962C8B-B14F-4D97-AF65-F5344CB8AC3E}">
        <p14:creationId xmlns:p14="http://schemas.microsoft.com/office/powerpoint/2010/main" val="12483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8730-4C36-8843-9EA4-9C3064893DBD}" type="datetime1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3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688-05DA-4D47-AA55-61A105CE9D81}" type="datetime1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D28-8309-FE49-AB2C-BE2DC70C9A1C}" type="datetime1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5934-7B0D-E641-970A-4611A6D96867}" type="datetime1">
              <a:rPr lang="en-US" smtClean="0"/>
              <a:t>10/8/25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1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4B22-D73B-5641-AE5B-A44D888704A2}" type="datetime1">
              <a:rPr lang="en-US" smtClean="0"/>
              <a:t>10/8/25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3042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C4A-8140-4243-9F4B-6A0F328069B3}" type="datetime1">
              <a:rPr lang="en-US" smtClean="0"/>
              <a:t>10/8/25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71A-7A79-1F42-B8F4-4C366A4D2860}" type="datetime1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99A-C565-AA4F-B0B7-B1C9F3E19B32}" type="datetime1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3804-F157-E84E-A058-6F1D58E71D89}" type="datetime1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lg3gGewQ5U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197" y="1628665"/>
            <a:ext cx="8544329" cy="1470025"/>
          </a:xfrm>
        </p:spPr>
        <p:txBody>
          <a:bodyPr>
            <a:noAutofit/>
          </a:bodyPr>
          <a:lstStyle/>
          <a:p>
            <a:r>
              <a:rPr lang="en-US" sz="3200" b="1" dirty="0"/>
              <a:t>Deep Learning for Natural Language Processing</a:t>
            </a:r>
            <a:br>
              <a:rPr lang="en-US" sz="3200" b="1" dirty="0"/>
            </a:br>
            <a:r>
              <a:rPr lang="en-US" sz="3200" b="1" dirty="0"/>
              <a:t>DLNLP 5: Feed Forward Neural Networks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462875"/>
            <a:ext cx="7772400" cy="124294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Mihai Surdeanu and Marco A. </a:t>
            </a:r>
            <a:r>
              <a:rPr lang="en-US" sz="2800" dirty="0" err="1">
                <a:solidFill>
                  <a:schemeClr val="tx1"/>
                </a:solidFill>
              </a:rPr>
              <a:t>Valenzuela-Escárcega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64" y="5379153"/>
            <a:ext cx="3438142" cy="857621"/>
          </a:xfrm>
          <a:prstGeom prst="rect">
            <a:avLst/>
          </a:prstGeom>
        </p:spPr>
      </p:pic>
      <p:pic>
        <p:nvPicPr>
          <p:cNvPr id="8" name="Picture 7" descr="clula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70" y="4998175"/>
            <a:ext cx="1487859" cy="18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3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24AA-23C8-5D4E-825A-BE2C2FD2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09714-7332-7448-AF70-1F3A20F09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input vector x describes one data point</a:t>
            </a:r>
          </a:p>
          <a:p>
            <a:pPr lvl="2"/>
            <a:r>
              <a:rPr lang="en-US" dirty="0"/>
              <a:t>Collection of explicit features (what we have seen so far), or</a:t>
            </a:r>
          </a:p>
          <a:p>
            <a:pPr lvl="2"/>
            <a:r>
              <a:rPr lang="en-US" dirty="0"/>
              <a:t>A numerical representation of the input (based on word embeddings, chapter 8)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542105-89BB-F34B-BA58-BE1771F7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5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F7CD-4A16-5641-A8FE-85A77736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layers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D28A6-ABAE-964B-AE20-2DE34DA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CB3DD4D-D8E8-0349-8B08-62D35424E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96" y="1367491"/>
            <a:ext cx="6678208" cy="4988859"/>
          </a:xfrm>
          <a:prstGeom prst="rect">
            <a:avLst/>
          </a:prstGeom>
        </p:spPr>
      </p:pic>
      <p:sp>
        <p:nvSpPr>
          <p:cNvPr id="6" name="Google Shape;1579;p219">
            <a:extLst>
              <a:ext uri="{FF2B5EF4-FFF2-40B4-BE49-F238E27FC236}">
                <a16:creationId xmlns:a16="http://schemas.microsoft.com/office/drawing/2014/main" id="{60B46167-9382-2E4E-9811-81E8987AF1F3}"/>
              </a:ext>
            </a:extLst>
          </p:cNvPr>
          <p:cNvSpPr txBox="1"/>
          <p:nvPr/>
        </p:nvSpPr>
        <p:spPr>
          <a:xfrm>
            <a:off x="2980337" y="2616047"/>
            <a:ext cx="1591663" cy="283193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6708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57A3-74B2-9F44-A57F-6ED3C307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layers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C9691E-0F6F-EE47-A367-A22ACF70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EF89E-70FB-5649-97FB-174EC1F5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6" y="2517434"/>
            <a:ext cx="6454588" cy="104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1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57A3-74B2-9F44-A57F-6ED3C307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layers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C9691E-0F6F-EE47-A367-A22ACF70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EF89E-70FB-5649-97FB-174EC1F5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6" y="2517434"/>
            <a:ext cx="6454588" cy="1046452"/>
          </a:xfrm>
          <a:prstGeom prst="rect">
            <a:avLst/>
          </a:prstGeom>
        </p:spPr>
      </p:pic>
      <p:sp>
        <p:nvSpPr>
          <p:cNvPr id="5" name="Google Shape;1579;p219">
            <a:extLst>
              <a:ext uri="{FF2B5EF4-FFF2-40B4-BE49-F238E27FC236}">
                <a16:creationId xmlns:a16="http://schemas.microsoft.com/office/drawing/2014/main" id="{0AA86384-5354-FA48-80A2-DA6D55D54AB7}"/>
              </a:ext>
            </a:extLst>
          </p:cNvPr>
          <p:cNvSpPr txBox="1"/>
          <p:nvPr/>
        </p:nvSpPr>
        <p:spPr>
          <a:xfrm>
            <a:off x="1277043" y="2660870"/>
            <a:ext cx="551757" cy="674001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9C0CA671-D02A-1342-877A-08BDD0F692D9}"/>
              </a:ext>
            </a:extLst>
          </p:cNvPr>
          <p:cNvSpPr/>
          <p:nvPr/>
        </p:nvSpPr>
        <p:spPr>
          <a:xfrm>
            <a:off x="1488140" y="3914637"/>
            <a:ext cx="1846730" cy="1103619"/>
          </a:xfrm>
          <a:prstGeom prst="wedgeRoundRectCallout">
            <a:avLst>
              <a:gd name="adj1" fmla="val -44362"/>
              <a:gd name="adj2" fmla="val -9699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(or activation) of this neuron</a:t>
            </a:r>
          </a:p>
        </p:txBody>
      </p:sp>
    </p:spTree>
    <p:extLst>
      <p:ext uri="{BB962C8B-B14F-4D97-AF65-F5344CB8AC3E}">
        <p14:creationId xmlns:p14="http://schemas.microsoft.com/office/powerpoint/2010/main" val="140598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57A3-74B2-9F44-A57F-6ED3C307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layers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C9691E-0F6F-EE47-A367-A22ACF70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EF89E-70FB-5649-97FB-174EC1F5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6" y="2517434"/>
            <a:ext cx="6454588" cy="1046452"/>
          </a:xfrm>
          <a:prstGeom prst="rect">
            <a:avLst/>
          </a:prstGeom>
        </p:spPr>
      </p:pic>
      <p:sp>
        <p:nvSpPr>
          <p:cNvPr id="5" name="Google Shape;1579;p219">
            <a:extLst>
              <a:ext uri="{FF2B5EF4-FFF2-40B4-BE49-F238E27FC236}">
                <a16:creationId xmlns:a16="http://schemas.microsoft.com/office/drawing/2014/main" id="{A0C40536-E84E-8D4C-8713-B71A310B9D97}"/>
              </a:ext>
            </a:extLst>
          </p:cNvPr>
          <p:cNvSpPr txBox="1"/>
          <p:nvPr/>
        </p:nvSpPr>
        <p:spPr>
          <a:xfrm>
            <a:off x="3078948" y="2714658"/>
            <a:ext cx="632439" cy="647107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4E3EC58-C39B-FB42-9F13-334EF8A08014}"/>
              </a:ext>
            </a:extLst>
          </p:cNvPr>
          <p:cNvSpPr/>
          <p:nvPr/>
        </p:nvSpPr>
        <p:spPr>
          <a:xfrm>
            <a:off x="3316939" y="4093932"/>
            <a:ext cx="2483226" cy="1419362"/>
          </a:xfrm>
          <a:prstGeom prst="wedgeRoundRectCallout">
            <a:avLst>
              <a:gd name="adj1" fmla="val -44362"/>
              <a:gd name="adj2" fmla="val -9699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Inputs to this neuron, i.e., activations of neurons in the previous layer</a:t>
            </a:r>
          </a:p>
        </p:txBody>
      </p:sp>
    </p:spTree>
    <p:extLst>
      <p:ext uri="{BB962C8B-B14F-4D97-AF65-F5344CB8AC3E}">
        <p14:creationId xmlns:p14="http://schemas.microsoft.com/office/powerpoint/2010/main" val="3819902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57A3-74B2-9F44-A57F-6ED3C307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layers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C9691E-0F6F-EE47-A367-A22ACF70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EF89E-70FB-5649-97FB-174EC1F5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6" y="2517434"/>
            <a:ext cx="6454588" cy="1046452"/>
          </a:xfrm>
          <a:prstGeom prst="rect">
            <a:avLst/>
          </a:prstGeom>
        </p:spPr>
      </p:pic>
      <p:sp>
        <p:nvSpPr>
          <p:cNvPr id="5" name="Google Shape;1579;p219">
            <a:extLst>
              <a:ext uri="{FF2B5EF4-FFF2-40B4-BE49-F238E27FC236}">
                <a16:creationId xmlns:a16="http://schemas.microsoft.com/office/drawing/2014/main" id="{3448984C-C8E8-3C4C-857F-340F6723DBF3}"/>
              </a:ext>
            </a:extLst>
          </p:cNvPr>
          <p:cNvSpPr txBox="1"/>
          <p:nvPr/>
        </p:nvSpPr>
        <p:spPr>
          <a:xfrm>
            <a:off x="2227301" y="2517434"/>
            <a:ext cx="982064" cy="1046452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25BA363-1A7A-134E-BB9A-323201CE7196}"/>
              </a:ext>
            </a:extLst>
          </p:cNvPr>
          <p:cNvSpPr/>
          <p:nvPr/>
        </p:nvSpPr>
        <p:spPr>
          <a:xfrm>
            <a:off x="2519080" y="4300120"/>
            <a:ext cx="2483226" cy="1051809"/>
          </a:xfrm>
          <a:prstGeom prst="wedgeRoundRectCallout">
            <a:avLst>
              <a:gd name="adj1" fmla="val -42918"/>
              <a:gd name="adj2" fmla="val -10978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Weights of the edges connecting layer </a:t>
            </a:r>
            <a:r>
              <a:rPr lang="en-US" i="1" dirty="0"/>
              <a:t>l - 1 </a:t>
            </a:r>
            <a:r>
              <a:rPr lang="en-US" dirty="0"/>
              <a:t>with layer </a:t>
            </a:r>
            <a:r>
              <a:rPr lang="en-US" i="1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85898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57A3-74B2-9F44-A57F-6ED3C307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layers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C9691E-0F6F-EE47-A367-A22ACF70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EF89E-70FB-5649-97FB-174EC1F5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6" y="2517434"/>
            <a:ext cx="6454588" cy="1046452"/>
          </a:xfrm>
          <a:prstGeom prst="rect">
            <a:avLst/>
          </a:prstGeom>
        </p:spPr>
      </p:pic>
      <p:sp>
        <p:nvSpPr>
          <p:cNvPr id="5" name="Google Shape;1579;p219">
            <a:extLst>
              <a:ext uri="{FF2B5EF4-FFF2-40B4-BE49-F238E27FC236}">
                <a16:creationId xmlns:a16="http://schemas.microsoft.com/office/drawing/2014/main" id="{EF7E50B0-13F1-9D4E-94F3-A7CB4DB38C58}"/>
              </a:ext>
            </a:extLst>
          </p:cNvPr>
          <p:cNvSpPr txBox="1"/>
          <p:nvPr/>
        </p:nvSpPr>
        <p:spPr>
          <a:xfrm>
            <a:off x="1940430" y="2645389"/>
            <a:ext cx="399358" cy="790542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50512659-C7A6-8049-B893-A557836B445E}"/>
              </a:ext>
            </a:extLst>
          </p:cNvPr>
          <p:cNvSpPr/>
          <p:nvPr/>
        </p:nvSpPr>
        <p:spPr>
          <a:xfrm>
            <a:off x="1940430" y="4129790"/>
            <a:ext cx="2483226" cy="1051809"/>
          </a:xfrm>
          <a:prstGeom prst="wedgeRoundRectCallout">
            <a:avLst>
              <a:gd name="adj1" fmla="val -42918"/>
              <a:gd name="adj2" fmla="val -10978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Nonlinear function such as sigmoid (or tanh,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000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F7CD-4A16-5641-A8FE-85A77736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D28A6-ABAE-964B-AE20-2DE34DA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CB3DD4D-D8E8-0349-8B08-62D35424E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96" y="1367491"/>
            <a:ext cx="6678208" cy="4988859"/>
          </a:xfrm>
          <a:prstGeom prst="rect">
            <a:avLst/>
          </a:prstGeom>
        </p:spPr>
      </p:pic>
      <p:sp>
        <p:nvSpPr>
          <p:cNvPr id="6" name="Google Shape;1579;p219">
            <a:extLst>
              <a:ext uri="{FF2B5EF4-FFF2-40B4-BE49-F238E27FC236}">
                <a16:creationId xmlns:a16="http://schemas.microsoft.com/office/drawing/2014/main" id="{60B46167-9382-2E4E-9811-81E8987AF1F3}"/>
              </a:ext>
            </a:extLst>
          </p:cNvPr>
          <p:cNvSpPr txBox="1"/>
          <p:nvPr/>
        </p:nvSpPr>
        <p:spPr>
          <a:xfrm>
            <a:off x="5096008" y="2553294"/>
            <a:ext cx="2676392" cy="283193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368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C57D-16F7-6F47-996E-B41FA1DB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5355D-0624-A648-8576-29190225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neuron per class to be learned</a:t>
            </a:r>
          </a:p>
          <a:p>
            <a:pPr lvl="1"/>
            <a:r>
              <a:rPr lang="en-US" dirty="0"/>
              <a:t>For example, we need 3 neurons to learn a review classifier that outputs: positive, neutral, negative.</a:t>
            </a:r>
          </a:p>
          <a:p>
            <a:r>
              <a:rPr lang="en-US" dirty="0"/>
              <a:t>Output scores may be converted to a probability distribution using the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lvl="1"/>
            <a:r>
              <a:rPr lang="en-US" dirty="0" err="1"/>
              <a:t>Softmax</a:t>
            </a:r>
            <a:r>
              <a:rPr lang="en-US" dirty="0"/>
              <a:t>: takes a bunch of values and converts them to values in the [0, 1] interval such that they sum up to 1.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4FF021-C776-9840-9CDB-3071D1D0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37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047C-4C41-BC4A-B137-DB48166A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FFNNs can be linear functions </a:t>
            </a:r>
            <a:br>
              <a:rPr lang="en-US" dirty="0"/>
            </a:br>
            <a:r>
              <a:rPr lang="en-US" sz="3600" dirty="0"/>
              <a:t>(when f is a pass-through function: f(x) = x)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380BB-557A-BC45-9EC9-A5D35121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FA5B57-65F9-3A4D-ADDC-2914BEB40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38" y="1595718"/>
            <a:ext cx="3105524" cy="226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F126-1152-EF4A-873F-F4646093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3037-A6AE-894A-8EF8-C39F2FED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of feed-forward neural networks (FFNNs)</a:t>
            </a:r>
          </a:p>
          <a:p>
            <a:r>
              <a:rPr lang="en-US" dirty="0"/>
              <a:t>Learning algorithm for FFNNs</a:t>
            </a:r>
          </a:p>
          <a:p>
            <a:r>
              <a:rPr lang="en-US" dirty="0"/>
              <a:t>Equations of back-propagation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D26F6-ADBC-A34B-9339-2ADA37E6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0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047C-4C41-BC4A-B137-DB48166A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FFNNs can be linear functions </a:t>
            </a:r>
            <a:br>
              <a:rPr lang="en-US" dirty="0"/>
            </a:br>
            <a:r>
              <a:rPr lang="en-US" sz="3600" dirty="0"/>
              <a:t>(when f is a pass-through function: f(x) = x)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380BB-557A-BC45-9EC9-A5D35121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75969A-BC6C-B84A-94DE-32BBB9B71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65" y="1820551"/>
            <a:ext cx="7449670" cy="245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0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A711-BDB9-754C-BA23-7D19E22C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BA09B-90E8-DB42-91F3-37C442C89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/>
          <a:lstStyle/>
          <a:p>
            <a:r>
              <a:rPr lang="en-US" dirty="0"/>
              <a:t>Each layer can be described by this simpler equation that relies on matrices and vectors: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Remember:</a:t>
            </a:r>
          </a:p>
          <a:p>
            <a:pPr lvl="1"/>
            <a:r>
              <a:rPr lang="en-US" dirty="0"/>
              <a:t>Lower case, bold font = vector</a:t>
            </a:r>
          </a:p>
          <a:p>
            <a:pPr lvl="1"/>
            <a:r>
              <a:rPr lang="en-US" dirty="0"/>
              <a:t>Upper case, bold font = matrix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BDA139-8321-C640-AFB7-36556A9F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FA4FF-3D83-8C47-BD5B-B475E4853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370" y="2805953"/>
            <a:ext cx="4633259" cy="83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97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A711-BDB9-754C-BA23-7D19E22C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BA09B-90E8-DB42-91F3-37C442C89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58153"/>
          </a:xfrm>
        </p:spPr>
        <p:txBody>
          <a:bodyPr/>
          <a:lstStyle/>
          <a:p>
            <a:r>
              <a:rPr lang="en-US" dirty="0"/>
              <a:t>Each layer can be described by this simpler equation that relies on matrices and vectors: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BDA139-8321-C640-AFB7-36556A9F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FA4FF-3D83-8C47-BD5B-B475E4853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370" y="2805953"/>
            <a:ext cx="4633259" cy="833320"/>
          </a:xfrm>
          <a:prstGeom prst="rect">
            <a:avLst/>
          </a:prstGeom>
        </p:spPr>
      </p:pic>
      <p:sp>
        <p:nvSpPr>
          <p:cNvPr id="7" name="Google Shape;1579;p219">
            <a:extLst>
              <a:ext uri="{FF2B5EF4-FFF2-40B4-BE49-F238E27FC236}">
                <a16:creationId xmlns:a16="http://schemas.microsoft.com/office/drawing/2014/main" id="{694C49E0-2393-A34A-B0C8-0CB5AF868566}"/>
              </a:ext>
            </a:extLst>
          </p:cNvPr>
          <p:cNvSpPr txBox="1"/>
          <p:nvPr/>
        </p:nvSpPr>
        <p:spPr>
          <a:xfrm>
            <a:off x="2255369" y="2834719"/>
            <a:ext cx="604371" cy="803481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03BC41D4-C47A-5A4F-BAA7-ACA0B6061AF7}"/>
              </a:ext>
            </a:extLst>
          </p:cNvPr>
          <p:cNvSpPr/>
          <p:nvPr/>
        </p:nvSpPr>
        <p:spPr>
          <a:xfrm>
            <a:off x="2371912" y="4346815"/>
            <a:ext cx="2483226" cy="628598"/>
          </a:xfrm>
          <a:prstGeom prst="wedgeRoundRectCallout">
            <a:avLst>
              <a:gd name="adj1" fmla="val -42557"/>
              <a:gd name="adj2" fmla="val -14971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All</a:t>
            </a:r>
            <a:r>
              <a:rPr lang="en-US" dirty="0"/>
              <a:t> activations in layer </a:t>
            </a:r>
            <a:r>
              <a:rPr lang="en-US" i="1" dirty="0"/>
              <a:t>l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8E36FD94-B5FB-AE40-A9A5-1B32E7E20E39}"/>
              </a:ext>
            </a:extLst>
          </p:cNvPr>
          <p:cNvSpPr/>
          <p:nvPr/>
        </p:nvSpPr>
        <p:spPr>
          <a:xfrm>
            <a:off x="4989605" y="4343052"/>
            <a:ext cx="2720041" cy="628598"/>
          </a:xfrm>
          <a:prstGeom prst="wedgeRoundRectCallout">
            <a:avLst>
              <a:gd name="adj1" fmla="val -43279"/>
              <a:gd name="adj2" fmla="val -14400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All</a:t>
            </a:r>
            <a:r>
              <a:rPr lang="en-US" dirty="0"/>
              <a:t> activations in layer </a:t>
            </a:r>
            <a:r>
              <a:rPr lang="en-US" i="1" dirty="0"/>
              <a:t>l - 1</a:t>
            </a:r>
          </a:p>
        </p:txBody>
      </p:sp>
      <p:sp>
        <p:nvSpPr>
          <p:cNvPr id="12" name="Google Shape;1579;p219">
            <a:extLst>
              <a:ext uri="{FF2B5EF4-FFF2-40B4-BE49-F238E27FC236}">
                <a16:creationId xmlns:a16="http://schemas.microsoft.com/office/drawing/2014/main" id="{65007EA3-B7E9-D24A-9C8D-66B41213CDA3}"/>
              </a:ext>
            </a:extLst>
          </p:cNvPr>
          <p:cNvSpPr txBox="1"/>
          <p:nvPr/>
        </p:nvSpPr>
        <p:spPr>
          <a:xfrm>
            <a:off x="4774451" y="2834719"/>
            <a:ext cx="1007784" cy="827413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128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A711-BDB9-754C-BA23-7D19E22C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BA09B-90E8-DB42-91F3-37C442C89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58153"/>
          </a:xfrm>
        </p:spPr>
        <p:txBody>
          <a:bodyPr/>
          <a:lstStyle/>
          <a:p>
            <a:r>
              <a:rPr lang="en-US" dirty="0"/>
              <a:t>Each layer can be described by this simpler equation that relies on matrices and vectors: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BDA139-8321-C640-AFB7-36556A9F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FA4FF-3D83-8C47-BD5B-B475E4853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370" y="2805953"/>
            <a:ext cx="4633259" cy="833320"/>
          </a:xfrm>
          <a:prstGeom prst="rect">
            <a:avLst/>
          </a:prstGeom>
        </p:spPr>
      </p:pic>
      <p:sp>
        <p:nvSpPr>
          <p:cNvPr id="7" name="Google Shape;1579;p219">
            <a:extLst>
              <a:ext uri="{FF2B5EF4-FFF2-40B4-BE49-F238E27FC236}">
                <a16:creationId xmlns:a16="http://schemas.microsoft.com/office/drawing/2014/main" id="{694C49E0-2393-A34A-B0C8-0CB5AF868566}"/>
              </a:ext>
            </a:extLst>
          </p:cNvPr>
          <p:cNvSpPr txBox="1"/>
          <p:nvPr/>
        </p:nvSpPr>
        <p:spPr>
          <a:xfrm>
            <a:off x="3761440" y="2805953"/>
            <a:ext cx="864348" cy="83332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03BC41D4-C47A-5A4F-BAA7-ACA0B6061AF7}"/>
              </a:ext>
            </a:extLst>
          </p:cNvPr>
          <p:cNvSpPr/>
          <p:nvPr/>
        </p:nvSpPr>
        <p:spPr>
          <a:xfrm>
            <a:off x="3958665" y="4364744"/>
            <a:ext cx="2483226" cy="628598"/>
          </a:xfrm>
          <a:prstGeom prst="wedgeRoundRectCallout">
            <a:avLst>
              <a:gd name="adj1" fmla="val -42557"/>
              <a:gd name="adj2" fmla="val -14971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All</a:t>
            </a:r>
            <a:r>
              <a:rPr lang="en-US" dirty="0"/>
              <a:t> weights connecting layer </a:t>
            </a:r>
            <a:r>
              <a:rPr lang="en-US" i="1" dirty="0"/>
              <a:t>l – 1 </a:t>
            </a:r>
            <a:r>
              <a:rPr lang="en-US" dirty="0"/>
              <a:t>with layer </a:t>
            </a:r>
            <a:r>
              <a:rPr lang="en-US" i="1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514642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3DE1-607B-5B4C-823B-BF751FD3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FFNNs are generalizations of the perceptron and 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47CA-4E1E-A447-90DE-E9C0D837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Perceptron</a:t>
            </a:r>
          </a:p>
          <a:p>
            <a:pPr lvl="1"/>
            <a:r>
              <a:rPr lang="en-US" dirty="0"/>
              <a:t>No intermediate layers</a:t>
            </a:r>
          </a:p>
          <a:p>
            <a:pPr lvl="1"/>
            <a:r>
              <a:rPr lang="en-US" dirty="0"/>
              <a:t>f(x) = x</a:t>
            </a:r>
          </a:p>
          <a:p>
            <a:pPr lvl="1"/>
            <a:r>
              <a:rPr lang="en-US" dirty="0"/>
              <a:t>Single output neuron; no </a:t>
            </a:r>
            <a:r>
              <a:rPr lang="en-US" dirty="0" err="1"/>
              <a:t>softmax</a:t>
            </a:r>
            <a:endParaRPr lang="en-US" dirty="0"/>
          </a:p>
          <a:p>
            <a:r>
              <a:rPr lang="en-US" dirty="0"/>
              <a:t>Binary logistic regression</a:t>
            </a:r>
          </a:p>
          <a:p>
            <a:pPr lvl="1"/>
            <a:r>
              <a:rPr lang="en-US" dirty="0"/>
              <a:t>No intermediate layers</a:t>
            </a:r>
          </a:p>
          <a:p>
            <a:pPr lvl="1"/>
            <a:r>
              <a:rPr lang="en-US" dirty="0"/>
              <a:t>f(x) = sigmoid(x)</a:t>
            </a:r>
          </a:p>
          <a:p>
            <a:pPr lvl="1"/>
            <a:r>
              <a:rPr lang="en-US" dirty="0"/>
              <a:t>Single output neuron; no </a:t>
            </a:r>
            <a:r>
              <a:rPr lang="en-US" dirty="0" err="1"/>
              <a:t>softmax</a:t>
            </a:r>
            <a:endParaRPr lang="en-US" dirty="0"/>
          </a:p>
          <a:p>
            <a:r>
              <a:rPr lang="en-US" dirty="0"/>
              <a:t>Multiclass logistic regression</a:t>
            </a:r>
          </a:p>
          <a:p>
            <a:pPr lvl="1"/>
            <a:r>
              <a:rPr lang="en-US" dirty="0"/>
              <a:t>No intermediate layers</a:t>
            </a:r>
          </a:p>
          <a:p>
            <a:pPr lvl="1"/>
            <a:r>
              <a:rPr lang="en-US" dirty="0"/>
              <a:t>f(x) = x</a:t>
            </a:r>
          </a:p>
          <a:p>
            <a:pPr lvl="1"/>
            <a:r>
              <a:rPr lang="en-US" dirty="0"/>
              <a:t>Multiple output neurons with </a:t>
            </a:r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6AF0A-4C63-D94E-9434-B86A9C44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67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FE1C0E-786B-334B-A7C0-666A49E1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algorithm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1CEB39-1CE9-4147-A068-1CAEB8471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C3808-8000-EF4A-A8C8-E5AC9395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13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9962FB-4C73-824B-B42F-CB44E5A5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algorithm intuition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4CC5A-59F5-F04C-9855-0AC99E1E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descent, </a:t>
            </a:r>
            <a:r>
              <a:rPr lang="en-US" i="1" dirty="0"/>
              <a:t>exactly the same </a:t>
            </a:r>
            <a:r>
              <a:rPr lang="en-US" dirty="0"/>
              <a:t>as the one used for logistic regression!</a:t>
            </a:r>
          </a:p>
          <a:p>
            <a:r>
              <a:rPr lang="en-US" dirty="0"/>
              <a:t>“Knob turning”</a:t>
            </a:r>
          </a:p>
          <a:p>
            <a:pPr lvl="1"/>
            <a:r>
              <a:rPr lang="en-US" dirty="0"/>
              <a:t>”knob” = weight of an edge</a:t>
            </a:r>
          </a:p>
          <a:p>
            <a:pPr lvl="1"/>
            <a:r>
              <a:rPr lang="en-US" dirty="0"/>
              <a:t>If a neuron increases the probability of an incorrect prediction, its knobs will be turned down. </a:t>
            </a:r>
          </a:p>
          <a:p>
            <a:pPr lvl="1"/>
            <a:r>
              <a:rPr lang="en-US" dirty="0"/>
              <a:t>If a neuron increases the probability of a correct prediction, its knobs will be turned up.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F2998-5E59-7D4B-9A73-CEF2BA46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1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6448-5659-8585-41B9-7FD9D685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9200-FBAC-1D12-F56E-A3C778E6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this video until minute 9:30: </a:t>
            </a:r>
            <a:r>
              <a:rPr lang="en-US" dirty="0">
                <a:hlinkClick r:id="rId2"/>
              </a:rPr>
              <a:t>https://www.youtube.com/watch?v</a:t>
            </a:r>
            <a:r>
              <a:rPr lang="en-US">
                <a:hlinkClick r:id="rId2"/>
              </a:rPr>
              <a:t>=Ilg3gGewQ5U</a:t>
            </a:r>
            <a:r>
              <a:rPr lang="en-US" dirty="0"/>
              <a:t>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83427-FE0E-E925-6B5A-B9726647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53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A4382-EDCA-0B49-A66B-14EE8166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2EF6C-A24F-B643-BFCF-D8B08E7EC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154"/>
            <a:ext cx="9144000" cy="394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57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A4382-EDCA-0B49-A66B-14EE8166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2EF6C-A24F-B643-BFCF-D8B08E7EC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154"/>
            <a:ext cx="9144000" cy="3941761"/>
          </a:xfrm>
          <a:prstGeom prst="rect">
            <a:avLst/>
          </a:prstGeom>
        </p:spPr>
      </p:pic>
      <p:sp>
        <p:nvSpPr>
          <p:cNvPr id="5" name="Google Shape;1579;p219">
            <a:extLst>
              <a:ext uri="{FF2B5EF4-FFF2-40B4-BE49-F238E27FC236}">
                <a16:creationId xmlns:a16="http://schemas.microsoft.com/office/drawing/2014/main" id="{28994AD9-AB74-224D-88EB-8DD958C91A1B}"/>
              </a:ext>
            </a:extLst>
          </p:cNvPr>
          <p:cNvSpPr txBox="1"/>
          <p:nvPr/>
        </p:nvSpPr>
        <p:spPr>
          <a:xfrm>
            <a:off x="2891864" y="1416423"/>
            <a:ext cx="398183" cy="439271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1639D961-5DD5-0042-91A7-0FC52AD07D1A}"/>
              </a:ext>
            </a:extLst>
          </p:cNvPr>
          <p:cNvSpPr/>
          <p:nvPr/>
        </p:nvSpPr>
        <p:spPr>
          <a:xfrm>
            <a:off x="4069974" y="3039035"/>
            <a:ext cx="2483226" cy="914401"/>
          </a:xfrm>
          <a:prstGeom prst="wedgeRoundRectCallout">
            <a:avLst>
              <a:gd name="adj1" fmla="val -78658"/>
              <a:gd name="adj2" fmla="val -16932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Collection of all weights and biases in the network</a:t>
            </a:r>
          </a:p>
        </p:txBody>
      </p:sp>
    </p:spTree>
    <p:extLst>
      <p:ext uri="{BB962C8B-B14F-4D97-AF65-F5344CB8AC3E}">
        <p14:creationId xmlns:p14="http://schemas.microsoft.com/office/powerpoint/2010/main" val="207736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70296A-1D30-6D4E-A5F1-A6FA0CB2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3CD4F-D420-3946-80E3-18B1FFE76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49CA8-13AE-AF41-8266-22B3C091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A4382-EDCA-0B49-A66B-14EE8166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2EF6C-A24F-B643-BFCF-D8B08E7EC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154"/>
            <a:ext cx="9144000" cy="3941761"/>
          </a:xfrm>
          <a:prstGeom prst="rect">
            <a:avLst/>
          </a:prstGeom>
        </p:spPr>
      </p:pic>
      <p:sp>
        <p:nvSpPr>
          <p:cNvPr id="5" name="Google Shape;1579;p219">
            <a:extLst>
              <a:ext uri="{FF2B5EF4-FFF2-40B4-BE49-F238E27FC236}">
                <a16:creationId xmlns:a16="http://schemas.microsoft.com/office/drawing/2014/main" id="{E4B70BBB-0B98-EC4E-90EA-5A3A0EB2EA07}"/>
              </a:ext>
            </a:extLst>
          </p:cNvPr>
          <p:cNvSpPr txBox="1"/>
          <p:nvPr/>
        </p:nvSpPr>
        <p:spPr>
          <a:xfrm>
            <a:off x="3582146" y="2144313"/>
            <a:ext cx="398183" cy="439271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28A97E04-9BEC-2549-A4C7-64ED87E331CC}"/>
              </a:ext>
            </a:extLst>
          </p:cNvPr>
          <p:cNvSpPr/>
          <p:nvPr/>
        </p:nvSpPr>
        <p:spPr>
          <a:xfrm>
            <a:off x="4670609" y="3354549"/>
            <a:ext cx="2483226" cy="554063"/>
          </a:xfrm>
          <a:prstGeom prst="wedgeRoundRectCallout">
            <a:avLst>
              <a:gd name="adj1" fmla="val -78658"/>
              <a:gd name="adj2" fmla="val -16932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 training example</a:t>
            </a:r>
          </a:p>
        </p:txBody>
      </p:sp>
    </p:spTree>
    <p:extLst>
      <p:ext uri="{BB962C8B-B14F-4D97-AF65-F5344CB8AC3E}">
        <p14:creationId xmlns:p14="http://schemas.microsoft.com/office/powerpoint/2010/main" val="2640269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A4382-EDCA-0B49-A66B-14EE8166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2EF6C-A24F-B643-BFCF-D8B08E7EC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154"/>
            <a:ext cx="9144000" cy="3941761"/>
          </a:xfrm>
          <a:prstGeom prst="rect">
            <a:avLst/>
          </a:prstGeom>
        </p:spPr>
      </p:pic>
      <p:sp>
        <p:nvSpPr>
          <p:cNvPr id="5" name="Google Shape;1579;p219">
            <a:extLst>
              <a:ext uri="{FF2B5EF4-FFF2-40B4-BE49-F238E27FC236}">
                <a16:creationId xmlns:a16="http://schemas.microsoft.com/office/drawing/2014/main" id="{9498313A-B35A-3841-ADF3-068D912F9868}"/>
              </a:ext>
            </a:extLst>
          </p:cNvPr>
          <p:cNvSpPr txBox="1"/>
          <p:nvPr/>
        </p:nvSpPr>
        <p:spPr>
          <a:xfrm>
            <a:off x="2479487" y="2832846"/>
            <a:ext cx="962960" cy="510989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158D2B0F-6C02-394E-A2D5-82F7D999C8F2}"/>
              </a:ext>
            </a:extLst>
          </p:cNvPr>
          <p:cNvSpPr/>
          <p:nvPr/>
        </p:nvSpPr>
        <p:spPr>
          <a:xfrm>
            <a:off x="3675526" y="4231341"/>
            <a:ext cx="3263156" cy="1201272"/>
          </a:xfrm>
          <a:prstGeom prst="wedgeRoundRectCallout">
            <a:avLst>
              <a:gd name="adj1" fmla="val -64647"/>
              <a:gd name="adj2" fmla="val -11559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Partial derivative of the cost function C for each parameter (weight or bias) in the network</a:t>
            </a:r>
          </a:p>
        </p:txBody>
      </p:sp>
    </p:spTree>
    <p:extLst>
      <p:ext uri="{BB962C8B-B14F-4D97-AF65-F5344CB8AC3E}">
        <p14:creationId xmlns:p14="http://schemas.microsoft.com/office/powerpoint/2010/main" val="80307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A4382-EDCA-0B49-A66B-14EE8166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2EF6C-A24F-B643-BFCF-D8B08E7EC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154"/>
            <a:ext cx="9144000" cy="3941761"/>
          </a:xfrm>
          <a:prstGeom prst="rect">
            <a:avLst/>
          </a:prstGeom>
        </p:spPr>
      </p:pic>
      <p:sp>
        <p:nvSpPr>
          <p:cNvPr id="5" name="Google Shape;1579;p219">
            <a:extLst>
              <a:ext uri="{FF2B5EF4-FFF2-40B4-BE49-F238E27FC236}">
                <a16:creationId xmlns:a16="http://schemas.microsoft.com/office/drawing/2014/main" id="{F31A32ED-8055-1645-9D7C-F858DCB638B7}"/>
              </a:ext>
            </a:extLst>
          </p:cNvPr>
          <p:cNvSpPr txBox="1"/>
          <p:nvPr/>
        </p:nvSpPr>
        <p:spPr>
          <a:xfrm>
            <a:off x="2309158" y="2832847"/>
            <a:ext cx="299571" cy="448235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1D492380-8BDF-8348-99D4-84F2F4DE862D}"/>
              </a:ext>
            </a:extLst>
          </p:cNvPr>
          <p:cNvSpPr/>
          <p:nvPr/>
        </p:nvSpPr>
        <p:spPr>
          <a:xfrm>
            <a:off x="3487268" y="4455459"/>
            <a:ext cx="2483226" cy="914401"/>
          </a:xfrm>
          <a:prstGeom prst="wedgeRoundRectCallout">
            <a:avLst>
              <a:gd name="adj1" fmla="val -78658"/>
              <a:gd name="adj2" fmla="val -16932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Learning rate, which is a hyper parameter</a:t>
            </a:r>
          </a:p>
        </p:txBody>
      </p:sp>
    </p:spTree>
    <p:extLst>
      <p:ext uri="{BB962C8B-B14F-4D97-AF65-F5344CB8AC3E}">
        <p14:creationId xmlns:p14="http://schemas.microsoft.com/office/powerpoint/2010/main" val="1442058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33ED7-63AE-044D-8DEB-6A0E8A9A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08591-6E1A-9A48-AA81-EE1B25DDDB72}"/>
              </a:ext>
            </a:extLst>
          </p:cNvPr>
          <p:cNvSpPr txBox="1"/>
          <p:nvPr/>
        </p:nvSpPr>
        <p:spPr>
          <a:xfrm>
            <a:off x="977152" y="1434353"/>
            <a:ext cx="75034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But how do we efficiently compute these partial derivatives, especially for edges that are not directly connected to the output neurons?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8116B1E-F37C-7A43-B0BD-6C1A3073A2D5}"/>
              </a:ext>
            </a:extLst>
          </p:cNvPr>
          <p:cNvSpPr/>
          <p:nvPr/>
        </p:nvSpPr>
        <p:spPr>
          <a:xfrm>
            <a:off x="2807199" y="3888390"/>
            <a:ext cx="4536145" cy="1192306"/>
          </a:xfrm>
          <a:prstGeom prst="wedgeRoundRectCallout">
            <a:avLst>
              <a:gd name="adj1" fmla="val -20896"/>
              <a:gd name="adj2" fmla="val -761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Back-propagation</a:t>
            </a:r>
            <a:r>
              <a:rPr lang="en-US" sz="3600" dirty="0"/>
              <a:t>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48349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44523E-323A-A353-3C92-21C52EF7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F98303-A243-D8EC-A11B-C269D697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34</a:t>
            </a:fld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E1015B2-6E1E-FF69-18EA-196E5974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96" y="1367491"/>
            <a:ext cx="6678208" cy="49888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4E31E8-5FF7-8E7E-819F-3AAF803E6A88}"/>
              </a:ext>
            </a:extLst>
          </p:cNvPr>
          <p:cNvSpPr/>
          <p:nvPr/>
        </p:nvSpPr>
        <p:spPr>
          <a:xfrm>
            <a:off x="1382233" y="1367491"/>
            <a:ext cx="6528871" cy="12227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C7222-FB8D-8335-4DB9-D26FD6619F84}"/>
              </a:ext>
            </a:extLst>
          </p:cNvPr>
          <p:cNvSpPr/>
          <p:nvPr/>
        </p:nvSpPr>
        <p:spPr>
          <a:xfrm>
            <a:off x="1232896" y="5635256"/>
            <a:ext cx="6528871" cy="12227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D511F4-003C-578E-4CD3-7797B5F077C7}"/>
              </a:ext>
            </a:extLst>
          </p:cNvPr>
          <p:cNvGrpSpPr/>
          <p:nvPr/>
        </p:nvGrpSpPr>
        <p:grpSpPr>
          <a:xfrm>
            <a:off x="1400028" y="1373459"/>
            <a:ext cx="6219972" cy="1042723"/>
            <a:chOff x="1400028" y="1373459"/>
            <a:chExt cx="6219972" cy="1042723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CDCA846D-0DD2-16CB-45AF-490120719ED6}"/>
                </a:ext>
              </a:extLst>
            </p:cNvPr>
            <p:cNvSpPr/>
            <p:nvPr/>
          </p:nvSpPr>
          <p:spPr>
            <a:xfrm>
              <a:off x="1857153" y="1931550"/>
              <a:ext cx="576284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8B36EE-A72A-4AC5-44C6-BF780D630146}"/>
                </a:ext>
              </a:extLst>
            </p:cNvPr>
            <p:cNvSpPr txBox="1"/>
            <p:nvPr/>
          </p:nvSpPr>
          <p:spPr>
            <a:xfrm>
              <a:off x="1400028" y="1373459"/>
              <a:ext cx="6219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Compute all neuron activations using current weights and biases</a:t>
              </a:r>
            </a:p>
            <a:p>
              <a:pPr algn="ctr"/>
              <a:r>
                <a:rPr lang="en-US" dirty="0"/>
                <a:t>(left to right)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AA0DF5-EDDA-67A3-EF06-A31056421175}"/>
              </a:ext>
            </a:extLst>
          </p:cNvPr>
          <p:cNvGrpSpPr/>
          <p:nvPr/>
        </p:nvGrpSpPr>
        <p:grpSpPr>
          <a:xfrm>
            <a:off x="607983" y="5506593"/>
            <a:ext cx="8164223" cy="1096504"/>
            <a:chOff x="607983" y="5506593"/>
            <a:chExt cx="8164223" cy="1096504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CC92F05C-DEBB-55D6-622B-6BF37C001684}"/>
                </a:ext>
              </a:extLst>
            </p:cNvPr>
            <p:cNvSpPr/>
            <p:nvPr/>
          </p:nvSpPr>
          <p:spPr>
            <a:xfrm rot="10800000">
              <a:off x="1857153" y="5506593"/>
              <a:ext cx="5762847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2C770B-0BE2-2198-87C8-4CEE5ED06D50}"/>
                </a:ext>
              </a:extLst>
            </p:cNvPr>
            <p:cNvSpPr txBox="1"/>
            <p:nvPr/>
          </p:nvSpPr>
          <p:spPr>
            <a:xfrm>
              <a:off x="607983" y="5956766"/>
              <a:ext cx="81642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(right to left)</a:t>
              </a:r>
            </a:p>
            <a:p>
              <a:pPr algn="ctr"/>
              <a:r>
                <a:rPr lang="en-US" dirty="0"/>
                <a:t>Adjust weights and biases based on the magnitude of the contribution to the mistake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124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70D3F7-466B-6246-8385-71D95DD7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Equations of back-propagation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D3C58-9BA8-354D-AC10-699AF2983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8C677E-FED4-4041-BB29-4F29CB948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9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62CB96-FBD1-8142-BCD3-FA346C91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Back-propagation intuition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BE56E-3664-D24F-8139-918711D69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Recursively propagate neuron contributions to the output errors </a:t>
            </a:r>
            <a:r>
              <a:rPr lang="en-US" i="1" dirty="0"/>
              <a:t>from the last layer back to the first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C55291-B34A-4E4A-BA10-304AEC36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52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ACD2-5DA5-7649-8FAA-A5AA784E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E80DE-96F8-F145-BD69-7465F60FF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Notation simplification: denote </a:t>
            </a:r>
            <a:r>
              <a:rPr lang="en-US" i="1" dirty="0"/>
              <a:t>C</a:t>
            </a:r>
            <a:r>
              <a:rPr lang="en-US" i="1" baseline="-25000" dirty="0"/>
              <a:t>i</a:t>
            </a:r>
            <a:r>
              <a:rPr lang="en-US" dirty="0"/>
              <a:t>(</a:t>
            </a:r>
            <a:r>
              <a:rPr lang="el-GR" dirty="0"/>
              <a:t>Θ) </a:t>
            </a:r>
            <a:r>
              <a:rPr lang="en-US" dirty="0"/>
              <a:t>as </a:t>
            </a:r>
            <a:r>
              <a:rPr lang="en-US" i="1" dirty="0"/>
              <a:t>C</a:t>
            </a:r>
          </a:p>
          <a:p>
            <a:endParaRPr lang="en-US" dirty="0"/>
          </a:p>
          <a:p>
            <a:r>
              <a:rPr lang="en-US" dirty="0"/>
              <a:t>Error of neuron </a:t>
            </a:r>
            <a:r>
              <a:rPr lang="en-US" i="1" dirty="0" err="1"/>
              <a:t>i</a:t>
            </a:r>
            <a:r>
              <a:rPr lang="en-US" dirty="0"/>
              <a:t> in layer </a:t>
            </a:r>
            <a:r>
              <a:rPr lang="en-US" i="1" dirty="0"/>
              <a:t>l</a:t>
            </a:r>
            <a:r>
              <a:rPr lang="en-US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B6BB1-86C4-CD42-A4E5-2B00FDAB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46751-6C5B-8044-B5EC-41C0E55A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957" y="2530649"/>
            <a:ext cx="1927038" cy="1174797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CB56B59-3F37-7F84-8EB6-B76166801D2D}"/>
              </a:ext>
            </a:extLst>
          </p:cNvPr>
          <p:cNvSpPr/>
          <p:nvPr/>
        </p:nvSpPr>
        <p:spPr>
          <a:xfrm>
            <a:off x="3478054" y="4157330"/>
            <a:ext cx="4645219" cy="2151395"/>
          </a:xfrm>
          <a:prstGeom prst="wedgeRoundRectCallout">
            <a:avLst>
              <a:gd name="adj1" fmla="val 15790"/>
              <a:gd name="adj2" fmla="val -6981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MRoman10-Regular-Identity-H"/>
              </a:rPr>
              <a:t>T</a:t>
            </a:r>
            <a:r>
              <a:rPr lang="en-US" sz="2400" dirty="0">
                <a:effectLst/>
                <a:latin typeface="LMRoman10-Regular-Identity-H"/>
              </a:rPr>
              <a:t>he error of a neuron measures what impact a small change in its output </a:t>
            </a:r>
            <a:r>
              <a:rPr lang="en-US" sz="2400" i="1" dirty="0">
                <a:effectLst/>
                <a:latin typeface="CMMI10"/>
              </a:rPr>
              <a:t>z</a:t>
            </a:r>
            <a:r>
              <a:rPr lang="en-US" sz="2400" dirty="0">
                <a:effectLst/>
                <a:latin typeface="CMMI10"/>
              </a:rPr>
              <a:t> </a:t>
            </a:r>
            <a:r>
              <a:rPr lang="en-US" sz="2400" dirty="0">
                <a:effectLst/>
                <a:latin typeface="LMRoman10-Regular-Identity-H"/>
              </a:rPr>
              <a:t>has on the cost </a:t>
            </a:r>
            <a:r>
              <a:rPr lang="en-US" sz="2400" i="1" dirty="0">
                <a:effectLst/>
                <a:latin typeface="CMMI10"/>
              </a:rPr>
              <a:t>C</a:t>
            </a:r>
          </a:p>
          <a:p>
            <a:pPr algn="ctr"/>
            <a:endParaRPr lang="en-US" sz="2400" i="1" dirty="0">
              <a:latin typeface="CMMI10"/>
            </a:endParaRPr>
          </a:p>
          <a:p>
            <a:pPr algn="ctr"/>
            <a:r>
              <a:rPr lang="en-US" sz="2400" dirty="0">
                <a:solidFill>
                  <a:srgbClr val="0070C0"/>
                </a:solidFill>
                <a:effectLst/>
                <a:latin typeface="CMMI10"/>
              </a:rPr>
              <a:t>Why use </a:t>
            </a:r>
            <a:r>
              <a:rPr lang="en-US" sz="2400" i="1" dirty="0">
                <a:solidFill>
                  <a:srgbClr val="0070C0"/>
                </a:solidFill>
                <a:effectLst/>
                <a:latin typeface="CMMI10"/>
              </a:rPr>
              <a:t>z</a:t>
            </a:r>
            <a:r>
              <a:rPr lang="en-US" sz="2400" dirty="0">
                <a:solidFill>
                  <a:srgbClr val="0070C0"/>
                </a:solidFill>
                <a:effectLst/>
                <a:latin typeface="CMMI10"/>
              </a:rPr>
              <a:t> instead of </a:t>
            </a:r>
            <a:r>
              <a:rPr lang="en-US" sz="2400" i="1" dirty="0">
                <a:solidFill>
                  <a:srgbClr val="0070C0"/>
                </a:solidFill>
                <a:effectLst/>
                <a:latin typeface="CMMI10"/>
              </a:rPr>
              <a:t>a</a:t>
            </a:r>
            <a:r>
              <a:rPr lang="en-US" sz="2400" dirty="0">
                <a:solidFill>
                  <a:srgbClr val="0070C0"/>
                </a:solidFill>
                <a:effectLst/>
                <a:latin typeface="CMMI10"/>
              </a:rPr>
              <a:t>? 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71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ACD2-5DA5-7649-8FAA-A5AA784E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E80DE-96F8-F145-BD69-7465F60FF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Notation simplification: denote </a:t>
            </a:r>
            <a:r>
              <a:rPr lang="en-US" i="1" dirty="0"/>
              <a:t>C</a:t>
            </a:r>
            <a:r>
              <a:rPr lang="en-US" i="1" baseline="-25000" dirty="0"/>
              <a:t>i</a:t>
            </a:r>
            <a:r>
              <a:rPr lang="en-US" dirty="0"/>
              <a:t>(</a:t>
            </a:r>
            <a:r>
              <a:rPr lang="el-GR" dirty="0"/>
              <a:t>Θ) </a:t>
            </a:r>
            <a:r>
              <a:rPr lang="en-US" dirty="0"/>
              <a:t>as </a:t>
            </a:r>
            <a:r>
              <a:rPr lang="en-US" i="1" dirty="0"/>
              <a:t>C</a:t>
            </a:r>
          </a:p>
          <a:p>
            <a:endParaRPr lang="en-US" dirty="0"/>
          </a:p>
          <a:p>
            <a:r>
              <a:rPr lang="en-US" dirty="0"/>
              <a:t>Error of neuron </a:t>
            </a:r>
            <a:r>
              <a:rPr lang="en-US" i="1" dirty="0" err="1"/>
              <a:t>i</a:t>
            </a:r>
            <a:r>
              <a:rPr lang="en-US" dirty="0"/>
              <a:t> in layer </a:t>
            </a:r>
            <a:r>
              <a:rPr lang="en-US" i="1" dirty="0"/>
              <a:t>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is the key “knob”</a:t>
            </a:r>
          </a:p>
          <a:p>
            <a:pPr lvl="1"/>
            <a:r>
              <a:rPr lang="en-US" dirty="0"/>
              <a:t>The higher the error, the larger the parameter adjustments for this neuron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B6BB1-86C4-CD42-A4E5-2B00FDAB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46751-6C5B-8044-B5EC-41C0E55A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957" y="2530649"/>
            <a:ext cx="1927038" cy="117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71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ACD2-5DA5-7649-8FAA-A5AA784E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E80DE-96F8-F145-BD69-7465F60FF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Notation simplification: denote </a:t>
            </a:r>
            <a:r>
              <a:rPr lang="en-US" i="1" dirty="0"/>
              <a:t>C</a:t>
            </a:r>
            <a:r>
              <a:rPr lang="en-US" i="1" baseline="-25000" dirty="0"/>
              <a:t>i</a:t>
            </a:r>
            <a:r>
              <a:rPr lang="en-US" dirty="0"/>
              <a:t>(</a:t>
            </a:r>
            <a:r>
              <a:rPr lang="el-GR" dirty="0"/>
              <a:t>Θ) </a:t>
            </a:r>
            <a:r>
              <a:rPr lang="en-US" dirty="0"/>
              <a:t>as </a:t>
            </a:r>
            <a:r>
              <a:rPr lang="en-US" i="1" dirty="0"/>
              <a:t>C</a:t>
            </a:r>
          </a:p>
          <a:p>
            <a:endParaRPr lang="en-US" dirty="0"/>
          </a:p>
          <a:p>
            <a:r>
              <a:rPr lang="en-US" dirty="0"/>
              <a:t>Error of neuron </a:t>
            </a:r>
            <a:r>
              <a:rPr lang="en-US" i="1" dirty="0" err="1"/>
              <a:t>i</a:t>
            </a:r>
            <a:r>
              <a:rPr lang="en-US" dirty="0"/>
              <a:t> in layer </a:t>
            </a:r>
            <a:r>
              <a:rPr lang="en-US" i="1" dirty="0"/>
              <a:t>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is the key “knob”</a:t>
            </a:r>
          </a:p>
          <a:p>
            <a:pPr lvl="1"/>
            <a:r>
              <a:rPr lang="en-US" dirty="0"/>
              <a:t>The higher the error, the larger the parameter adjustments for this neuron</a:t>
            </a:r>
          </a:p>
          <a:p>
            <a:r>
              <a:rPr lang="en-US" i="1" dirty="0"/>
              <a:t>L</a:t>
            </a:r>
            <a:r>
              <a:rPr lang="en-US" dirty="0"/>
              <a:t>: index of the final network layer. Thus,       is the error of neuron </a:t>
            </a:r>
            <a:r>
              <a:rPr lang="en-US" i="1" dirty="0" err="1"/>
              <a:t>i</a:t>
            </a:r>
            <a:r>
              <a:rPr lang="en-US" dirty="0"/>
              <a:t> in the last layer.</a:t>
            </a:r>
            <a:endParaRPr lang="el-GR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B6BB1-86C4-CD42-A4E5-2B00FDAB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46751-6C5B-8044-B5EC-41C0E55A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957" y="2530649"/>
            <a:ext cx="1927038" cy="1174797"/>
          </a:xfrm>
          <a:prstGeom prst="rect">
            <a:avLst/>
          </a:prstGeom>
        </p:spPr>
      </p:pic>
      <p:pic>
        <p:nvPicPr>
          <p:cNvPr id="7" name="Picture 6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EDC400CE-22A8-1203-267B-CDBE8C705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353" y="4704169"/>
            <a:ext cx="582977" cy="84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5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F31F-9B29-9745-9F84-9627D78B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21C8-6DFD-1D45-BF21-EEF4DBA8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classifier</a:t>
            </a:r>
          </a:p>
          <a:p>
            <a:pPr lvl="1"/>
            <a:r>
              <a:rPr lang="en-US" dirty="0"/>
              <a:t>Feed-forward neural networks (FFNNs) can approximate any function!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973B7-907B-8942-BA40-E3535A2F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28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F794-8499-CFFB-845B-B3DA3482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equations of back-propagation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46DE6-DC4F-3377-E5A8-486633474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error of the neurons in the last layer (</a:t>
            </a:r>
            <a:r>
              <a:rPr lang="en-US" i="1" dirty="0"/>
              <a:t>L</a:t>
            </a:r>
            <a:r>
              <a:rPr lang="en-US" dirty="0"/>
              <a:t>)</a:t>
            </a:r>
          </a:p>
          <a:p>
            <a:r>
              <a:rPr lang="en-US" dirty="0"/>
              <a:t>From right-to-left, compute the errors of the neurons in all layers </a:t>
            </a:r>
            <a:r>
              <a:rPr lang="en-US" i="1" dirty="0"/>
              <a:t>l</a:t>
            </a:r>
            <a:r>
              <a:rPr lang="en-US" dirty="0"/>
              <a:t>, using the errors of the neurons in layer </a:t>
            </a:r>
            <a:r>
              <a:rPr lang="en-US" i="1" dirty="0"/>
              <a:t>l + 1</a:t>
            </a:r>
          </a:p>
          <a:p>
            <a:r>
              <a:rPr lang="en-US" dirty="0"/>
              <a:t>Adjust the edge weights and biases in the entire network using these errors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75746-9F56-2E41-8E29-EE5C27B4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7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066192-50B9-9797-3599-B8C4A935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Warning: heaviest math in this book coming up!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A36783-4749-A7E1-7B22-3BF87FE3F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A9332-68B5-D66A-34FB-F0B76C46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26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E59C49-1232-5A4C-A55B-5D1E18AF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Backprop equation 1: </a:t>
            </a:r>
            <a:br>
              <a:rPr lang="en-US" sz="3600" dirty="0"/>
            </a:br>
            <a:r>
              <a:rPr lang="en-US" sz="3600" dirty="0"/>
              <a:t>Error of a neuron in the final layer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7839C9-10C4-2D79-E3AD-7CA8B19B5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yields the following formula for the last layer: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18F9F6-A04D-C547-B847-F8235382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148322-3C80-A84F-88D8-B3BE9A299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765" y="4437568"/>
            <a:ext cx="3687109" cy="12383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E31F64-8103-06BD-73E9-F17657B3D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765" y="2081265"/>
            <a:ext cx="1927038" cy="117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6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2B86-3B4C-4B4F-BEAA-54383431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backprop equation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30E8A0-F287-5B41-AF57-F46DB76E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33E80-0E15-8641-909A-31C3F2A8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89" y="1521385"/>
            <a:ext cx="3824194" cy="252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15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2B86-3B4C-4B4F-BEAA-54383431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backprop equation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30E8A0-F287-5B41-AF57-F46DB76E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33E80-0E15-8641-909A-31C3F2A8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89" y="1521385"/>
            <a:ext cx="3824194" cy="2522805"/>
          </a:xfrm>
          <a:prstGeom prst="rect">
            <a:avLst/>
          </a:prstGeom>
        </p:spPr>
      </p:pic>
      <p:sp>
        <p:nvSpPr>
          <p:cNvPr id="6" name="Google Shape;1579;p219">
            <a:extLst>
              <a:ext uri="{FF2B5EF4-FFF2-40B4-BE49-F238E27FC236}">
                <a16:creationId xmlns:a16="http://schemas.microsoft.com/office/drawing/2014/main" id="{2DB68187-3381-B043-9B38-99695351973D}"/>
              </a:ext>
            </a:extLst>
          </p:cNvPr>
          <p:cNvSpPr txBox="1"/>
          <p:nvPr/>
        </p:nvSpPr>
        <p:spPr>
          <a:xfrm>
            <a:off x="3259417" y="1590874"/>
            <a:ext cx="1698065" cy="117922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1F19F476-739D-8645-B20E-550D67FD9636}"/>
              </a:ext>
            </a:extLst>
          </p:cNvPr>
          <p:cNvSpPr/>
          <p:nvPr/>
        </p:nvSpPr>
        <p:spPr>
          <a:xfrm>
            <a:off x="5065055" y="3971365"/>
            <a:ext cx="3155579" cy="2332791"/>
          </a:xfrm>
          <a:prstGeom prst="wedgeRoundRectCallout">
            <a:avLst>
              <a:gd name="adj1" fmla="val -53042"/>
              <a:gd name="adj2" fmla="val -9749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Must loop over all </a:t>
            </a:r>
            <a:r>
              <a:rPr lang="en-US" i="1" dirty="0"/>
              <a:t>k</a:t>
            </a:r>
            <a:r>
              <a:rPr lang="en-US" dirty="0"/>
              <a:t> neurons in the last layer because </a:t>
            </a:r>
            <a:r>
              <a:rPr lang="en-US" i="1" dirty="0"/>
              <a:t>C</a:t>
            </a:r>
            <a:r>
              <a:rPr lang="en-US" dirty="0"/>
              <a:t> depends on all activations in the last layer. However, neuron </a:t>
            </a:r>
            <a:r>
              <a:rPr lang="en-US" i="1" dirty="0" err="1"/>
              <a:t>i</a:t>
            </a:r>
            <a:r>
              <a:rPr lang="en-US" dirty="0"/>
              <a:t> impacts only its own activation, so we can ignore the others.</a:t>
            </a:r>
          </a:p>
        </p:txBody>
      </p:sp>
    </p:spTree>
    <p:extLst>
      <p:ext uri="{BB962C8B-B14F-4D97-AF65-F5344CB8AC3E}">
        <p14:creationId xmlns:p14="http://schemas.microsoft.com/office/powerpoint/2010/main" val="35089344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B2B86-3B4C-4B4F-BEAA-54383431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backprop equation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30E8A0-F287-5B41-AF57-F46DB76E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33E80-0E15-8641-909A-31C3F2A8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489" y="1521385"/>
            <a:ext cx="3824194" cy="2522805"/>
          </a:xfrm>
          <a:prstGeom prst="rect">
            <a:avLst/>
          </a:prstGeom>
        </p:spPr>
      </p:pic>
      <p:sp>
        <p:nvSpPr>
          <p:cNvPr id="6" name="Google Shape;1579;p219">
            <a:extLst>
              <a:ext uri="{FF2B5EF4-FFF2-40B4-BE49-F238E27FC236}">
                <a16:creationId xmlns:a16="http://schemas.microsoft.com/office/drawing/2014/main" id="{1EE5F89B-CAC2-084B-95EB-55B0EE75C960}"/>
              </a:ext>
            </a:extLst>
          </p:cNvPr>
          <p:cNvSpPr txBox="1"/>
          <p:nvPr/>
        </p:nvSpPr>
        <p:spPr>
          <a:xfrm>
            <a:off x="3833158" y="1521385"/>
            <a:ext cx="2343525" cy="123078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52EDDA3-9F64-2F4D-BD36-BEF10B29C3A3}"/>
              </a:ext>
            </a:extLst>
          </p:cNvPr>
          <p:cNvSpPr/>
          <p:nvPr/>
        </p:nvSpPr>
        <p:spPr>
          <a:xfrm>
            <a:off x="5665691" y="3946699"/>
            <a:ext cx="1721228" cy="670125"/>
          </a:xfrm>
          <a:prstGeom prst="wedgeRoundRectCallout">
            <a:avLst>
              <a:gd name="adj1" fmla="val -52806"/>
              <a:gd name="adj2" fmla="val -20866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Chain rule!</a:t>
            </a:r>
          </a:p>
        </p:txBody>
      </p:sp>
    </p:spTree>
    <p:extLst>
      <p:ext uri="{BB962C8B-B14F-4D97-AF65-F5344CB8AC3E}">
        <p14:creationId xmlns:p14="http://schemas.microsoft.com/office/powerpoint/2010/main" val="38832252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29D3-0A48-504D-8399-363F48DD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equation 1:</a:t>
            </a:r>
            <a:br>
              <a:rPr lang="en-US" dirty="0"/>
            </a:br>
            <a:r>
              <a:rPr lang="en-US" sz="3600" dirty="0"/>
              <a:t>Binary logistic regression with MSE cost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19F8-6162-FC4F-895A-48F8F1DA9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squared error (MSE) cost:</a:t>
            </a:r>
          </a:p>
          <a:p>
            <a:r>
              <a:rPr lang="en-US" dirty="0"/>
              <a:t>Derivatives we need: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5FDE3-A20C-324D-A69B-7653D030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E125D-F00B-9842-9072-E126FE36F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629" y="1600200"/>
            <a:ext cx="2433171" cy="615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15619F-F285-D74B-B60F-91264DCDD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246" y="2690203"/>
            <a:ext cx="2423459" cy="616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D0F283-F1F8-6D42-BFD7-518BA17AB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246" y="3351320"/>
            <a:ext cx="3875742" cy="5951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E5667-AFBA-ED4F-9481-3497E8C06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246" y="4600320"/>
            <a:ext cx="7458636" cy="42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19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547F-8A71-9406-3A97-1AC2B87E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equation 1:</a:t>
            </a:r>
            <a:br>
              <a:rPr lang="en-US" dirty="0"/>
            </a:br>
            <a:r>
              <a:rPr lang="en-US" sz="3600" dirty="0"/>
              <a:t>Binary logistic regression with MSE cost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88ED4-ECA9-9DA1-046B-A2CDC97D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B2D01-B099-3B95-7BAC-2413016D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8" y="1591306"/>
            <a:ext cx="7458636" cy="428584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228660B4-FD57-2E2F-D839-4BB18D659B56}"/>
              </a:ext>
            </a:extLst>
          </p:cNvPr>
          <p:cNvSpPr/>
          <p:nvPr/>
        </p:nvSpPr>
        <p:spPr>
          <a:xfrm>
            <a:off x="2562447" y="2793476"/>
            <a:ext cx="5082362" cy="2728217"/>
          </a:xfrm>
          <a:prstGeom prst="wedgeRoundRectCallout">
            <a:avLst>
              <a:gd name="adj1" fmla="val 8475"/>
              <a:gd name="adj2" fmla="val -7429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is a good “knob.” For example, when the gold label </a:t>
            </a:r>
            <a:r>
              <a:rPr lang="en-US" sz="2400" i="1" dirty="0"/>
              <a:t>y</a:t>
            </a:r>
            <a:r>
              <a:rPr lang="en-US" sz="2400" dirty="0"/>
              <a:t> is 1 and the neuron output </a:t>
            </a:r>
            <a:r>
              <a:rPr lang="en-US" sz="2400" dirty="0">
                <a:latin typeface="Symbol" pitchFamily="2" charset="2"/>
              </a:rPr>
              <a:t>(s)</a:t>
            </a:r>
            <a:r>
              <a:rPr lang="en-US" sz="2400" dirty="0"/>
              <a:t> is large, the error will be small. When the neuron is “confused,” e.g., its output </a:t>
            </a:r>
            <a:r>
              <a:rPr lang="en-US" sz="2400" dirty="0">
                <a:latin typeface="Symbol" pitchFamily="2" charset="2"/>
              </a:rPr>
              <a:t>(s)</a:t>
            </a:r>
            <a:r>
              <a:rPr lang="en-US" sz="2400" dirty="0"/>
              <a:t> is 0.5, the error will be large.</a:t>
            </a:r>
          </a:p>
        </p:txBody>
      </p:sp>
      <p:sp>
        <p:nvSpPr>
          <p:cNvPr id="8" name="Google Shape;1579;p219">
            <a:extLst>
              <a:ext uri="{FF2B5EF4-FFF2-40B4-BE49-F238E27FC236}">
                <a16:creationId xmlns:a16="http://schemas.microsoft.com/office/drawing/2014/main" id="{90950700-F09D-454D-9E88-E6975F6F504F}"/>
              </a:ext>
            </a:extLst>
          </p:cNvPr>
          <p:cNvSpPr txBox="1"/>
          <p:nvPr/>
        </p:nvSpPr>
        <p:spPr>
          <a:xfrm>
            <a:off x="5183493" y="1542651"/>
            <a:ext cx="1369707" cy="498505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020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3D1EB-6EC6-27DB-6EBF-50A4E8A53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DD7E-005D-8645-8A7B-B4BC706A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equation 1:</a:t>
            </a:r>
            <a:br>
              <a:rPr lang="en-US" dirty="0"/>
            </a:br>
            <a:r>
              <a:rPr lang="en-US" sz="3600" dirty="0"/>
              <a:t>Binary logistic regression with MSE cost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AEA50-3E9F-308E-60D6-E8CA38FE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0D68A-0A12-81DA-5095-C8B96AB6D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8" y="1591306"/>
            <a:ext cx="7458636" cy="428584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9953CEA-074D-A4CE-42B4-81EF64B1E170}"/>
              </a:ext>
            </a:extLst>
          </p:cNvPr>
          <p:cNvSpPr/>
          <p:nvPr/>
        </p:nvSpPr>
        <p:spPr>
          <a:xfrm>
            <a:off x="2562447" y="2793476"/>
            <a:ext cx="5082362" cy="1172467"/>
          </a:xfrm>
          <a:prstGeom prst="wedgeRoundRectCallout">
            <a:avLst>
              <a:gd name="adj1" fmla="val 33162"/>
              <a:gd name="adj2" fmla="val -10580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Peeking ahead: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What’s the problem here?</a:t>
            </a:r>
          </a:p>
        </p:txBody>
      </p:sp>
      <p:sp>
        <p:nvSpPr>
          <p:cNvPr id="8" name="Google Shape;1579;p219">
            <a:extLst>
              <a:ext uri="{FF2B5EF4-FFF2-40B4-BE49-F238E27FC236}">
                <a16:creationId xmlns:a16="http://schemas.microsoft.com/office/drawing/2014/main" id="{18693CF1-FA8D-4D02-022E-121CD62976C5}"/>
              </a:ext>
            </a:extLst>
          </p:cNvPr>
          <p:cNvSpPr txBox="1"/>
          <p:nvPr/>
        </p:nvSpPr>
        <p:spPr>
          <a:xfrm>
            <a:off x="6459400" y="1542357"/>
            <a:ext cx="2133600" cy="498505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6585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EC07-FA97-8E42-8308-4B44679E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Backprop equation 2:</a:t>
            </a:r>
            <a:br>
              <a:rPr lang="en-US" dirty="0"/>
            </a:br>
            <a:r>
              <a:rPr lang="en-US" sz="3600" dirty="0"/>
              <a:t>Error of a neuron in an intermediate layer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4698F-B564-8D4A-B1CA-A54135BC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F685EB-DC83-1641-BB66-0CA34F13B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94" y="1474823"/>
            <a:ext cx="5127812" cy="1427600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ADB5456-0653-9E45-B86A-A3726A17746B}"/>
              </a:ext>
            </a:extLst>
          </p:cNvPr>
          <p:cNvSpPr/>
          <p:nvPr/>
        </p:nvSpPr>
        <p:spPr>
          <a:xfrm>
            <a:off x="2644584" y="3083858"/>
            <a:ext cx="4776942" cy="1576569"/>
          </a:xfrm>
          <a:prstGeom prst="wedgeRoundRectCallout">
            <a:avLst>
              <a:gd name="adj1" fmla="val -22043"/>
              <a:gd name="adj2" fmla="val -8151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Recursive back-propagation and quick to compute!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What type of programming is this?</a:t>
            </a:r>
          </a:p>
        </p:txBody>
      </p:sp>
    </p:spTree>
    <p:extLst>
      <p:ext uri="{BB962C8B-B14F-4D97-AF65-F5344CB8AC3E}">
        <p14:creationId xmlns:p14="http://schemas.microsoft.com/office/powerpoint/2010/main" val="198186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6CA4-3486-EE4C-A944-9622407D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non-linear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F9C83-80F8-C54F-A8B5-D48C3535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picture containing circle&#10;&#10;Description automatically generated">
            <a:extLst>
              <a:ext uri="{FF2B5EF4-FFF2-40B4-BE49-F238E27FC236}">
                <a16:creationId xmlns:a16="http://schemas.microsoft.com/office/drawing/2014/main" id="{5F8AE0AE-20D3-B14F-8499-C1798F9D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632" y="1468531"/>
            <a:ext cx="6060368" cy="46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583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82B4-E73C-274E-862C-36AE3D6D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helper for backprop equation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04AA0-CF81-9B4F-98E3-782FE0AB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6BD81-469D-044F-A9A4-5747E72C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63" y="1468531"/>
            <a:ext cx="5529073" cy="46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984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CAC8-36E8-6C4E-B4C6-CA201871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backprop equation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51719B-8E93-A148-B450-D83D4AFD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1CF1A-8052-AD4F-8617-4FEF242E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02" y="1504389"/>
            <a:ext cx="3260517" cy="455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97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CAC8-36E8-6C4E-B4C6-CA201871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backprop equation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51719B-8E93-A148-B450-D83D4AFD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1CF1A-8052-AD4F-8617-4FEF242E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02" y="1504389"/>
            <a:ext cx="3260517" cy="4554071"/>
          </a:xfrm>
          <a:prstGeom prst="rect">
            <a:avLst/>
          </a:prstGeom>
        </p:spPr>
      </p:pic>
      <p:sp>
        <p:nvSpPr>
          <p:cNvPr id="6" name="Google Shape;1579;p219">
            <a:extLst>
              <a:ext uri="{FF2B5EF4-FFF2-40B4-BE49-F238E27FC236}">
                <a16:creationId xmlns:a16="http://schemas.microsoft.com/office/drawing/2014/main" id="{238228B1-A43B-4E46-B361-6CCB7371D93E}"/>
              </a:ext>
            </a:extLst>
          </p:cNvPr>
          <p:cNvSpPr txBox="1"/>
          <p:nvPr/>
        </p:nvSpPr>
        <p:spPr>
          <a:xfrm>
            <a:off x="3062178" y="2041338"/>
            <a:ext cx="1850482" cy="782544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28E1E7F-3D6B-EA4F-862F-8539E8D86351}"/>
              </a:ext>
            </a:extLst>
          </p:cNvPr>
          <p:cNvSpPr/>
          <p:nvPr/>
        </p:nvSpPr>
        <p:spPr>
          <a:xfrm>
            <a:off x="5403718" y="1908426"/>
            <a:ext cx="3453202" cy="1319493"/>
          </a:xfrm>
          <a:prstGeom prst="wedgeRoundRectCallout">
            <a:avLst>
              <a:gd name="adj1" fmla="val -62049"/>
              <a:gd name="adj2" fmla="val 480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Chain rule again. We need to use all neurons in the next layer because they are all impacted by the current neuron</a:t>
            </a:r>
          </a:p>
        </p:txBody>
      </p:sp>
    </p:spTree>
    <p:extLst>
      <p:ext uri="{BB962C8B-B14F-4D97-AF65-F5344CB8AC3E}">
        <p14:creationId xmlns:p14="http://schemas.microsoft.com/office/powerpoint/2010/main" val="4345789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CAC8-36E8-6C4E-B4C6-CA201871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backprop equation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51719B-8E93-A148-B450-D83D4AFD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1CF1A-8052-AD4F-8617-4FEF242E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02" y="1504389"/>
            <a:ext cx="3260517" cy="4554071"/>
          </a:xfrm>
          <a:prstGeom prst="rect">
            <a:avLst/>
          </a:prstGeom>
        </p:spPr>
      </p:pic>
      <p:sp>
        <p:nvSpPr>
          <p:cNvPr id="6" name="Google Shape;1579;p219">
            <a:extLst>
              <a:ext uri="{FF2B5EF4-FFF2-40B4-BE49-F238E27FC236}">
                <a16:creationId xmlns:a16="http://schemas.microsoft.com/office/drawing/2014/main" id="{0CD5CBA7-E752-F344-8ED0-9AC3B4317425}"/>
              </a:ext>
            </a:extLst>
          </p:cNvPr>
          <p:cNvSpPr txBox="1"/>
          <p:nvPr/>
        </p:nvSpPr>
        <p:spPr>
          <a:xfrm>
            <a:off x="4066238" y="3390152"/>
            <a:ext cx="1919892" cy="751542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587F11-4752-B146-9073-D4353FB42A0A}"/>
              </a:ext>
            </a:extLst>
          </p:cNvPr>
          <p:cNvSpPr/>
          <p:nvPr/>
        </p:nvSpPr>
        <p:spPr>
          <a:xfrm>
            <a:off x="5713939" y="1655202"/>
            <a:ext cx="2770842" cy="751543"/>
          </a:xfrm>
          <a:prstGeom prst="wedgeRoundRectCallout">
            <a:avLst>
              <a:gd name="adj1" fmla="val -68122"/>
              <a:gd name="adj2" fmla="val 17263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Just the definition of </a:t>
            </a:r>
            <a:endParaRPr lang="en-US" i="1" dirty="0"/>
          </a:p>
        </p:txBody>
      </p:sp>
      <p:pic>
        <p:nvPicPr>
          <p:cNvPr id="8" name="Picture 7" descr="A black symbols on a white background&#10;&#10;Description automatically generated">
            <a:extLst>
              <a:ext uri="{FF2B5EF4-FFF2-40B4-BE49-F238E27FC236}">
                <a16:creationId xmlns:a16="http://schemas.microsoft.com/office/drawing/2014/main" id="{D14423CA-4194-9074-97EE-6BE854F59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731" y="1787025"/>
            <a:ext cx="563173" cy="4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384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CAC8-36E8-6C4E-B4C6-CA201871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backprop equation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51719B-8E93-A148-B450-D83D4AFD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1CF1A-8052-AD4F-8617-4FEF242E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02" y="1504389"/>
            <a:ext cx="3260517" cy="4554071"/>
          </a:xfrm>
          <a:prstGeom prst="rect">
            <a:avLst/>
          </a:prstGeom>
        </p:spPr>
      </p:pic>
      <p:sp>
        <p:nvSpPr>
          <p:cNvPr id="6" name="Google Shape;1579;p219">
            <a:extLst>
              <a:ext uri="{FF2B5EF4-FFF2-40B4-BE49-F238E27FC236}">
                <a16:creationId xmlns:a16="http://schemas.microsoft.com/office/drawing/2014/main" id="{0CD5CBA7-E752-F344-8ED0-9AC3B4317425}"/>
              </a:ext>
            </a:extLst>
          </p:cNvPr>
          <p:cNvSpPr txBox="1"/>
          <p:nvPr/>
        </p:nvSpPr>
        <p:spPr>
          <a:xfrm>
            <a:off x="3776749" y="4072268"/>
            <a:ext cx="1241818" cy="696746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587F11-4752-B146-9073-D4353FB42A0A}"/>
              </a:ext>
            </a:extLst>
          </p:cNvPr>
          <p:cNvSpPr/>
          <p:nvPr/>
        </p:nvSpPr>
        <p:spPr>
          <a:xfrm>
            <a:off x="6008315" y="2752985"/>
            <a:ext cx="2122048" cy="1019361"/>
          </a:xfrm>
          <a:prstGeom prst="wedgeRoundRectCallout">
            <a:avLst>
              <a:gd name="adj1" fmla="val -90754"/>
              <a:gd name="adj2" fmla="val 11947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Connections from neuron </a:t>
            </a:r>
            <a:r>
              <a:rPr lang="en-US" i="1" dirty="0"/>
              <a:t>j</a:t>
            </a:r>
            <a:r>
              <a:rPr lang="en-US" dirty="0"/>
              <a:t> to </a:t>
            </a:r>
            <a:r>
              <a:rPr lang="en-US" i="1" dirty="0"/>
              <a:t>k</a:t>
            </a:r>
            <a:r>
              <a:rPr lang="en-US" dirty="0"/>
              <a:t> can be ignored for </a:t>
            </a:r>
            <a:r>
              <a:rPr lang="en-US" i="1" dirty="0" err="1"/>
              <a:t>i</a:t>
            </a:r>
            <a:r>
              <a:rPr lang="en-US" dirty="0"/>
              <a:t> != </a:t>
            </a:r>
            <a:r>
              <a:rPr lang="en-US" i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761433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CAC8-36E8-6C4E-B4C6-CA201871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backprop equation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51719B-8E93-A148-B450-D83D4AFD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1CF1A-8052-AD4F-8617-4FEF242E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02" y="1504389"/>
            <a:ext cx="3260517" cy="4554071"/>
          </a:xfrm>
          <a:prstGeom prst="rect">
            <a:avLst/>
          </a:prstGeom>
        </p:spPr>
      </p:pic>
      <p:sp>
        <p:nvSpPr>
          <p:cNvPr id="6" name="Google Shape;1579;p219">
            <a:extLst>
              <a:ext uri="{FF2B5EF4-FFF2-40B4-BE49-F238E27FC236}">
                <a16:creationId xmlns:a16="http://schemas.microsoft.com/office/drawing/2014/main" id="{0CD5CBA7-E752-F344-8ED0-9AC3B4317425}"/>
              </a:ext>
            </a:extLst>
          </p:cNvPr>
          <p:cNvSpPr txBox="1"/>
          <p:nvPr/>
        </p:nvSpPr>
        <p:spPr>
          <a:xfrm>
            <a:off x="3744851" y="4710030"/>
            <a:ext cx="1188656" cy="696746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587F11-4752-B146-9073-D4353FB42A0A}"/>
              </a:ext>
            </a:extLst>
          </p:cNvPr>
          <p:cNvSpPr/>
          <p:nvPr/>
        </p:nvSpPr>
        <p:spPr>
          <a:xfrm>
            <a:off x="5968727" y="3817088"/>
            <a:ext cx="2122048" cy="631273"/>
          </a:xfrm>
          <a:prstGeom prst="wedgeRoundRectCallout">
            <a:avLst>
              <a:gd name="adj1" fmla="val -94261"/>
              <a:gd name="adj2" fmla="val 15316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Chain rule again</a:t>
            </a:r>
          </a:p>
        </p:txBody>
      </p:sp>
    </p:spTree>
    <p:extLst>
      <p:ext uri="{BB962C8B-B14F-4D97-AF65-F5344CB8AC3E}">
        <p14:creationId xmlns:p14="http://schemas.microsoft.com/office/powerpoint/2010/main" val="24715426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DC97-AB5C-B346-9EF1-E688C018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Backprop equation 3:</a:t>
            </a:r>
            <a:br>
              <a:rPr lang="en-US" dirty="0"/>
            </a:br>
            <a:r>
              <a:rPr lang="en-US" sz="3600" dirty="0"/>
              <a:t>Update for any bias term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1431E-159D-F84E-BB9E-55AFB108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256B8-D0A7-FE4D-B048-E8BB02D3C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740" y="1596838"/>
            <a:ext cx="2507129" cy="150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329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466B-F981-D849-91AB-C652D75B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for backprop equation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A7E8B9-6BF9-9242-A0AF-B95D2988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8F604-42E6-B942-B864-9C93A49D5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46" y="1559106"/>
            <a:ext cx="4433152" cy="4444637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64F8382-B399-53D4-DF9D-77213974E8C1}"/>
              </a:ext>
            </a:extLst>
          </p:cNvPr>
          <p:cNvSpPr/>
          <p:nvPr/>
        </p:nvSpPr>
        <p:spPr>
          <a:xfrm>
            <a:off x="6075052" y="1446029"/>
            <a:ext cx="2718073" cy="1301124"/>
          </a:xfrm>
          <a:prstGeom prst="wedgeRoundRectCallout">
            <a:avLst>
              <a:gd name="adj1" fmla="val -54752"/>
              <a:gd name="adj2" fmla="val 9840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What rules have we applied here?</a:t>
            </a:r>
          </a:p>
        </p:txBody>
      </p:sp>
    </p:spTree>
    <p:extLst>
      <p:ext uri="{BB962C8B-B14F-4D97-AF65-F5344CB8AC3E}">
        <p14:creationId xmlns:p14="http://schemas.microsoft.com/office/powerpoint/2010/main" val="238928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1DB6-DD30-B341-92CA-136181FB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equation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E963B9-F4F7-8844-A973-EBCD7B81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53828-65CF-BC4D-A406-9E28FF335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03" y="1646518"/>
            <a:ext cx="2708462" cy="1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58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835F-C222-384C-A66E-41BEEBE7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backprop equation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05BF2B-9017-E041-A01B-54B1259E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EAE8E-F33F-054C-8049-FA262420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21" y="1446029"/>
            <a:ext cx="4276031" cy="4177553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5EABEBD9-0824-91F7-9BAB-3D740A94F156}"/>
              </a:ext>
            </a:extLst>
          </p:cNvPr>
          <p:cNvSpPr/>
          <p:nvPr/>
        </p:nvSpPr>
        <p:spPr>
          <a:xfrm>
            <a:off x="6075052" y="1446029"/>
            <a:ext cx="2718073" cy="1301124"/>
          </a:xfrm>
          <a:prstGeom prst="wedgeRoundRectCallout">
            <a:avLst>
              <a:gd name="adj1" fmla="val -54752"/>
              <a:gd name="adj2" fmla="val 9840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What rules have we applied here?</a:t>
            </a:r>
          </a:p>
        </p:txBody>
      </p:sp>
    </p:spTree>
    <p:extLst>
      <p:ext uri="{BB962C8B-B14F-4D97-AF65-F5344CB8AC3E}">
        <p14:creationId xmlns:p14="http://schemas.microsoft.com/office/powerpoint/2010/main" val="276166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F31F-9B29-9745-9F84-9627D78B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21C8-6DFD-1D45-BF21-EEF4DBA8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classifier</a:t>
            </a:r>
          </a:p>
          <a:p>
            <a:pPr lvl="1"/>
            <a:r>
              <a:rPr lang="en-US" dirty="0"/>
              <a:t>Feed-forward neural networks (FFNNs) can approximate any function!</a:t>
            </a:r>
          </a:p>
          <a:p>
            <a:r>
              <a:rPr lang="en-US" dirty="0"/>
              <a:t>Hand-crafted features</a:t>
            </a:r>
          </a:p>
          <a:p>
            <a:pPr lvl="1"/>
            <a:r>
              <a:rPr lang="en-US" dirty="0"/>
              <a:t>We will address this limitation when we discuss word embeddings (chapter 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973B7-907B-8942-BA40-E3535A2F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100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2BE5-A1C8-A34A-AD15-0F90A816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4 equations of back-propagation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501445-67D4-AE4E-B24A-C3E47056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60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0333BD-CA04-58E7-EDAD-3697E77AB462}"/>
              </a:ext>
            </a:extLst>
          </p:cNvPr>
          <p:cNvGrpSpPr/>
          <p:nvPr/>
        </p:nvGrpSpPr>
        <p:grpSpPr>
          <a:xfrm>
            <a:off x="1509823" y="1455496"/>
            <a:ext cx="4613258" cy="1040209"/>
            <a:chOff x="1509823" y="1455496"/>
            <a:chExt cx="4613258" cy="10402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7F2088E-B68B-2742-9D89-C8EEE5F1C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5961" y="1455496"/>
              <a:ext cx="3097120" cy="104020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AAE542-0B20-26A4-BCF6-8E038000D443}"/>
                </a:ext>
              </a:extLst>
            </p:cNvPr>
            <p:cNvSpPr txBox="1"/>
            <p:nvPr/>
          </p:nvSpPr>
          <p:spPr>
            <a:xfrm>
              <a:off x="1509823" y="1687300"/>
              <a:ext cx="12763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Step 1: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611E22-B2DD-0E8D-51D6-D9FAC813F9C9}"/>
              </a:ext>
            </a:extLst>
          </p:cNvPr>
          <p:cNvGrpSpPr/>
          <p:nvPr/>
        </p:nvGrpSpPr>
        <p:grpSpPr>
          <a:xfrm>
            <a:off x="1510464" y="2509291"/>
            <a:ext cx="5420934" cy="1087287"/>
            <a:chOff x="1510464" y="2509291"/>
            <a:chExt cx="5420934" cy="10872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631328-8DC7-5247-852B-A0F195C25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5961" y="2509291"/>
              <a:ext cx="3905437" cy="108728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35FEE2-B06E-270A-69F7-8FF938525A4A}"/>
                </a:ext>
              </a:extLst>
            </p:cNvPr>
            <p:cNvSpPr txBox="1"/>
            <p:nvPr/>
          </p:nvSpPr>
          <p:spPr>
            <a:xfrm>
              <a:off x="1510464" y="2687452"/>
              <a:ext cx="12756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Step 2: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74BE60-0F9A-4637-DE8A-2B907938E36B}"/>
              </a:ext>
            </a:extLst>
          </p:cNvPr>
          <p:cNvGrpSpPr/>
          <p:nvPr/>
        </p:nvGrpSpPr>
        <p:grpSpPr>
          <a:xfrm>
            <a:off x="1510464" y="3610164"/>
            <a:ext cx="3990876" cy="2083106"/>
            <a:chOff x="1510464" y="3610164"/>
            <a:chExt cx="3990876" cy="208310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6043CD5-0548-B94D-BD43-C895BDD04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5961" y="3610164"/>
              <a:ext cx="1664261" cy="99615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4DFA8C1-5F5E-E24A-A1B8-A4A5A1AB9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25961" y="4691624"/>
              <a:ext cx="2475379" cy="100164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56D5E2-0711-99AA-649B-A8105C81D5FF}"/>
                </a:ext>
              </a:extLst>
            </p:cNvPr>
            <p:cNvSpPr txBox="1"/>
            <p:nvPr/>
          </p:nvSpPr>
          <p:spPr>
            <a:xfrm>
              <a:off x="1510464" y="3846632"/>
              <a:ext cx="12756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Step 3: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46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398463-55FC-EED6-4C65-4281FE1C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Math over!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EDF99-28B0-B0D3-1BB0-E36FB358D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5A688-4D33-4A6A-7DC9-8011B1E6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557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2BD5-A73A-68BF-2339-FD3AF0E2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 minute…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36E27-CC84-9D4C-5C8B-0EC1BF80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auto-differentiation libraries nowadays that can compute the partial derivative </a:t>
            </a:r>
            <a:r>
              <a:rPr lang="en-US" dirty="0" err="1"/>
              <a:t>wrt</a:t>
            </a:r>
            <a:r>
              <a:rPr lang="en-US" dirty="0"/>
              <a:t> to any parameter directly... </a:t>
            </a:r>
            <a:r>
              <a:rPr lang="en-US" dirty="0">
                <a:solidFill>
                  <a:srgbClr val="0070C0"/>
                </a:solidFill>
              </a:rPr>
              <a:t>Why do we need to go through all this trouble?</a:t>
            </a:r>
          </a:p>
          <a:p>
            <a:r>
              <a:rPr lang="en-US" dirty="0">
                <a:solidFill>
                  <a:srgbClr val="0070C0"/>
                </a:solidFill>
              </a:rPr>
              <a:t>What type of algorithm is back-propagation?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F31043-A59C-0237-8503-A716D475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883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D623-AAE1-5042-8873-4AFAAA20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Drawbacks of feed-forward neural networks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211C9-1149-AE43-BAB2-1EF75E70B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Back-propagation is slow, especially for networks with &gt;&gt; parameters.</a:t>
            </a:r>
          </a:p>
          <a:p>
            <a:pPr lvl="1"/>
            <a:r>
              <a:rPr lang="en-US" dirty="0"/>
              <a:t>The brain probably does not learn using back-propagation (e.g., if it did, our vision would regularly black out during updates)</a:t>
            </a:r>
          </a:p>
          <a:p>
            <a:r>
              <a:rPr lang="en-US" dirty="0"/>
              <a:t>FFNNs are very powerful classifiers (i.e., can learn any function), but this can lead to overfitting (i.e., “hallucinating” a classifier)</a:t>
            </a:r>
          </a:p>
          <a:p>
            <a:r>
              <a:rPr lang="en-US" dirty="0"/>
              <a:t>So far, we discussed FFNNs that rely on hand-crafted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A7FDE1-158F-E14D-9B97-BD0494A5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049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F126-1152-EF4A-873F-F4646093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 away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3037-A6AE-894A-8EF8-C39F2FED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of feed-forward neural networks (FFNNs)</a:t>
            </a:r>
          </a:p>
          <a:p>
            <a:r>
              <a:rPr lang="en-US" dirty="0"/>
              <a:t>Learning algorithm for FFNNs</a:t>
            </a:r>
          </a:p>
          <a:p>
            <a:r>
              <a:rPr lang="en-US" dirty="0"/>
              <a:t>Equations of back-propagation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D26F6-ADBC-A34B-9339-2ADA37E6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21B5-5843-624D-AE74-BBBB73F7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Reminder: perceptron/logistic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8F596-1141-6F49-A4BE-098E8B18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7</a:t>
            </a:fld>
            <a:endParaRPr lang="en-US"/>
          </a:p>
        </p:txBody>
      </p:sp>
      <p:pic>
        <p:nvPicPr>
          <p:cNvPr id="4" name="Google Shape;348;p57">
            <a:extLst>
              <a:ext uri="{FF2B5EF4-FFF2-40B4-BE49-F238E27FC236}">
                <a16:creationId xmlns:a16="http://schemas.microsoft.com/office/drawing/2014/main" id="{1237840E-4B78-E347-801A-777F04F8C70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438497"/>
            <a:ext cx="9144001" cy="4184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354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F7CD-4A16-5641-A8FE-85A77736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FFNN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D28A6-ABAE-964B-AE20-2DE34DA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CB3DD4D-D8E8-0349-8B08-62D35424E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96" y="1367491"/>
            <a:ext cx="6678208" cy="49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66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F7CD-4A16-5641-A8FE-85A77736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D28A6-ABAE-964B-AE20-2DE34DA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CB3DD4D-D8E8-0349-8B08-62D35424E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96" y="1367491"/>
            <a:ext cx="6678208" cy="4988859"/>
          </a:xfrm>
          <a:prstGeom prst="rect">
            <a:avLst/>
          </a:prstGeom>
        </p:spPr>
      </p:pic>
      <p:sp>
        <p:nvSpPr>
          <p:cNvPr id="6" name="Google Shape;1579;p219">
            <a:extLst>
              <a:ext uri="{FF2B5EF4-FFF2-40B4-BE49-F238E27FC236}">
                <a16:creationId xmlns:a16="http://schemas.microsoft.com/office/drawing/2014/main" id="{60B46167-9382-2E4E-9811-81E8987AF1F3}"/>
              </a:ext>
            </a:extLst>
          </p:cNvPr>
          <p:cNvSpPr txBox="1"/>
          <p:nvPr/>
        </p:nvSpPr>
        <p:spPr>
          <a:xfrm>
            <a:off x="1704430" y="2931426"/>
            <a:ext cx="729487" cy="2245692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730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25768</TotalTime>
  <Words>1447</Words>
  <Application>Microsoft Macintosh PowerPoint</Application>
  <PresentationFormat>On-screen Show (4:3)</PresentationFormat>
  <Paragraphs>239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CMMI10</vt:lpstr>
      <vt:lpstr>LMRoman10-Regular-Identity-H</vt:lpstr>
      <vt:lpstr>Symbol</vt:lpstr>
      <vt:lpstr>Office Theme</vt:lpstr>
      <vt:lpstr>Deep Learning for Natural Language Processing DLNLP 5: Feed Forward Neural Networks</vt:lpstr>
      <vt:lpstr>Overview</vt:lpstr>
      <vt:lpstr>Architecture</vt:lpstr>
      <vt:lpstr>Drawbacks of logistic regression</vt:lpstr>
      <vt:lpstr>Example of non-linear classifier</vt:lpstr>
      <vt:lpstr>Drawbacks of logistic regression</vt:lpstr>
      <vt:lpstr>Reminder: perceptron/logistic regression</vt:lpstr>
      <vt:lpstr>FFNN architecture</vt:lpstr>
      <vt:lpstr>Input layer</vt:lpstr>
      <vt:lpstr>Input layer</vt:lpstr>
      <vt:lpstr>Intermediate layers</vt:lpstr>
      <vt:lpstr>Intermediate layers</vt:lpstr>
      <vt:lpstr>Intermediate layers</vt:lpstr>
      <vt:lpstr>Intermediate layers</vt:lpstr>
      <vt:lpstr>Intermediate layers</vt:lpstr>
      <vt:lpstr>Intermediate layers</vt:lpstr>
      <vt:lpstr>Output layer</vt:lpstr>
      <vt:lpstr>Output layer</vt:lpstr>
      <vt:lpstr>FFNNs can be linear functions  (when f is a pass-through function: f(x) = x)</vt:lpstr>
      <vt:lpstr>FFNNs can be linear functions  (when f is a pass-through function: f(x) = x)</vt:lpstr>
      <vt:lpstr>Tensor notation</vt:lpstr>
      <vt:lpstr>Tensor notation</vt:lpstr>
      <vt:lpstr>Tensor notation</vt:lpstr>
      <vt:lpstr>FFNNs are generalizations of the perceptron and LR</vt:lpstr>
      <vt:lpstr>Learning algorithm</vt:lpstr>
      <vt:lpstr>Learning algorithm intuition</vt:lpstr>
      <vt:lpstr>Intuition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Intuition</vt:lpstr>
      <vt:lpstr>Equations of back-propagation</vt:lpstr>
      <vt:lpstr>Back-propagation intuition</vt:lpstr>
      <vt:lpstr>Notations</vt:lpstr>
      <vt:lpstr>Notations</vt:lpstr>
      <vt:lpstr>Notations</vt:lpstr>
      <vt:lpstr>The equations of back-propagation</vt:lpstr>
      <vt:lpstr>Warning: heaviest math in this book coming up!</vt:lpstr>
      <vt:lpstr>Backprop equation 1:  Error of a neuron in the final layer</vt:lpstr>
      <vt:lpstr>Proof of backprop equation 1</vt:lpstr>
      <vt:lpstr>Proof of backprop equation 1</vt:lpstr>
      <vt:lpstr>Proof of backprop equation 1</vt:lpstr>
      <vt:lpstr>Example of equation 1: Binary logistic regression with MSE cost</vt:lpstr>
      <vt:lpstr>Example of equation 1: Binary logistic regression with MSE cost</vt:lpstr>
      <vt:lpstr>Example of equation 1: Binary logistic regression with MSE cost</vt:lpstr>
      <vt:lpstr>Backprop equation 2: Error of a neuron in an intermediate layer</vt:lpstr>
      <vt:lpstr>Visual helper for backprop equation 2</vt:lpstr>
      <vt:lpstr>Proof of backprop equation 2</vt:lpstr>
      <vt:lpstr>Proof of backprop equation 2</vt:lpstr>
      <vt:lpstr>Proof of backprop equation 2</vt:lpstr>
      <vt:lpstr>Proof of backprop equation 2</vt:lpstr>
      <vt:lpstr>Proof of backprop equation 2</vt:lpstr>
      <vt:lpstr>Backprop equation 3: Update for any bias term</vt:lpstr>
      <vt:lpstr>Proof for backprop equation 3</vt:lpstr>
      <vt:lpstr>Backprop equation 4</vt:lpstr>
      <vt:lpstr>Proof of backprop equation 4</vt:lpstr>
      <vt:lpstr>The 4 equations of back-propagation</vt:lpstr>
      <vt:lpstr>Math over!</vt:lpstr>
      <vt:lpstr>Wait a minute…</vt:lpstr>
      <vt:lpstr>Drawbacks of feed-forward neural networks</vt:lpstr>
      <vt:lpstr>Take away</vt:lpstr>
    </vt:vector>
  </TitlesOfParts>
  <Company>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Surdeanu</dc:creator>
  <cp:lastModifiedBy>Mike S</cp:lastModifiedBy>
  <cp:revision>2047</cp:revision>
  <dcterms:created xsi:type="dcterms:W3CDTF">2013-07-26T18:41:15Z</dcterms:created>
  <dcterms:modified xsi:type="dcterms:W3CDTF">2025-10-08T15:15:43Z</dcterms:modified>
</cp:coreProperties>
</file>