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89" r:id="rId3"/>
    <p:sldId id="1105" r:id="rId4"/>
    <p:sldId id="257" r:id="rId5"/>
    <p:sldId id="288" r:id="rId6"/>
    <p:sldId id="290" r:id="rId7"/>
    <p:sldId id="291" r:id="rId8"/>
    <p:sldId id="381" r:id="rId9"/>
    <p:sldId id="292" r:id="rId10"/>
    <p:sldId id="1097" r:id="rId11"/>
    <p:sldId id="299" r:id="rId12"/>
    <p:sldId id="300" r:id="rId13"/>
    <p:sldId id="383" r:id="rId14"/>
    <p:sldId id="1009" r:id="rId15"/>
    <p:sldId id="1008" r:id="rId16"/>
    <p:sldId id="1010" r:id="rId17"/>
    <p:sldId id="1099" r:id="rId18"/>
    <p:sldId id="1098" r:id="rId19"/>
    <p:sldId id="1011" r:id="rId20"/>
    <p:sldId id="302" r:id="rId21"/>
    <p:sldId id="1100" r:id="rId22"/>
    <p:sldId id="1101" r:id="rId23"/>
    <p:sldId id="1102" r:id="rId24"/>
    <p:sldId id="1103" r:id="rId25"/>
    <p:sldId id="1104" r:id="rId26"/>
    <p:sldId id="279" r:id="rId27"/>
    <p:sldId id="293" r:id="rId28"/>
    <p:sldId id="1106" r:id="rId29"/>
    <p:sldId id="282" r:id="rId30"/>
    <p:sldId id="294" r:id="rId31"/>
    <p:sldId id="295" r:id="rId32"/>
    <p:sldId id="283" r:id="rId33"/>
    <p:sldId id="296" r:id="rId34"/>
    <p:sldId id="285" r:id="rId35"/>
    <p:sldId id="286" r:id="rId36"/>
    <p:sldId id="287" r:id="rId37"/>
    <p:sldId id="297" r:id="rId38"/>
    <p:sldId id="298" r:id="rId39"/>
    <p:sldId id="280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21" autoAdjust="0"/>
    <p:restoredTop sz="74169" autoAdjust="0"/>
  </p:normalViewPr>
  <p:slideViewPr>
    <p:cSldViewPr snapToGrid="0" snapToObjects="1">
      <p:cViewPr varScale="1">
        <p:scale>
          <a:sx n="91" d="100"/>
          <a:sy n="91" d="100"/>
        </p:scale>
        <p:origin x="137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Observations: (1) does capture semantics; (2) it is sparse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38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8: Distributional Hypothesis and Representation Learning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rgbClr val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2F427AE-B774-214E-9B6F-52482A61B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Mihai’s shallow taxonomy of consciousness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F154F2-24A8-5A4F-9179-0AD4CC43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D82540-8381-604C-86D6-589DDF1FE65B}"/>
              </a:ext>
            </a:extLst>
          </p:cNvPr>
          <p:cNvSpPr txBox="1"/>
          <p:nvPr/>
        </p:nvSpPr>
        <p:spPr>
          <a:xfrm>
            <a:off x="2243358" y="1648496"/>
            <a:ext cx="1665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consciousness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CEADD9-D56B-9549-BCC4-EA1A2F34B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308" y="1624504"/>
            <a:ext cx="1350532" cy="203486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353A0618-4D8F-9C4A-8899-D9B1AC98F27C}"/>
              </a:ext>
            </a:extLst>
          </p:cNvPr>
          <p:cNvGrpSpPr/>
          <p:nvPr/>
        </p:nvGrpSpPr>
        <p:grpSpPr>
          <a:xfrm>
            <a:off x="1095162" y="2048606"/>
            <a:ext cx="3875705" cy="2028765"/>
            <a:chOff x="1095162" y="2048606"/>
            <a:chExt cx="3875705" cy="202876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2547783-B078-3840-A418-8FF030442577}"/>
                </a:ext>
              </a:extLst>
            </p:cNvPr>
            <p:cNvSpPr txBox="1"/>
            <p:nvPr/>
          </p:nvSpPr>
          <p:spPr>
            <a:xfrm>
              <a:off x="1095162" y="2753932"/>
              <a:ext cx="1677831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phenomenal</a:t>
              </a:r>
            </a:p>
            <a:p>
              <a:pPr algn="ctr"/>
              <a:r>
                <a:rPr lang="en-US" sz="2000" dirty="0"/>
                <a:t>(how you feel)</a:t>
              </a:r>
            </a:p>
            <a:p>
              <a:pPr algn="ctr"/>
              <a:r>
                <a:rPr lang="en-US" sz="2000" dirty="0"/>
                <a:t>first person</a:t>
              </a:r>
            </a:p>
            <a:p>
              <a:pPr algn="ctr"/>
              <a:r>
                <a:rPr lang="en-US" sz="2000" dirty="0"/>
                <a:t>hard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83CB3C7-AD5F-C448-97C7-644CD1E0674E}"/>
                </a:ext>
              </a:extLst>
            </p:cNvPr>
            <p:cNvSpPr txBox="1"/>
            <p:nvPr/>
          </p:nvSpPr>
          <p:spPr>
            <a:xfrm>
              <a:off x="3361965" y="2753932"/>
              <a:ext cx="1608902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psychological</a:t>
              </a:r>
            </a:p>
            <a:p>
              <a:pPr algn="ctr"/>
              <a:r>
                <a:rPr lang="en-US" sz="2000" dirty="0"/>
                <a:t>(how you act)</a:t>
              </a:r>
            </a:p>
            <a:p>
              <a:pPr algn="ctr"/>
              <a:r>
                <a:rPr lang="en-US" sz="2000" dirty="0"/>
                <a:t>third person</a:t>
              </a:r>
            </a:p>
            <a:p>
              <a:pPr algn="ctr"/>
              <a:r>
                <a:rPr lang="en-US" sz="2000" dirty="0"/>
                <a:t>easy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5499CB-2CE3-0B46-9ADA-78F669204425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flipH="1">
              <a:off x="1934078" y="2048606"/>
              <a:ext cx="1141944" cy="705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92BA7E0-8FA3-E543-813A-CE1510D6FDBF}"/>
                </a:ext>
              </a:extLst>
            </p:cNvPr>
            <p:cNvCxnSpPr>
              <a:cxnSpLocks/>
              <a:stCxn id="6" idx="2"/>
              <a:endCxn id="8" idx="0"/>
            </p:cNvCxnSpPr>
            <p:nvPr/>
          </p:nvCxnSpPr>
          <p:spPr>
            <a:xfrm>
              <a:off x="3076022" y="2048606"/>
              <a:ext cx="1090394" cy="70532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019E1A-56CE-AC43-892D-B68521E69E15}"/>
              </a:ext>
            </a:extLst>
          </p:cNvPr>
          <p:cNvGrpSpPr/>
          <p:nvPr/>
        </p:nvGrpSpPr>
        <p:grpSpPr>
          <a:xfrm>
            <a:off x="1779651" y="4077371"/>
            <a:ext cx="4678698" cy="1862726"/>
            <a:chOff x="1779651" y="4077371"/>
            <a:chExt cx="4678698" cy="1862726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379A5DF-1F32-CF43-ABD9-E8E3BB3E2E60}"/>
                </a:ext>
              </a:extLst>
            </p:cNvPr>
            <p:cNvSpPr txBox="1"/>
            <p:nvPr/>
          </p:nvSpPr>
          <p:spPr>
            <a:xfrm>
              <a:off x="1779651" y="4924434"/>
              <a:ext cx="219681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system 1</a:t>
              </a:r>
            </a:p>
            <a:p>
              <a:pPr algn="ctr"/>
              <a:r>
                <a:rPr lang="en-US" sz="2000" dirty="0"/>
                <a:t>(automated action)</a:t>
              </a:r>
            </a:p>
            <a:p>
              <a:pPr algn="ctr"/>
              <a:r>
                <a:rPr lang="en-US" sz="2000" dirty="0"/>
                <a:t>easier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744135B-19C5-BB49-A3B4-7240A17AF3FB}"/>
                </a:ext>
              </a:extLst>
            </p:cNvPr>
            <p:cNvCxnSpPr>
              <a:cxnSpLocks/>
              <a:stCxn id="8" idx="2"/>
              <a:endCxn id="16" idx="0"/>
            </p:cNvCxnSpPr>
            <p:nvPr/>
          </p:nvCxnSpPr>
          <p:spPr>
            <a:xfrm flipH="1">
              <a:off x="2878061" y="4077371"/>
              <a:ext cx="1288355" cy="84706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20D132C-5E2A-0147-AC02-47D65EEFC2AB}"/>
                </a:ext>
              </a:extLst>
            </p:cNvPr>
            <p:cNvSpPr txBox="1"/>
            <p:nvPr/>
          </p:nvSpPr>
          <p:spPr>
            <a:xfrm>
              <a:off x="4572000" y="4916917"/>
              <a:ext cx="1886349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/>
                <a:t>system 2</a:t>
              </a:r>
            </a:p>
            <a:p>
              <a:pPr algn="ctr"/>
              <a:r>
                <a:rPr lang="en-US" sz="2000" dirty="0"/>
                <a:t>(mental activity)</a:t>
              </a:r>
            </a:p>
            <a:p>
              <a:pPr algn="ctr"/>
              <a:r>
                <a:rPr lang="en-US" sz="2000" dirty="0"/>
                <a:t>harder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5720280-C7A7-F24A-BDFE-B12A84249B2A}"/>
                </a:ext>
              </a:extLst>
            </p:cNvPr>
            <p:cNvCxnSpPr>
              <a:cxnSpLocks/>
              <a:stCxn id="8" idx="2"/>
              <a:endCxn id="20" idx="0"/>
            </p:cNvCxnSpPr>
            <p:nvPr/>
          </p:nvCxnSpPr>
          <p:spPr>
            <a:xfrm>
              <a:off x="4166416" y="4077371"/>
              <a:ext cx="1348759" cy="839546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1B59C184-A139-844D-91EC-76855E330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628" y="4077370"/>
            <a:ext cx="1713892" cy="1713892"/>
          </a:xfrm>
          <a:prstGeom prst="rect">
            <a:avLst/>
          </a:prstGeom>
        </p:spPr>
      </p:pic>
      <p:sp>
        <p:nvSpPr>
          <p:cNvPr id="31" name="Freeform 30">
            <a:extLst>
              <a:ext uri="{FF2B5EF4-FFF2-40B4-BE49-F238E27FC236}">
                <a16:creationId xmlns:a16="http://schemas.microsoft.com/office/drawing/2014/main" id="{ECA77024-2B57-1745-8AC4-3E627EFD7D8D}"/>
              </a:ext>
            </a:extLst>
          </p:cNvPr>
          <p:cNvSpPr/>
          <p:nvPr/>
        </p:nvSpPr>
        <p:spPr>
          <a:xfrm>
            <a:off x="1517676" y="4385256"/>
            <a:ext cx="2504045" cy="1577570"/>
          </a:xfrm>
          <a:custGeom>
            <a:avLst/>
            <a:gdLst>
              <a:gd name="connsiteX0" fmla="*/ 3865693 w 5118651"/>
              <a:gd name="connsiteY0" fmla="*/ 128789 h 1755208"/>
              <a:gd name="connsiteX1" fmla="*/ 1457344 w 5118651"/>
              <a:gd name="connsiteY1" fmla="*/ 302654 h 1755208"/>
              <a:gd name="connsiteX2" fmla="*/ 2031 w 5118651"/>
              <a:gd name="connsiteY2" fmla="*/ 1010992 h 1755208"/>
              <a:gd name="connsiteX3" fmla="*/ 1753558 w 5118651"/>
              <a:gd name="connsiteY3" fmla="*/ 1725769 h 1755208"/>
              <a:gd name="connsiteX4" fmla="*/ 4747896 w 5118651"/>
              <a:gd name="connsiteY4" fmla="*/ 1493950 h 1755208"/>
              <a:gd name="connsiteX5" fmla="*/ 4960397 w 5118651"/>
              <a:gd name="connsiteY5" fmla="*/ 373488 h 1755208"/>
              <a:gd name="connsiteX6" fmla="*/ 3730465 w 5118651"/>
              <a:gd name="connsiteY6" fmla="*/ 0 h 17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8651" h="1755208">
                <a:moveTo>
                  <a:pt x="3865693" y="128789"/>
                </a:moveTo>
                <a:cubicBezTo>
                  <a:pt x="2983490" y="142204"/>
                  <a:pt x="2101288" y="155620"/>
                  <a:pt x="1457344" y="302654"/>
                </a:cubicBezTo>
                <a:cubicBezTo>
                  <a:pt x="813400" y="449688"/>
                  <a:pt x="-47338" y="773806"/>
                  <a:pt x="2031" y="1010992"/>
                </a:cubicBezTo>
                <a:cubicBezTo>
                  <a:pt x="51400" y="1248178"/>
                  <a:pt x="962580" y="1645276"/>
                  <a:pt x="1753558" y="1725769"/>
                </a:cubicBezTo>
                <a:cubicBezTo>
                  <a:pt x="2544535" y="1806262"/>
                  <a:pt x="4213423" y="1719330"/>
                  <a:pt x="4747896" y="1493950"/>
                </a:cubicBezTo>
                <a:cubicBezTo>
                  <a:pt x="5282369" y="1268570"/>
                  <a:pt x="5129969" y="622480"/>
                  <a:pt x="4960397" y="373488"/>
                </a:cubicBezTo>
                <a:cubicBezTo>
                  <a:pt x="4790825" y="124496"/>
                  <a:pt x="4260645" y="62248"/>
                  <a:pt x="3730465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A8ABB846-D662-3D49-9530-9C110BBD7726}"/>
              </a:ext>
            </a:extLst>
          </p:cNvPr>
          <p:cNvSpPr/>
          <p:nvPr/>
        </p:nvSpPr>
        <p:spPr>
          <a:xfrm>
            <a:off x="127320" y="6041932"/>
            <a:ext cx="2377730" cy="679543"/>
          </a:xfrm>
          <a:prstGeom prst="wedgeRoundRectCallout">
            <a:avLst>
              <a:gd name="adj1" fmla="val 27633"/>
              <a:gd name="adj2" fmla="val -6895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distributional hypothesis is in here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1DD67CE8-2D53-4344-8F5D-2DC767AC5CF2}"/>
              </a:ext>
            </a:extLst>
          </p:cNvPr>
          <p:cNvSpPr/>
          <p:nvPr/>
        </p:nvSpPr>
        <p:spPr>
          <a:xfrm>
            <a:off x="877549" y="2401269"/>
            <a:ext cx="1981925" cy="1755208"/>
          </a:xfrm>
          <a:custGeom>
            <a:avLst/>
            <a:gdLst>
              <a:gd name="connsiteX0" fmla="*/ 3865693 w 5118651"/>
              <a:gd name="connsiteY0" fmla="*/ 128789 h 1755208"/>
              <a:gd name="connsiteX1" fmla="*/ 1457344 w 5118651"/>
              <a:gd name="connsiteY1" fmla="*/ 302654 h 1755208"/>
              <a:gd name="connsiteX2" fmla="*/ 2031 w 5118651"/>
              <a:gd name="connsiteY2" fmla="*/ 1010992 h 1755208"/>
              <a:gd name="connsiteX3" fmla="*/ 1753558 w 5118651"/>
              <a:gd name="connsiteY3" fmla="*/ 1725769 h 1755208"/>
              <a:gd name="connsiteX4" fmla="*/ 4747896 w 5118651"/>
              <a:gd name="connsiteY4" fmla="*/ 1493950 h 1755208"/>
              <a:gd name="connsiteX5" fmla="*/ 4960397 w 5118651"/>
              <a:gd name="connsiteY5" fmla="*/ 373488 h 1755208"/>
              <a:gd name="connsiteX6" fmla="*/ 3730465 w 5118651"/>
              <a:gd name="connsiteY6" fmla="*/ 0 h 1755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8651" h="1755208">
                <a:moveTo>
                  <a:pt x="3865693" y="128789"/>
                </a:moveTo>
                <a:cubicBezTo>
                  <a:pt x="2983490" y="142204"/>
                  <a:pt x="2101288" y="155620"/>
                  <a:pt x="1457344" y="302654"/>
                </a:cubicBezTo>
                <a:cubicBezTo>
                  <a:pt x="813400" y="449688"/>
                  <a:pt x="-47338" y="773806"/>
                  <a:pt x="2031" y="1010992"/>
                </a:cubicBezTo>
                <a:cubicBezTo>
                  <a:pt x="51400" y="1248178"/>
                  <a:pt x="962580" y="1645276"/>
                  <a:pt x="1753558" y="1725769"/>
                </a:cubicBezTo>
                <a:cubicBezTo>
                  <a:pt x="2544535" y="1806262"/>
                  <a:pt x="4213423" y="1719330"/>
                  <a:pt x="4747896" y="1493950"/>
                </a:cubicBezTo>
                <a:cubicBezTo>
                  <a:pt x="5282369" y="1268570"/>
                  <a:pt x="5129969" y="622480"/>
                  <a:pt x="4960397" y="373488"/>
                </a:cubicBezTo>
                <a:cubicBezTo>
                  <a:pt x="4790825" y="124496"/>
                  <a:pt x="4260645" y="62248"/>
                  <a:pt x="3730465" y="0"/>
                </a:cubicBezTo>
              </a:path>
            </a:pathLst>
          </a:cu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978DE226-FCA2-CB46-B825-72ACCFC472C7}"/>
              </a:ext>
            </a:extLst>
          </p:cNvPr>
          <p:cNvSpPr/>
          <p:nvPr/>
        </p:nvSpPr>
        <p:spPr>
          <a:xfrm>
            <a:off x="202083" y="1397079"/>
            <a:ext cx="2041275" cy="902944"/>
          </a:xfrm>
          <a:prstGeom prst="wedgeRoundRectCallout">
            <a:avLst>
              <a:gd name="adj1" fmla="val 27722"/>
              <a:gd name="adj2" fmla="val 7498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“hard problem” of consciousness</a:t>
            </a:r>
          </a:p>
        </p:txBody>
      </p:sp>
    </p:spTree>
    <p:extLst>
      <p:ext uri="{BB962C8B-B14F-4D97-AF65-F5344CB8AC3E}">
        <p14:creationId xmlns:p14="http://schemas.microsoft.com/office/powerpoint/2010/main" val="152436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19" grpId="0" animBg="1"/>
      <p:bldP spid="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851EB3-8D5C-CF4E-8911-5CBD3E0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Traditional distributional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F033DA-8C68-EF44-86FD-00A439B05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5DAB5-7FFE-CD42-B1A7-A192D41B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679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83BA25-4E4F-F948-BE32-A63E1BFDA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co-occurrence matrix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B7E75-C0A2-A241-9B17-392F8C1ED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words are defined by the company they keep, let’s keep track of this company</a:t>
            </a:r>
          </a:p>
          <a:p>
            <a:pPr lvl="1"/>
            <a:r>
              <a:rPr lang="en-US" dirty="0"/>
              <a:t>One vector per word, which stores the frequency of the words seen around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29ECA-099B-184D-94D6-AFE80B5C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911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Counts computed over a context window (say +/- 10 words) around each occurrence of a word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3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635511" y="1496365"/>
            <a:ext cx="5488842" cy="1040263"/>
          </a:xfrm>
          <a:prstGeom prst="wedgeRoundRectCallout">
            <a:avLst>
              <a:gd name="adj1" fmla="val 21415"/>
              <a:gd name="adj2" fmla="val 885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One vector for each word seen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Constructed from all windows of size [−</a:t>
            </a:r>
            <a:r>
              <a:rPr lang="en-US" i="1" dirty="0"/>
              <a:t>c</a:t>
            </a:r>
            <a:r>
              <a:rPr lang="en-US" dirty="0"/>
              <a:t>, +</a:t>
            </a:r>
            <a:r>
              <a:rPr lang="en-US" i="1" dirty="0"/>
              <a:t>c</a:t>
            </a:r>
            <a:r>
              <a:rPr lang="en-US" dirty="0"/>
              <a:t>] (e.g., </a:t>
            </a:r>
            <a:r>
              <a:rPr lang="en-US" i="1" dirty="0"/>
              <a:t>c</a:t>
            </a:r>
            <a:r>
              <a:rPr lang="en-US" dirty="0"/>
              <a:t> = 10) words around all instances of the word in text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</p:spTree>
    <p:extLst>
      <p:ext uri="{BB962C8B-B14F-4D97-AF65-F5344CB8AC3E}">
        <p14:creationId xmlns:p14="http://schemas.microsoft.com/office/powerpoint/2010/main" val="3611058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588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dog</a:t>
            </a:r>
            <a:r>
              <a:rPr lang="en-US" dirty="0"/>
              <a:t> barks at strangers”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FC4C-6688-C84B-9C6E-D859682D853C}"/>
              </a:ext>
            </a:extLst>
          </p:cNvPr>
          <p:cNvSpPr txBox="1"/>
          <p:nvPr/>
        </p:nvSpPr>
        <p:spPr>
          <a:xfrm>
            <a:off x="6839524" y="32287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4FB7-4D5D-5149-B497-2BED17EC31BD}"/>
              </a:ext>
            </a:extLst>
          </p:cNvPr>
          <p:cNvSpPr txBox="1"/>
          <p:nvPr/>
        </p:nvSpPr>
        <p:spPr>
          <a:xfrm>
            <a:off x="3139949" y="324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“bark”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C6DA-61D5-084B-93FF-B9E5EA98D08D}"/>
              </a:ext>
            </a:extLst>
          </p:cNvPr>
          <p:cNvSpPr txBox="1"/>
          <p:nvPr/>
        </p:nvSpPr>
        <p:spPr>
          <a:xfrm>
            <a:off x="2170123" y="3243605"/>
            <a:ext cx="56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6E357-17FD-1546-92DC-ADFA0D9DF3A6}"/>
              </a:ext>
            </a:extLst>
          </p:cNvPr>
          <p:cNvSpPr txBox="1"/>
          <p:nvPr/>
        </p:nvSpPr>
        <p:spPr>
          <a:xfrm>
            <a:off x="5589664" y="3228784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“stranger”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0D290-84DE-CD4D-B582-376EBD8CF02B}"/>
              </a:ext>
            </a:extLst>
          </p:cNvPr>
          <p:cNvSpPr txBox="1"/>
          <p:nvPr/>
        </p:nvSpPr>
        <p:spPr>
          <a:xfrm>
            <a:off x="1693161" y="32377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E19DD-375D-4544-8A3C-9220A082F008}"/>
              </a:ext>
            </a:extLst>
          </p:cNvPr>
          <p:cNvSpPr txBox="1"/>
          <p:nvPr/>
        </p:nvSpPr>
        <p:spPr>
          <a:xfrm>
            <a:off x="7565240" y="322878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242959" y="2597947"/>
            <a:ext cx="1146869" cy="745136"/>
          </a:xfrm>
          <a:prstGeom prst="wedgeRoundRectCallout">
            <a:avLst>
              <a:gd name="adj1" fmla="val 69253"/>
              <a:gd name="adj2" fmla="val 119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for “dog”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692E-941B-7647-A367-5C3AC1BEC165}"/>
              </a:ext>
            </a:extLst>
          </p:cNvPr>
          <p:cNvSpPr txBox="1"/>
          <p:nvPr/>
        </p:nvSpPr>
        <p:spPr>
          <a:xfrm>
            <a:off x="2331189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0B41-910D-964C-9C14-5C3CFF93708C}"/>
              </a:ext>
            </a:extLst>
          </p:cNvPr>
          <p:cNvSpPr txBox="1"/>
          <p:nvPr/>
        </p:nvSpPr>
        <p:spPr>
          <a:xfrm>
            <a:off x="3350581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9F972-DF90-464F-9B23-510DAE0857CB}"/>
              </a:ext>
            </a:extLst>
          </p:cNvPr>
          <p:cNvSpPr txBox="1"/>
          <p:nvPr/>
        </p:nvSpPr>
        <p:spPr>
          <a:xfrm>
            <a:off x="6000738" y="36520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0C4A7-FC1F-DC44-8495-17AFC12A703D}"/>
              </a:ext>
            </a:extLst>
          </p:cNvPr>
          <p:cNvSpPr txBox="1"/>
          <p:nvPr/>
        </p:nvSpPr>
        <p:spPr>
          <a:xfrm>
            <a:off x="7050779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4795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39588"/>
          </a:xfrm>
        </p:spPr>
        <p:txBody>
          <a:bodyPr/>
          <a:lstStyle/>
          <a:p>
            <a:r>
              <a:rPr lang="en-US" dirty="0"/>
              <a:t>“The </a:t>
            </a:r>
            <a:r>
              <a:rPr lang="en-US" b="1" dirty="0"/>
              <a:t>dog</a:t>
            </a:r>
            <a:r>
              <a:rPr lang="en-US" dirty="0"/>
              <a:t> barked at the cat”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69834D-BB05-6B47-A4C3-6D9D1B06FA83}"/>
              </a:ext>
            </a:extLst>
          </p:cNvPr>
          <p:cNvSpPr/>
          <p:nvPr/>
        </p:nvSpPr>
        <p:spPr>
          <a:xfrm>
            <a:off x="169054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DEFC4C-6688-C84B-9C6E-D859682D853C}"/>
              </a:ext>
            </a:extLst>
          </p:cNvPr>
          <p:cNvSpPr txBox="1"/>
          <p:nvPr/>
        </p:nvSpPr>
        <p:spPr>
          <a:xfrm>
            <a:off x="6839524" y="3228784"/>
            <a:ext cx="688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“the”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4D4FB7-4D5D-5149-B497-2BED17EC31BD}"/>
              </a:ext>
            </a:extLst>
          </p:cNvPr>
          <p:cNvSpPr txBox="1"/>
          <p:nvPr/>
        </p:nvSpPr>
        <p:spPr>
          <a:xfrm>
            <a:off x="3139949" y="324360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“bark”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C0C6DA-61D5-084B-93FF-B9E5EA98D08D}"/>
              </a:ext>
            </a:extLst>
          </p:cNvPr>
          <p:cNvSpPr txBox="1"/>
          <p:nvPr/>
        </p:nvSpPr>
        <p:spPr>
          <a:xfrm>
            <a:off x="2170123" y="3243605"/>
            <a:ext cx="564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“at”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B6E357-17FD-1546-92DC-ADFA0D9DF3A6}"/>
              </a:ext>
            </a:extLst>
          </p:cNvPr>
          <p:cNvSpPr txBox="1"/>
          <p:nvPr/>
        </p:nvSpPr>
        <p:spPr>
          <a:xfrm>
            <a:off x="5589664" y="3228784"/>
            <a:ext cx="1156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“stranger”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6BC47-53EF-2C43-9EF2-8350332E6B93}"/>
              </a:ext>
            </a:extLst>
          </p:cNvPr>
          <p:cNvSpPr/>
          <p:nvPr/>
        </p:nvSpPr>
        <p:spPr>
          <a:xfrm>
            <a:off x="221690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12D59-5FEC-5A4B-9FD0-224B42F4C41B}"/>
              </a:ext>
            </a:extLst>
          </p:cNvPr>
          <p:cNvSpPr/>
          <p:nvPr/>
        </p:nvSpPr>
        <p:spPr>
          <a:xfrm>
            <a:off x="2740639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A3BCECC-C9CE-024D-85BC-C07EF6D97E72}"/>
              </a:ext>
            </a:extLst>
          </p:cNvPr>
          <p:cNvSpPr/>
          <p:nvPr/>
        </p:nvSpPr>
        <p:spPr>
          <a:xfrm>
            <a:off x="3261760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D276B84-908F-2649-A43F-DFB674BD6D7A}"/>
              </a:ext>
            </a:extLst>
          </p:cNvPr>
          <p:cNvSpPr/>
          <p:nvPr/>
        </p:nvSpPr>
        <p:spPr>
          <a:xfrm>
            <a:off x="378811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2AB3F8-85A2-5C47-9C5E-B4ED20A7E2B2}"/>
              </a:ext>
            </a:extLst>
          </p:cNvPr>
          <p:cNvSpPr/>
          <p:nvPr/>
        </p:nvSpPr>
        <p:spPr>
          <a:xfrm>
            <a:off x="431185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05A703D-4721-FA4C-BA39-90D72C5B79D6}"/>
              </a:ext>
            </a:extLst>
          </p:cNvPr>
          <p:cNvSpPr/>
          <p:nvPr/>
        </p:nvSpPr>
        <p:spPr>
          <a:xfrm>
            <a:off x="4841276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740106-3F6D-DD42-A1C4-74920D66CB9D}"/>
              </a:ext>
            </a:extLst>
          </p:cNvPr>
          <p:cNvSpPr/>
          <p:nvPr/>
        </p:nvSpPr>
        <p:spPr>
          <a:xfrm>
            <a:off x="536763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5968D2-FB1B-8248-9474-ACE53C41F4A6}"/>
              </a:ext>
            </a:extLst>
          </p:cNvPr>
          <p:cNvSpPr/>
          <p:nvPr/>
        </p:nvSpPr>
        <p:spPr>
          <a:xfrm>
            <a:off x="5891372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FF0A69-C624-EA44-A74F-540A6A759AB1}"/>
              </a:ext>
            </a:extLst>
          </p:cNvPr>
          <p:cNvSpPr/>
          <p:nvPr/>
        </p:nvSpPr>
        <p:spPr>
          <a:xfrm>
            <a:off x="6428987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D8BE168-8661-FB4F-B17B-06CC09FC2609}"/>
              </a:ext>
            </a:extLst>
          </p:cNvPr>
          <p:cNvSpPr/>
          <p:nvPr/>
        </p:nvSpPr>
        <p:spPr>
          <a:xfrm>
            <a:off x="6955344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5BA30-3B98-4F4A-92A9-5BD8B9EE2728}"/>
              </a:ext>
            </a:extLst>
          </p:cNvPr>
          <p:cNvSpPr/>
          <p:nvPr/>
        </p:nvSpPr>
        <p:spPr>
          <a:xfrm>
            <a:off x="7479083" y="3601242"/>
            <a:ext cx="523739" cy="4956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A0D290-84DE-CD4D-B582-376EBD8CF02B}"/>
              </a:ext>
            </a:extLst>
          </p:cNvPr>
          <p:cNvSpPr txBox="1"/>
          <p:nvPr/>
        </p:nvSpPr>
        <p:spPr>
          <a:xfrm>
            <a:off x="1693161" y="3237758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5E19DD-375D-4544-8A3C-9220A082F008}"/>
              </a:ext>
            </a:extLst>
          </p:cNvPr>
          <p:cNvSpPr txBox="1"/>
          <p:nvPr/>
        </p:nvSpPr>
        <p:spPr>
          <a:xfrm>
            <a:off x="7565240" y="3228784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 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114722EA-F29E-5E42-BF61-FA2371950CBE}"/>
              </a:ext>
            </a:extLst>
          </p:cNvPr>
          <p:cNvSpPr/>
          <p:nvPr/>
        </p:nvSpPr>
        <p:spPr>
          <a:xfrm>
            <a:off x="242959" y="2597947"/>
            <a:ext cx="1146869" cy="745136"/>
          </a:xfrm>
          <a:prstGeom prst="wedgeRoundRectCallout">
            <a:avLst>
              <a:gd name="adj1" fmla="val 69253"/>
              <a:gd name="adj2" fmla="val 119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Vector for “dog”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9936B0-EAA5-9049-B735-41C0801C6557}"/>
              </a:ext>
            </a:extLst>
          </p:cNvPr>
          <p:cNvCxnSpPr/>
          <p:nvPr/>
        </p:nvCxnSpPr>
        <p:spPr>
          <a:xfrm>
            <a:off x="1687480" y="4446494"/>
            <a:ext cx="633659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429A97C-D070-5D4D-9C02-7592E0EF52DE}"/>
              </a:ext>
            </a:extLst>
          </p:cNvPr>
          <p:cNvSpPr txBox="1"/>
          <p:nvPr/>
        </p:nvSpPr>
        <p:spPr>
          <a:xfrm>
            <a:off x="4166729" y="4487111"/>
            <a:ext cx="1462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Vocabulary size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307692E-941B-7647-A367-5C3AC1BEC165}"/>
              </a:ext>
            </a:extLst>
          </p:cNvPr>
          <p:cNvSpPr txBox="1"/>
          <p:nvPr/>
        </p:nvSpPr>
        <p:spPr>
          <a:xfrm>
            <a:off x="2331189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3B0B41-910D-964C-9C14-5C3CFF93708C}"/>
              </a:ext>
            </a:extLst>
          </p:cNvPr>
          <p:cNvSpPr txBox="1"/>
          <p:nvPr/>
        </p:nvSpPr>
        <p:spPr>
          <a:xfrm>
            <a:off x="3350581" y="36702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69F972-DF90-464F-9B23-510DAE0857CB}"/>
              </a:ext>
            </a:extLst>
          </p:cNvPr>
          <p:cNvSpPr txBox="1"/>
          <p:nvPr/>
        </p:nvSpPr>
        <p:spPr>
          <a:xfrm>
            <a:off x="6000738" y="3652066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30C4A7-FC1F-DC44-8495-17AFC12A703D}"/>
              </a:ext>
            </a:extLst>
          </p:cNvPr>
          <p:cNvSpPr txBox="1"/>
          <p:nvPr/>
        </p:nvSpPr>
        <p:spPr>
          <a:xfrm>
            <a:off x="7050779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F3F5708-A81E-B24E-AFFF-EB7A8B8AB7C1}"/>
              </a:ext>
            </a:extLst>
          </p:cNvPr>
          <p:cNvSpPr txBox="1"/>
          <p:nvPr/>
        </p:nvSpPr>
        <p:spPr>
          <a:xfrm>
            <a:off x="4271149" y="3237758"/>
            <a:ext cx="65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“cat”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082FC3-7B65-984B-986B-6ADCFD298A00}"/>
              </a:ext>
            </a:extLst>
          </p:cNvPr>
          <p:cNvSpPr txBox="1"/>
          <p:nvPr/>
        </p:nvSpPr>
        <p:spPr>
          <a:xfrm>
            <a:off x="4432807" y="3660384"/>
            <a:ext cx="301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46565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C7D4-946A-1B4B-9BD4-9822F66A4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Co-occurrence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8D449-1C3F-F04F-AD58-503F8BF4EB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Then repeat for all words seen in a large corpus of texts, e.g., Wikipedia or the whole web…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2C391-721C-7D47-AF4E-07BEF3F8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773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2CF71-1941-15EE-7B9F-F18C758FB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5CBEC-128D-15C6-CA15-E899B04BF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What is the length of this vector?</a:t>
            </a:r>
          </a:p>
          <a:p>
            <a:r>
              <a:rPr lang="en-US" dirty="0">
                <a:solidFill>
                  <a:srgbClr val="0070C0"/>
                </a:solidFill>
              </a:rPr>
              <a:t>What do you observe about this vector?</a:t>
            </a:r>
          </a:p>
          <a:p>
            <a:r>
              <a:rPr lang="en-US" dirty="0">
                <a:solidFill>
                  <a:srgbClr val="0070C0"/>
                </a:solidFill>
              </a:rPr>
              <a:t>How would you use these vectors for text classification?</a:t>
            </a:r>
          </a:p>
          <a:p>
            <a:r>
              <a:rPr lang="en-US" dirty="0">
                <a:solidFill>
                  <a:srgbClr val="0070C0"/>
                </a:solidFill>
              </a:rPr>
              <a:t>What problems do you see with the previous approach?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7CE83-AFCF-5C31-3D0F-53395E19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35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3D58B-F26A-2047-97C3-7A2CB71E1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30276-BE6A-E24F-890B-54E4B0190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These context vectors are too sparse</a:t>
            </a:r>
          </a:p>
          <a:p>
            <a:r>
              <a:rPr lang="en-US" dirty="0"/>
              <a:t>We can “densify” them using linear algebra tricks such as singular value decomposition (SVD)!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1C1086-DDE3-2B4D-9DEE-92404AD65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098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2604655" cy="2902526"/>
          </a:xfrm>
        </p:spPr>
        <p:txBody>
          <a:bodyPr/>
          <a:lstStyle/>
          <a:p>
            <a:r>
              <a:rPr lang="en-US" dirty="0"/>
              <a:t>Language is sparse, see </a:t>
            </a:r>
            <a:r>
              <a:rPr lang="en-US" dirty="0" err="1"/>
              <a:t>Zipf’s</a:t>
            </a:r>
            <a:r>
              <a:rPr lang="en-US" dirty="0"/>
              <a:t> law: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D56D2-4309-55D7-BDA0-27BF8E7D2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989" y="1600201"/>
            <a:ext cx="5474811" cy="3832369"/>
          </a:xfrm>
          <a:prstGeom prst="rect">
            <a:avLst/>
          </a:prstGeom>
          <a:noFill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73B99F-94E0-679A-C344-FF9B0F925255}"/>
              </a:ext>
            </a:extLst>
          </p:cNvPr>
          <p:cNvSpPr/>
          <p:nvPr/>
        </p:nvSpPr>
        <p:spPr>
          <a:xfrm>
            <a:off x="2178845" y="6408107"/>
            <a:ext cx="529351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https://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slackersite.wordpress.com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/2015/08/28/</a:t>
            </a:r>
            <a:r>
              <a:rPr lang="en-US" sz="1050" dirty="0" err="1">
                <a:solidFill>
                  <a:schemeClr val="bg1">
                    <a:lumMod val="75000"/>
                  </a:schemeClr>
                </a:solidFill>
              </a:rPr>
              <a:t>zipf</a:t>
            </a:r>
            <a:r>
              <a:rPr lang="en-US" sz="1050" dirty="0">
                <a:solidFill>
                  <a:schemeClr val="bg1">
                    <a:lumMod val="75000"/>
                  </a:schemeClr>
                </a:solidFill>
              </a:rPr>
              <a:t>-it-word-frequency-and-line-drawing/</a:t>
            </a:r>
          </a:p>
        </p:txBody>
      </p:sp>
    </p:spTree>
    <p:extLst>
      <p:ext uri="{BB962C8B-B14F-4D97-AF65-F5344CB8AC3E}">
        <p14:creationId xmlns:p14="http://schemas.microsoft.com/office/powerpoint/2010/main" val="45765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976A23-7B02-5040-463A-238CC474E567}"/>
              </a:ext>
            </a:extLst>
          </p:cNvPr>
          <p:cNvSpPr/>
          <p:nvPr/>
        </p:nvSpPr>
        <p:spPr>
          <a:xfrm>
            <a:off x="457200" y="4545211"/>
            <a:ext cx="2832750" cy="1073508"/>
          </a:xfrm>
          <a:prstGeom prst="wedgeRoundRectCallout">
            <a:avLst>
              <a:gd name="adj1" fmla="val -22557"/>
              <a:gd name="adj2" fmla="val -7203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C is our previous context matrix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E3E2197A-B6D4-3A84-1FFA-EC3C9D8F9F08}"/>
              </a:ext>
            </a:extLst>
          </p:cNvPr>
          <p:cNvSpPr/>
          <p:nvPr/>
        </p:nvSpPr>
        <p:spPr>
          <a:xfrm>
            <a:off x="3616036" y="4545210"/>
            <a:ext cx="4918363" cy="1811140"/>
          </a:xfrm>
          <a:prstGeom prst="wedgeRoundRectCallout">
            <a:avLst>
              <a:gd name="adj1" fmla="val 2232"/>
              <a:gd name="adj2" fmla="val -12863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effectLst/>
                <a:latin typeface="LMRoman9-Regular-Identity-H"/>
              </a:rPr>
              <a:t>The empty rectangles with dashed lines indicate which elements are zeroed out under the low-rank approximation.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41883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34976A23-7B02-5040-463A-238CC474E567}"/>
              </a:ext>
            </a:extLst>
          </p:cNvPr>
          <p:cNvSpPr/>
          <p:nvPr/>
        </p:nvSpPr>
        <p:spPr>
          <a:xfrm>
            <a:off x="391044" y="4398818"/>
            <a:ext cx="8295755" cy="2184543"/>
          </a:xfrm>
          <a:prstGeom prst="wedgeRoundRectCallout">
            <a:avLst>
              <a:gd name="adj1" fmla="val -11702"/>
              <a:gd name="adj2" fmla="val -6043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LMRoman10-Regular-Identity-H"/>
              </a:rPr>
              <a:t>Each row in the matrix </a:t>
            </a:r>
            <a:r>
              <a:rPr lang="en-US" sz="1800" b="1" dirty="0">
                <a:effectLst/>
                <a:latin typeface="LMRomanDemi10-Regular-Identity-H"/>
              </a:rPr>
              <a:t>U</a:t>
            </a:r>
            <a:r>
              <a:rPr lang="en-US" sz="1800" dirty="0">
                <a:effectLst/>
                <a:latin typeface="LMRomanDemi10-Regular-Identity-H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the numerical representation of a single word in the vocabulary, and each column in </a:t>
            </a:r>
            <a:r>
              <a:rPr lang="en-US" sz="1800" b="1" dirty="0">
                <a:effectLst/>
                <a:latin typeface="LMRomanDemi10-Regular-Identity-H"/>
              </a:rPr>
              <a:t>U</a:t>
            </a:r>
            <a:r>
              <a:rPr lang="en-US" sz="1800" dirty="0">
                <a:effectLst/>
                <a:latin typeface="LMRomanDemi10-Regular-Identity-H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is one semantic dimension, or topic, used to describe the underlying documents that were used to construct </a:t>
            </a:r>
            <a:r>
              <a:rPr lang="en-US" sz="1800" b="1" dirty="0">
                <a:effectLst/>
                <a:latin typeface="LMRomanDemi10-Regular-Identity-H"/>
              </a:rPr>
              <a:t>C</a:t>
            </a:r>
            <a:r>
              <a:rPr lang="en-US" sz="1800" dirty="0">
                <a:effectLst/>
                <a:latin typeface="LMRoman10-Regular-Identity-H"/>
              </a:rPr>
              <a:t>. For example, if row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the co-occurrence vector for the word </a:t>
            </a:r>
            <a:r>
              <a:rPr lang="en-US" sz="1800" dirty="0">
                <a:effectLst/>
                <a:latin typeface="LMRoman10-Italic-Identity-H"/>
              </a:rPr>
              <a:t>bagel </a:t>
            </a:r>
            <a:r>
              <a:rPr lang="en-US" sz="1800" dirty="0">
                <a:effectLst/>
                <a:latin typeface="LMRoman10-Regular-Identity-H"/>
              </a:rPr>
              <a:t>and column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a topic describing foods, we would expect </a:t>
            </a:r>
            <a:r>
              <a:rPr lang="en-US" sz="1800" i="1" dirty="0" err="1">
                <a:effectLst/>
                <a:latin typeface="CMMI10"/>
              </a:rPr>
              <a:t>c</a:t>
            </a:r>
            <a:r>
              <a:rPr lang="en-US" sz="1800" i="1" baseline="-25000" dirty="0" err="1">
                <a:effectLst/>
                <a:latin typeface="CMMI7"/>
              </a:rPr>
              <a:t>ij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to have a high value because the food topic is an important part of the semantic description of the word </a:t>
            </a:r>
            <a:r>
              <a:rPr lang="en-US" sz="1800" dirty="0">
                <a:effectLst/>
                <a:latin typeface="LMRoman10-Italic-Identity-H"/>
              </a:rPr>
              <a:t>bagel</a:t>
            </a:r>
            <a:r>
              <a:rPr lang="en-US" sz="1800" dirty="0">
                <a:effectLst/>
                <a:latin typeface="LMRoman10-Regular-Identity-H"/>
              </a:rPr>
              <a:t>. </a:t>
            </a:r>
          </a:p>
          <a:p>
            <a:r>
              <a:rPr lang="en-US" b="1" dirty="0">
                <a:latin typeface="LMRoman10-Regular-Identity-H"/>
              </a:rPr>
              <a:t>However, topics are not easily interpretable!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7853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93D9E9BB-3F27-20DE-D110-BA47B113CF3E}"/>
              </a:ext>
            </a:extLst>
          </p:cNvPr>
          <p:cNvSpPr/>
          <p:nvPr/>
        </p:nvSpPr>
        <p:spPr>
          <a:xfrm>
            <a:off x="2012025" y="4536932"/>
            <a:ext cx="5885065" cy="1337395"/>
          </a:xfrm>
          <a:prstGeom prst="wedgeRoundRectCallout">
            <a:avLst>
              <a:gd name="adj1" fmla="val 13723"/>
              <a:gd name="adj2" fmla="val -728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MRoman10-Regular-Identity-H"/>
              </a:rPr>
              <a:t>Diagonal matrix with values sorted in descending order. </a:t>
            </a:r>
            <a:r>
              <a:rPr lang="en-US" sz="2400" dirty="0">
                <a:effectLst/>
                <a:latin typeface="LMRoman10-Regular-Identity-H"/>
              </a:rPr>
              <a:t>The values in </a:t>
            </a:r>
            <a:r>
              <a:rPr lang="el-GR" sz="2400" b="1" dirty="0">
                <a:effectLst/>
                <a:latin typeface="CMR10"/>
              </a:rPr>
              <a:t>Σ</a:t>
            </a:r>
            <a:r>
              <a:rPr lang="el-GR" sz="2400" dirty="0">
                <a:effectLst/>
                <a:latin typeface="CMR10"/>
              </a:rPr>
              <a:t> </a:t>
            </a:r>
            <a:r>
              <a:rPr lang="en-US" sz="2400" dirty="0">
                <a:effectLst/>
                <a:latin typeface="LMRoman10-Regular-Identity-H"/>
              </a:rPr>
              <a:t>indicate the importance of topics captured in </a:t>
            </a:r>
            <a:r>
              <a:rPr lang="en-US" sz="2400" b="1" dirty="0">
                <a:effectLst/>
                <a:latin typeface="LMRomanDemi10-Regular-Identity-H"/>
              </a:rPr>
              <a:t>U</a:t>
            </a:r>
            <a:r>
              <a:rPr lang="en-US" sz="2400" dirty="0">
                <a:effectLst/>
                <a:latin typeface="LMRoman10-Regular-Identity-H"/>
              </a:rPr>
              <a:t>. </a:t>
            </a:r>
            <a:endParaRPr lang="en-US" sz="3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65678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929F-0FC9-2E4C-BB0E-FFE5279D6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2DAA64-6160-994A-97B8-F70DFE9C4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CF1D5-5C1D-DB0B-2419-ADE9C2441C8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6" name="Picture 5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F1D6709E-4BD9-69C5-44EB-A5BC3BB7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7E10CE-C50E-192A-1831-6B5447B70DF4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517800C-E7BF-844B-8D67-1D1F35BD4131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11EC3841-547C-68F9-7EC3-D75276875673}"/>
              </a:ext>
            </a:extLst>
          </p:cNvPr>
          <p:cNvSpPr/>
          <p:nvPr/>
        </p:nvSpPr>
        <p:spPr>
          <a:xfrm>
            <a:off x="1814946" y="4545211"/>
            <a:ext cx="6938010" cy="2038151"/>
          </a:xfrm>
          <a:prstGeom prst="wedgeRoundRectCallout">
            <a:avLst>
              <a:gd name="adj1" fmla="val 35787"/>
              <a:gd name="adj2" fmla="val -660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800" dirty="0">
                <a:effectLst/>
                <a:latin typeface="LMRoman10-Regular-Identity-H"/>
              </a:rPr>
              <a:t>Each row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 </a:t>
            </a:r>
            <a:r>
              <a:rPr lang="en-US" sz="1800" b="1" dirty="0">
                <a:effectLst/>
                <a:latin typeface="LMRomanDemi10-Regular-Identity-H"/>
              </a:rPr>
              <a:t>V</a:t>
            </a:r>
            <a:r>
              <a:rPr lang="en-US" sz="1800" b="1" baseline="30000" dirty="0">
                <a:effectLst/>
                <a:latin typeface="CMMI7"/>
              </a:rPr>
              <a:t>T</a:t>
            </a:r>
            <a:r>
              <a:rPr lang="en-US" sz="1800" dirty="0">
                <a:effectLst/>
                <a:latin typeface="CMMI7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contains a bag-of-words description of topic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LMRoman10-Regular-Identity-H"/>
              </a:rPr>
              <a:t>, where the value at position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 row </a:t>
            </a:r>
            <a:r>
              <a:rPr lang="en-US" i="1" dirty="0">
                <a:latin typeface="CMMI10"/>
              </a:rPr>
              <a:t>i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indicates the importance of word </a:t>
            </a:r>
            <a:r>
              <a:rPr lang="en-US" sz="1800" i="1" dirty="0">
                <a:effectLst/>
                <a:latin typeface="CMMI10"/>
              </a:rPr>
              <a:t>j</a:t>
            </a:r>
            <a:r>
              <a:rPr lang="en-US" sz="1800" dirty="0">
                <a:effectLst/>
                <a:latin typeface="CMMI10"/>
              </a:rPr>
              <a:t> </a:t>
            </a:r>
            <a:r>
              <a:rPr lang="en-US" sz="1800" dirty="0">
                <a:effectLst/>
                <a:latin typeface="LMRoman10-Regular-Identity-H"/>
              </a:rPr>
              <a:t>to topic </a:t>
            </a:r>
            <a:r>
              <a:rPr lang="en-US" sz="1800" i="1" dirty="0" err="1">
                <a:effectLst/>
                <a:latin typeface="CMMI10"/>
              </a:rPr>
              <a:t>i</a:t>
            </a:r>
            <a:r>
              <a:rPr lang="en-US" sz="1800" dirty="0">
                <a:effectLst/>
                <a:latin typeface="LMRoman10-Regular-Identity-H"/>
              </a:rPr>
              <a:t>. For example, if the three highest values in a given row point to the words </a:t>
            </a:r>
            <a:r>
              <a:rPr lang="en-US" sz="1800" i="1" dirty="0">
                <a:effectLst/>
                <a:latin typeface="LMRoman10-Italic-Identity-H"/>
              </a:rPr>
              <a:t>bagel</a:t>
            </a:r>
            <a:r>
              <a:rPr lang="en-US" sz="1800" dirty="0">
                <a:effectLst/>
                <a:latin typeface="LMRoman10-Regular-Identity-H"/>
              </a:rPr>
              <a:t>, </a:t>
            </a:r>
            <a:r>
              <a:rPr lang="en-US" sz="1800" i="1" dirty="0">
                <a:effectLst/>
                <a:latin typeface="LMRoman10-Italic-Identity-H"/>
              </a:rPr>
              <a:t>bread</a:t>
            </a:r>
            <a:r>
              <a:rPr lang="en-US" sz="1800" dirty="0">
                <a:effectLst/>
                <a:latin typeface="LMRoman10-Regular-Identity-H"/>
              </a:rPr>
              <a:t>, and </a:t>
            </a:r>
            <a:r>
              <a:rPr lang="en-US" sz="1800" i="1" dirty="0">
                <a:effectLst/>
                <a:latin typeface="LMRoman10-Italic-Identity-H"/>
              </a:rPr>
              <a:t>croissant</a:t>
            </a:r>
            <a:r>
              <a:rPr lang="en-US" sz="1800" dirty="0">
                <a:effectLst/>
                <a:latin typeface="LMRoman10-Regular-Identity-H"/>
              </a:rPr>
              <a:t>, one can (subjectively) interpret this topic to be about bakery products. </a:t>
            </a:r>
          </a:p>
          <a:p>
            <a:endParaRPr lang="en-US" sz="1800" dirty="0">
              <a:effectLst/>
              <a:latin typeface="LMRoman10-Regular-Identity-H"/>
            </a:endParaRPr>
          </a:p>
          <a:p>
            <a:r>
              <a:rPr lang="en-US" b="1" dirty="0">
                <a:latin typeface="LMRoman10-Regular-Identity-H"/>
              </a:rPr>
              <a:t>Interpreting topics is hard!</a:t>
            </a:r>
            <a:endParaRPr lang="en-US" sz="3600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585958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7B444-3C4C-81A5-363E-F40CD09CD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Low-rank approximation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F21A0C-DCF9-C69A-1480-2EF3BA1D9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9D9BD8-051D-1F44-E183-F808CB7E7E5F}"/>
              </a:ext>
            </a:extLst>
          </p:cNvPr>
          <p:cNvGrpSpPr/>
          <p:nvPr/>
        </p:nvGrpSpPr>
        <p:grpSpPr>
          <a:xfrm>
            <a:off x="391044" y="1352892"/>
            <a:ext cx="8361911" cy="2845035"/>
            <a:chOff x="391044" y="1352892"/>
            <a:chExt cx="8361911" cy="2845035"/>
          </a:xfrm>
        </p:grpSpPr>
        <p:pic>
          <p:nvPicPr>
            <p:cNvPr id="5" name="Picture 4" descr="A diagram of a number and a number&#10;&#10;Description automatically generated with medium confidence">
              <a:extLst>
                <a:ext uri="{FF2B5EF4-FFF2-40B4-BE49-F238E27FC236}">
                  <a16:creationId xmlns:a16="http://schemas.microsoft.com/office/drawing/2014/main" id="{57FB94F6-C47A-BF6F-3CC4-3B6F3FAA3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044" y="1553784"/>
              <a:ext cx="8361911" cy="26441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D0DCE0-1FCE-3852-520D-F6554026C861}"/>
                </a:ext>
              </a:extLst>
            </p:cNvPr>
            <p:cNvSpPr/>
            <p:nvPr/>
          </p:nvSpPr>
          <p:spPr>
            <a:xfrm>
              <a:off x="6075218" y="1352893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2C9E68C-D6FB-DFA1-923D-EF95B6488E76}"/>
                </a:ext>
              </a:extLst>
            </p:cNvPr>
            <p:cNvSpPr/>
            <p:nvPr/>
          </p:nvSpPr>
          <p:spPr>
            <a:xfrm>
              <a:off x="8295755" y="1352892"/>
              <a:ext cx="457200" cy="4017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9B159FB-DA13-5065-0945-52D7A45422E7}"/>
              </a:ext>
            </a:extLst>
          </p:cNvPr>
          <p:cNvSpPr/>
          <p:nvPr/>
        </p:nvSpPr>
        <p:spPr>
          <a:xfrm>
            <a:off x="1773382" y="4730172"/>
            <a:ext cx="5943600" cy="1549869"/>
          </a:xfrm>
          <a:prstGeom prst="wedgeRoundRectCallout">
            <a:avLst>
              <a:gd name="adj1" fmla="val 16256"/>
              <a:gd name="adj2" fmla="val -8143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LMRoman10-Regular-Identity-H"/>
              </a:rPr>
              <a:t>Zeroing out the bottom of the diagonal eliminates the least important topics in </a:t>
            </a:r>
            <a:r>
              <a:rPr lang="en-US" sz="2400" b="1" dirty="0">
                <a:latin typeface="LMRoman10-Regular-Identity-H"/>
              </a:rPr>
              <a:t>U</a:t>
            </a:r>
            <a:r>
              <a:rPr lang="en-US" sz="2400" dirty="0">
                <a:latin typeface="LMRoman10-Regular-Identity-H"/>
              </a:rPr>
              <a:t> → low-rank approximation. Typically, we keep the left-most 100 or 200 columns in </a:t>
            </a:r>
            <a:r>
              <a:rPr lang="en-US" sz="2400" b="1" dirty="0">
                <a:latin typeface="LMRoman10-Regular-Identity-H"/>
              </a:rPr>
              <a:t>U</a:t>
            </a:r>
            <a:r>
              <a:rPr lang="en-US" sz="2400" dirty="0">
                <a:latin typeface="LMRoman10-Regular-Identity-H"/>
              </a:rPr>
              <a:t>.</a:t>
            </a:r>
            <a:endParaRPr lang="en-US" sz="44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95823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F247A-7FF1-0E51-1EA2-7FBE9B764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550375-A661-46E7-94D8-7B37C8E08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new features (columns in </a:t>
            </a:r>
            <a:r>
              <a:rPr lang="en-US" b="1" dirty="0"/>
              <a:t>U</a:t>
            </a:r>
            <a:r>
              <a:rPr lang="en-US" dirty="0"/>
              <a:t>) are hard to interpret…</a:t>
            </a:r>
          </a:p>
          <a:p>
            <a:r>
              <a:rPr lang="en-US" dirty="0"/>
              <a:t>The vectors in </a:t>
            </a:r>
            <a:r>
              <a:rPr lang="en-US" b="1" dirty="0"/>
              <a:t>U</a:t>
            </a:r>
            <a:r>
              <a:rPr lang="en-US" dirty="0"/>
              <a:t> collapse all the word senses of the given word</a:t>
            </a:r>
          </a:p>
          <a:p>
            <a:r>
              <a:rPr lang="en-US" dirty="0"/>
              <a:t>The runtime of SVD is cubic in the size of </a:t>
            </a:r>
            <a:r>
              <a:rPr lang="en-US" b="1" dirty="0"/>
              <a:t>C</a:t>
            </a:r>
            <a:r>
              <a:rPr lang="en-US" dirty="0"/>
              <a:t>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E74167-7885-6C23-F5C4-B7DB4D3C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543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370296A-1D30-6D4E-A5F1-A6FA0CB25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word2vec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F3CD4F-D420-3946-80E3-18B1FFE76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449CA8-13AE-AF41-8266-22B3C091B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08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E7E1F7E-FB4D-E54D-9B81-185BF5585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4DDE4E-1420-514A-81BA-5D6E0944A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word2vec’s training objective predicts the context in which a given word is likely to occur </a:t>
            </a:r>
          </a:p>
          <a:p>
            <a:r>
              <a:rPr lang="en-US" dirty="0"/>
              <a:t>Flips Firth’s observation: the context is defined by the word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22CC9-9274-9F48-8E87-6D37FD63C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370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BD44-3C42-5285-FF26-92B8DEF5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Historical context</a:t>
            </a:r>
          </a:p>
        </p:txBody>
      </p:sp>
      <p:pic>
        <p:nvPicPr>
          <p:cNvPr id="1026" name="Picture 2" descr="When Yoda says there is another ...">
            <a:extLst>
              <a:ext uri="{FF2B5EF4-FFF2-40B4-BE49-F238E27FC236}">
                <a16:creationId xmlns:a16="http://schemas.microsoft.com/office/drawing/2014/main" id="{0BF760D3-9A46-5C2E-720C-18A66A62B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732373"/>
            <a:ext cx="4038600" cy="2261616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442DA-D90E-3DEC-ADBB-E9D951E4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The previous objective in word2vec is called “skip-gram”. Why?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There is another </a:t>
            </a:r>
            <a:r>
              <a:rPr lang="en-US" sz="1800" dirty="0">
                <a:sym typeface="Wingdings" pitchFamily="2" charset="2"/>
              </a:rPr>
              <a:t> </a:t>
            </a:r>
            <a:endParaRPr lang="en-US" sz="1800" dirty="0"/>
          </a:p>
          <a:p>
            <a:pPr lvl="1">
              <a:lnSpc>
                <a:spcPct val="90000"/>
              </a:lnSpc>
            </a:pPr>
            <a:r>
              <a:rPr lang="en-US" sz="1800" dirty="0"/>
              <a:t>This objective matches the distribution hypothesis directly, i.e., predict the word given the context.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This objective was called “continuous bag of words.” Why?</a:t>
            </a:r>
          </a:p>
          <a:p>
            <a:pPr lvl="1">
              <a:lnSpc>
                <a:spcPct val="90000"/>
              </a:lnSpc>
            </a:pPr>
            <a:r>
              <a:rPr lang="en-US" sz="1800" dirty="0"/>
              <a:t>In the original work, this objective was shown to perform worse than skip-gram. However, future work shown this to be caused by a bug in the original word2vec implementation…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4FE175-F1C8-FE42-5325-B6F326BA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5157AA-4A4D-2C48-B0F6-C526C028AE97}" type="slidenum">
              <a:rPr lang="en-US" smtClean="0"/>
              <a:pPr>
                <a:spcAft>
                  <a:spcPts val="600"/>
                </a:spcAft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67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ABCEF-0199-DE4F-9913-7FC3E729C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60D93E-C98B-B042-A783-CB00914F4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2745" y="744071"/>
            <a:ext cx="4667019" cy="41170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8A108EA-5807-A441-8AA1-149016DF3251}"/>
              </a:ext>
            </a:extLst>
          </p:cNvPr>
          <p:cNvSpPr txBox="1"/>
          <p:nvPr/>
        </p:nvSpPr>
        <p:spPr>
          <a:xfrm>
            <a:off x="887506" y="5285553"/>
            <a:ext cx="7007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“A bagel and cream cheese (also known as bagel with cream cheese) is a </a:t>
            </a:r>
          </a:p>
          <a:p>
            <a:pPr algn="ctr"/>
            <a:r>
              <a:rPr lang="en-US" dirty="0"/>
              <a:t>common food pairing in American cuisine.”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B43A53-99B1-F943-B8CE-CE0FBC642659}"/>
              </a:ext>
            </a:extLst>
          </p:cNvPr>
          <p:cNvSpPr txBox="1"/>
          <p:nvPr/>
        </p:nvSpPr>
        <p:spPr>
          <a:xfrm>
            <a:off x="5592876" y="744071"/>
            <a:ext cx="30939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Blue</a:t>
            </a:r>
            <a:r>
              <a:rPr lang="en-US" dirty="0"/>
              <a:t>: input (or center) vector</a:t>
            </a:r>
          </a:p>
          <a:p>
            <a:r>
              <a:rPr lang="en-US" b="1" dirty="0">
                <a:solidFill>
                  <a:srgbClr val="FF0000"/>
                </a:solidFill>
              </a:rPr>
              <a:t>Red</a:t>
            </a:r>
            <a:r>
              <a:rPr lang="en-US" dirty="0"/>
              <a:t>: output (or context) vector</a:t>
            </a:r>
          </a:p>
        </p:txBody>
      </p:sp>
    </p:spTree>
    <p:extLst>
      <p:ext uri="{BB962C8B-B14F-4D97-AF65-F5344CB8AC3E}">
        <p14:creationId xmlns:p14="http://schemas.microsoft.com/office/powerpoint/2010/main" val="351532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59418-89B8-6748-8ADD-B44A85591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379B1-ED2D-5545-B6B4-A926DFAD5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Sparsity impacts search and classification</a:t>
            </a:r>
          </a:p>
          <a:p>
            <a:pPr lvl="1"/>
            <a:r>
              <a:rPr lang="en-US" dirty="0"/>
              <a:t>For example, if the word </a:t>
            </a:r>
            <a:r>
              <a:rPr lang="en-US" i="1" dirty="0"/>
              <a:t>great</a:t>
            </a:r>
            <a:r>
              <a:rPr lang="en-US" dirty="0"/>
              <a:t> is seen in training, but </a:t>
            </a:r>
            <a:r>
              <a:rPr lang="en-US" i="1" dirty="0"/>
              <a:t>fantastic</a:t>
            </a:r>
            <a:r>
              <a:rPr lang="en-US" dirty="0"/>
              <a:t> is not, a classifier would not know how to classify a review containing the word </a:t>
            </a:r>
            <a:r>
              <a:rPr lang="en-US" i="1" dirty="0"/>
              <a:t>fantastic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How does this impact search?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1DE914-B3D7-6046-9F47-EA70BEE9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994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46D13A3-9B8A-144A-A5CF-9623D22F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push/pull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2B699-97BF-7B4A-84CF-48420A5E5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Pull</a:t>
            </a:r>
            <a:r>
              <a:rPr lang="en-US" dirty="0"/>
              <a:t> the red vectors for words in context closer to the blue vector for the center word</a:t>
            </a:r>
          </a:p>
          <a:p>
            <a:r>
              <a:rPr lang="en-US" i="1" dirty="0"/>
              <a:t>Push</a:t>
            </a:r>
            <a:r>
              <a:rPr lang="en-US" dirty="0"/>
              <a:t> the red vectors for words not in context away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E16E76-060B-D342-98DF-25D4A685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761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B8D59-589E-254B-8F07-A44D0BAA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6093A-1DBC-A54D-A5EE-80DDCEC64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 as a language model:</a:t>
            </a:r>
          </a:p>
          <a:p>
            <a:pPr lvl="1"/>
            <a:r>
              <a:rPr lang="en-US" dirty="0"/>
              <a:t>Consider a window of [-c, +c] words around each word in a text</a:t>
            </a:r>
          </a:p>
          <a:p>
            <a:pPr lvl="1"/>
            <a:r>
              <a:rPr lang="en-US" dirty="0"/>
              <a:t>Learn to predict the context words, i.e., words in this window, given the center word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8EB21-52A1-CB4D-98D4-66ECFBBD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225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B836F9D-1D3F-824E-AF0E-994E61372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3D0F7C1-6068-C84F-B7F4-F5086173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09E7FE-F56A-E843-844A-304DD9F7D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024" y="1970436"/>
            <a:ext cx="6624918" cy="12431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863671-E447-3147-A4C0-3F99C4D58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3737594"/>
            <a:ext cx="3879744" cy="13453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AD2EEA-04AC-224C-BF1C-D8DE40C1AA27}"/>
              </a:ext>
            </a:extLst>
          </p:cNvPr>
          <p:cNvSpPr txBox="1"/>
          <p:nvPr/>
        </p:nvSpPr>
        <p:spPr>
          <a:xfrm>
            <a:off x="6076970" y="3994792"/>
            <a:ext cx="10903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: v</a:t>
            </a:r>
            <a:r>
              <a:rPr lang="en-US" sz="2400" baseline="30000" dirty="0"/>
              <a:t>i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: </a:t>
            </a:r>
            <a:r>
              <a:rPr lang="en-US" sz="2400" dirty="0" err="1"/>
              <a:t>v</a:t>
            </a:r>
            <a:r>
              <a:rPr lang="en-US" sz="2400" baseline="30000" dirty="0" err="1"/>
              <a:t>o</a:t>
            </a:r>
            <a:endParaRPr lang="en-US" sz="2400" baseline="30000" dirty="0"/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019A5BE-68E3-3A46-99D3-5F0D4963B4F2}"/>
              </a:ext>
            </a:extLst>
          </p:cNvPr>
          <p:cNvSpPr/>
          <p:nvPr/>
        </p:nvSpPr>
        <p:spPr>
          <a:xfrm>
            <a:off x="2680446" y="5475033"/>
            <a:ext cx="4688541" cy="881317"/>
          </a:xfrm>
          <a:prstGeom prst="wedgeRoundRectCallout">
            <a:avLst>
              <a:gd name="adj1" fmla="val -22492"/>
              <a:gd name="adj2" fmla="val -7500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Similar to multiclass LR, but…</a:t>
            </a:r>
          </a:p>
        </p:txBody>
      </p:sp>
    </p:spTree>
    <p:extLst>
      <p:ext uri="{BB962C8B-B14F-4D97-AF65-F5344CB8AC3E}">
        <p14:creationId xmlns:p14="http://schemas.microsoft.com/office/powerpoint/2010/main" val="16551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9F19A-E142-0C46-8AB6-283D7D35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from LR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CEFB8-C100-F24D-B36D-20E2C20F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dirty="0"/>
              <a:t> are learned during training, whereas for traditional LR, the feature vectors are static (they do not change)</a:t>
            </a:r>
          </a:p>
          <a:p>
            <a:pPr lvl="1"/>
            <a:r>
              <a:rPr lang="en-US" dirty="0"/>
              <a:t>Word2vec has been described as “dynamic LR”</a:t>
            </a:r>
          </a:p>
          <a:p>
            <a:r>
              <a:rPr lang="en-US" dirty="0"/>
              <a:t>The v</a:t>
            </a:r>
            <a:r>
              <a:rPr lang="en-US" baseline="30000" dirty="0"/>
              <a:t>i</a:t>
            </a:r>
            <a:r>
              <a:rPr lang="en-US" dirty="0"/>
              <a:t> and </a:t>
            </a:r>
            <a:r>
              <a:rPr lang="en-US" dirty="0" err="1"/>
              <a:t>v</a:t>
            </a:r>
            <a:r>
              <a:rPr lang="en-US" baseline="30000" dirty="0" err="1"/>
              <a:t>o</a:t>
            </a:r>
            <a:r>
              <a:rPr lang="en-US" baseline="30000" dirty="0"/>
              <a:t> </a:t>
            </a:r>
            <a:r>
              <a:rPr lang="en-US" dirty="0"/>
              <a:t>are simply coordinates in a multi-dimensional space </a:t>
            </a:r>
          </a:p>
          <a:p>
            <a:pPr lvl="1"/>
            <a:r>
              <a:rPr lang="en-US" dirty="0"/>
              <a:t>Hard to interpret!</a:t>
            </a:r>
          </a:p>
          <a:p>
            <a:r>
              <a:rPr lang="en-US" dirty="0"/>
              <a:t>The number of classes to learn for word2vec is very large (approximately the size of the vocabulary because any word may appear in some context)</a:t>
            </a:r>
          </a:p>
          <a:p>
            <a:pPr lvl="1"/>
            <a:r>
              <a:rPr lang="en-US" dirty="0"/>
              <a:t>Need an approximated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409847-930F-B04F-86F1-1B56B72F8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34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B147B6-C948-104A-AF87-6DC2627C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cost function for word2vec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759935-6728-7149-B1B8-97956C27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BBDD4B-BCB5-8A48-9118-3C5C1A721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41" y="2069002"/>
            <a:ext cx="8494811" cy="7279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52C155B-6C07-1642-9BDF-6C804AB75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870" y="3591337"/>
            <a:ext cx="6598024" cy="839522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3EE095DD-4F78-AB40-930E-6F10924DB4A8}"/>
              </a:ext>
            </a:extLst>
          </p:cNvPr>
          <p:cNvSpPr/>
          <p:nvPr/>
        </p:nvSpPr>
        <p:spPr>
          <a:xfrm>
            <a:off x="941293" y="4876802"/>
            <a:ext cx="3101789" cy="1380938"/>
          </a:xfrm>
          <a:prstGeom prst="wedgeRoundRectCallout">
            <a:avLst>
              <a:gd name="adj1" fmla="val 22785"/>
              <a:gd name="adj2" fmla="val -10096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Skipping the denominator, which is expensive to compute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EF9C89BD-DB43-ED4C-B30B-76F072F93B51}"/>
              </a:ext>
            </a:extLst>
          </p:cNvPr>
          <p:cNvSpPr/>
          <p:nvPr/>
        </p:nvSpPr>
        <p:spPr>
          <a:xfrm>
            <a:off x="4643716" y="4876802"/>
            <a:ext cx="3101789" cy="1380938"/>
          </a:xfrm>
          <a:prstGeom prst="wedgeRoundRectCallout">
            <a:avLst>
              <a:gd name="adj1" fmla="val -33284"/>
              <a:gd name="adj2" fmla="val -8668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A small sample of words not in context</a:t>
            </a:r>
          </a:p>
        </p:txBody>
      </p:sp>
    </p:spTree>
    <p:extLst>
      <p:ext uri="{BB962C8B-B14F-4D97-AF65-F5344CB8AC3E}">
        <p14:creationId xmlns:p14="http://schemas.microsoft.com/office/powerpoint/2010/main" val="82354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8170A41-BEFE-7C4A-8BA3-0643A0F43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198B4-8E16-9D40-A431-5F623FE664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714" y="0"/>
            <a:ext cx="56225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048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38F24F-5E81-EF47-A987-C98B1B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B39E75-8CF6-0647-A264-A11038C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36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7A885-B323-6043-99B2-3D146DAD9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306" y="1779876"/>
            <a:ext cx="6519571" cy="448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258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BC09E-540A-A04C-BB25-8C760C617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word2vec learn?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A7C2A-1E28-7C41-BB02-755BD2AF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vectors capture meaningful semantics:</a:t>
            </a:r>
          </a:p>
          <a:p>
            <a:pPr lvl="1"/>
            <a:r>
              <a:rPr lang="en-US" dirty="0"/>
              <a:t>v(China) – v(Beijing) = v(France) – v(Paris)</a:t>
            </a:r>
          </a:p>
          <a:p>
            <a:pPr lvl="1"/>
            <a:r>
              <a:rPr lang="en-US" dirty="0"/>
              <a:t>v(king) – v(man) = v(queen) – v(woman)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7C210-5380-3F4E-A146-3D35C1722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6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58EB79C-5A6C-7C44-A0EF-40C2BC5A0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word2vec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B0785-ED7B-714F-BF61-9BF5D8387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numerical representations are static, i.e., they are the same for all senses of a word: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the river</a:t>
            </a:r>
          </a:p>
          <a:p>
            <a:pPr lvl="1"/>
            <a:r>
              <a:rPr lang="en-US" i="1" dirty="0"/>
              <a:t>Bank</a:t>
            </a:r>
            <a:r>
              <a:rPr lang="en-US" dirty="0"/>
              <a:t> of America</a:t>
            </a:r>
          </a:p>
          <a:p>
            <a:r>
              <a:rPr lang="en-US" dirty="0"/>
              <a:t>The numerical representations capture potential biases in the textual data:</a:t>
            </a:r>
          </a:p>
          <a:p>
            <a:pPr lvl="1"/>
            <a:r>
              <a:rPr lang="en-US" dirty="0"/>
              <a:t>v(doctor) – v(man) = v(nurse) – v(woman)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6839F-DFF4-EA4A-8B53-5444C21B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5903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74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Distributional hypothesis</a:t>
            </a:r>
          </a:p>
          <a:p>
            <a:r>
              <a:rPr lang="en-US" dirty="0"/>
              <a:t>Traditional distributional representation</a:t>
            </a:r>
          </a:p>
          <a:p>
            <a:r>
              <a:rPr lang="en-US" dirty="0"/>
              <a:t>The word2vec algorithm</a:t>
            </a:r>
          </a:p>
          <a:p>
            <a:r>
              <a:rPr lang="en-US" dirty="0"/>
              <a:t>Drawbacks of word2vec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EBD9A66-4F1C-EC41-A26F-5D8AC2DFD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5D43A0-C1D0-9A4A-830A-2FC2708E0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28F37-ABFC-4749-9A28-B79DFB0D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83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Bread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68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850256D-5844-A34E-BC69-9056DC0E9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comes next?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B83710-E004-1A45-8A39-191171E16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8441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Bagel and ___________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7476C-C442-CC4C-981E-939C1F5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55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tasty </a:t>
            </a:r>
            <a:r>
              <a:rPr lang="en-US" i="1" dirty="0"/>
              <a:t>X</a:t>
            </a:r>
          </a:p>
          <a:p>
            <a:r>
              <a:rPr lang="en-US" i="1" dirty="0"/>
              <a:t>X</a:t>
            </a:r>
            <a:r>
              <a:rPr lang="en-US" dirty="0"/>
              <a:t> with butter</a:t>
            </a:r>
          </a:p>
          <a:p>
            <a:r>
              <a:rPr lang="en-US" i="1" dirty="0"/>
              <a:t>X</a:t>
            </a:r>
            <a:r>
              <a:rPr lang="en-US" dirty="0"/>
              <a:t> and coffee</a:t>
            </a:r>
          </a:p>
          <a:p>
            <a:r>
              <a:rPr lang="en-US" dirty="0"/>
              <a:t>greasy </a:t>
            </a:r>
            <a:r>
              <a:rPr lang="en-US" i="1" dirty="0"/>
              <a:t>X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982" y="2205181"/>
            <a:ext cx="3492500" cy="23368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3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440C3-520D-304F-BA2B-D3C957B0B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Distributional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021C9-557C-984C-A11C-190DC8D24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4999"/>
          </a:xfrm>
        </p:spPr>
        <p:txBody>
          <a:bodyPr>
            <a:normAutofit/>
          </a:bodyPr>
          <a:lstStyle/>
          <a:p>
            <a:r>
              <a:rPr lang="en-US" sz="2800" dirty="0"/>
              <a:t>“A word is characterized by the company it keeps.” (Firth, 1957)</a:t>
            </a:r>
          </a:p>
          <a:p>
            <a:r>
              <a:rPr lang="en-US" sz="2800" dirty="0"/>
              <a:t>Words that occur in similar contexts tend to have similar meanings. (Harris, 1954)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AFDD08-F7F9-6747-B95B-6435B82CC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3F709088-C482-7F43-A7AB-0B1EFCBD5696}"/>
              </a:ext>
            </a:extLst>
          </p:cNvPr>
          <p:cNvSpPr/>
          <p:nvPr/>
        </p:nvSpPr>
        <p:spPr>
          <a:xfrm>
            <a:off x="4208929" y="3608294"/>
            <a:ext cx="726142" cy="475130"/>
          </a:xfrm>
          <a:prstGeom prst="down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A9392A-EF6C-414C-BE53-986663CBDC28}"/>
              </a:ext>
            </a:extLst>
          </p:cNvPr>
          <p:cNvSpPr txBox="1">
            <a:spLocks/>
          </p:cNvSpPr>
          <p:nvPr/>
        </p:nvSpPr>
        <p:spPr>
          <a:xfrm>
            <a:off x="519953" y="4186518"/>
            <a:ext cx="8229600" cy="1711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We will define a numerical representation of words that captures the context in which they occur!</a:t>
            </a:r>
          </a:p>
        </p:txBody>
      </p:sp>
    </p:spTree>
    <p:extLst>
      <p:ext uri="{BB962C8B-B14F-4D97-AF65-F5344CB8AC3E}">
        <p14:creationId xmlns:p14="http://schemas.microsoft.com/office/powerpoint/2010/main" val="122575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25815</TotalTime>
  <Words>1327</Words>
  <Application>Microsoft Macintosh PowerPoint</Application>
  <PresentationFormat>On-screen Show (4:3)</PresentationFormat>
  <Paragraphs>209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CMMI10</vt:lpstr>
      <vt:lpstr>CMMI7</vt:lpstr>
      <vt:lpstr>CMR10</vt:lpstr>
      <vt:lpstr>LMRoman10-Italic-Identity-H</vt:lpstr>
      <vt:lpstr>LMRoman10-Regular-Identity-H</vt:lpstr>
      <vt:lpstr>LMRoman9-Regular-Identity-H</vt:lpstr>
      <vt:lpstr>LMRomanDemi10-Regular-Identity-H</vt:lpstr>
      <vt:lpstr>Wingdings</vt:lpstr>
      <vt:lpstr>Office Theme</vt:lpstr>
      <vt:lpstr>Deep Learning for Natural Language Processing DLNLP 8: Distributional Hypothesis and Representation Learning</vt:lpstr>
      <vt:lpstr>Motivation</vt:lpstr>
      <vt:lpstr>Motivation</vt:lpstr>
      <vt:lpstr>Overview</vt:lpstr>
      <vt:lpstr>Distributional hypothesis</vt:lpstr>
      <vt:lpstr>What comes next?</vt:lpstr>
      <vt:lpstr>What comes next?</vt:lpstr>
      <vt:lpstr>What is X?</vt:lpstr>
      <vt:lpstr>Distributional hypothesis</vt:lpstr>
      <vt:lpstr>Mihai’s shallow taxonomy of consciousness</vt:lpstr>
      <vt:lpstr>Traditional distributional representation</vt:lpstr>
      <vt:lpstr>Key idea: co-occurrence matrix</vt:lpstr>
      <vt:lpstr>Co-occurrence matrix</vt:lpstr>
      <vt:lpstr>Co-occurrence matrix</vt:lpstr>
      <vt:lpstr>Co-occurrence matrix</vt:lpstr>
      <vt:lpstr>Co-occurrence matrix</vt:lpstr>
      <vt:lpstr>Co-occurrence matrix</vt:lpstr>
      <vt:lpstr>Quick questions</vt:lpstr>
      <vt:lpstr>The problem</vt:lpstr>
      <vt:lpstr>Singular value decomposition</vt:lpstr>
      <vt:lpstr>Singular value decomposition</vt:lpstr>
      <vt:lpstr>Singular value decomposition</vt:lpstr>
      <vt:lpstr>Singular value decomposition</vt:lpstr>
      <vt:lpstr>Low-rank approximation</vt:lpstr>
      <vt:lpstr>Drawbacks</vt:lpstr>
      <vt:lpstr>word2vec</vt:lpstr>
      <vt:lpstr>Intuition</vt:lpstr>
      <vt:lpstr>Historical context</vt:lpstr>
      <vt:lpstr>PowerPoint Presentation</vt:lpstr>
      <vt:lpstr>Intuition: push/pull</vt:lpstr>
      <vt:lpstr>Formalization</vt:lpstr>
      <vt:lpstr>Formalization</vt:lpstr>
      <vt:lpstr>Difference from LR</vt:lpstr>
      <vt:lpstr>Actual cost function for word2vec</vt:lpstr>
      <vt:lpstr>PowerPoint Presentation</vt:lpstr>
      <vt:lpstr>What does word2vec learn?</vt:lpstr>
      <vt:lpstr>What does word2vec learn?</vt:lpstr>
      <vt:lpstr>Drawbacks of word2vec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Mike S</cp:lastModifiedBy>
  <cp:revision>2131</cp:revision>
  <dcterms:created xsi:type="dcterms:W3CDTF">2013-07-26T18:41:15Z</dcterms:created>
  <dcterms:modified xsi:type="dcterms:W3CDTF">2025-10-21T16:15:29Z</dcterms:modified>
</cp:coreProperties>
</file>