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76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6" autoAdjust="0"/>
    <p:restoredTop sz="87671" autoAdjust="0"/>
  </p:normalViewPr>
  <p:slideViewPr>
    <p:cSldViewPr snapToGrid="0" snapToObjects="1">
      <p:cViewPr varScale="1">
        <p:scale>
          <a:sx n="111" d="100"/>
          <a:sy n="111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4: </a:t>
            </a:r>
            <a:r>
              <a:rPr lang="en-US" sz="3200" b="1" dirty="0" err="1"/>
              <a:t>PyTorch</a:t>
            </a:r>
            <a:r>
              <a:rPr lang="en-US" sz="3200" b="1" dirty="0"/>
              <a:t> Notes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Marco A.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Valenzuela-Escárcega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525A-9887-2A0B-DEE5-9CB0E45C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31C0-3792-3338-0CFF-C9318927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5FF40-CBBC-87AC-C7AD-85BD6619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4B37E-E15A-3339-9D65-D483DCCB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D751-BD57-EC48-BBAB-327B04BF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A5B0-FDD6-6940-8AD5-B4712CA7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FAE3-1E33-3442-9270-0E0EA6A8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6EF16C-8E0C-B049-922D-A01BB20A550E}"/>
              </a:ext>
            </a:extLst>
          </p:cNvPr>
          <p:cNvSpPr/>
          <p:nvPr/>
        </p:nvSpPr>
        <p:spPr>
          <a:xfrm>
            <a:off x="3854369" y="3791688"/>
            <a:ext cx="931639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4224CDC-A4B7-FB6A-9149-31658140B070}"/>
              </a:ext>
            </a:extLst>
          </p:cNvPr>
          <p:cNvSpPr/>
          <p:nvPr/>
        </p:nvSpPr>
        <p:spPr>
          <a:xfrm>
            <a:off x="4915950" y="1653329"/>
            <a:ext cx="3536189" cy="1344513"/>
          </a:xfrm>
          <a:prstGeom prst="wedgeRoundRectCallout">
            <a:avLst>
              <a:gd name="adj1" fmla="val -50652"/>
              <a:gd name="adj2" fmla="val 1092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functions such as </a:t>
            </a:r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NLLLoss</a:t>
            </a:r>
            <a:r>
              <a:rPr lang="en-US" dirty="0"/>
              <a:t> or </a:t>
            </a:r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CrossEntropyLoss</a:t>
            </a:r>
            <a:r>
              <a:rPr lang="en-US" dirty="0"/>
              <a:t> compute the loss for one or a small number of examples (a “mini batch”)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B58D463-9011-3FC1-CAD2-434A3A90137F}"/>
              </a:ext>
            </a:extLst>
          </p:cNvPr>
          <p:cNvSpPr/>
          <p:nvPr/>
        </p:nvSpPr>
        <p:spPr>
          <a:xfrm>
            <a:off x="5241970" y="4057006"/>
            <a:ext cx="3536189" cy="1344513"/>
          </a:xfrm>
          <a:prstGeom prst="wedgeRoundRectCallout">
            <a:avLst>
              <a:gd name="adj1" fmla="val -60472"/>
              <a:gd name="adj2" fmla="val -439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model(x)</a:t>
            </a:r>
            <a:r>
              <a:rPr lang="en-US" dirty="0"/>
              <a:t> runs the forward pass through the model for the current example (or mini batch). This is necessary for the loss.</a:t>
            </a:r>
          </a:p>
        </p:txBody>
      </p:sp>
    </p:spTree>
    <p:extLst>
      <p:ext uri="{BB962C8B-B14F-4D97-AF65-F5344CB8AC3E}">
        <p14:creationId xmlns:p14="http://schemas.microsoft.com/office/powerpoint/2010/main" val="3050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5944B-D400-2D37-3A5A-4E89A92D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60E4-2541-8075-ABE9-B7DB686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846AB-2C6A-5C5C-FE26-FAA8C8BB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CF21D-237D-336C-C06F-30213593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7D3D71-A2E9-BD85-7406-AE0EA1B12E2A}"/>
              </a:ext>
            </a:extLst>
          </p:cNvPr>
          <p:cNvSpPr/>
          <p:nvPr/>
        </p:nvSpPr>
        <p:spPr>
          <a:xfrm>
            <a:off x="3530279" y="3791688"/>
            <a:ext cx="1255730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2713561-C6CA-2D9B-D759-6B2773C674BB}"/>
              </a:ext>
            </a:extLst>
          </p:cNvPr>
          <p:cNvSpPr/>
          <p:nvPr/>
        </p:nvSpPr>
        <p:spPr>
          <a:xfrm>
            <a:off x="5473082" y="1795758"/>
            <a:ext cx="2979057" cy="3590003"/>
          </a:xfrm>
          <a:prstGeom prst="wedgeRoundRectCallout">
            <a:avLst>
              <a:gd name="adj1" fmla="val -68779"/>
              <a:gd name="adj2" fmla="val 1316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loss.backward</a:t>
            </a:r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()</a:t>
            </a:r>
            <a:r>
              <a:rPr lang="en-US" dirty="0"/>
              <a:t> computes the partial derivatives for all parameters in your model.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Where are these parameters stored?</a:t>
            </a:r>
          </a:p>
          <a:p>
            <a:r>
              <a:rPr lang="en-US" dirty="0">
                <a:solidFill>
                  <a:srgbClr val="0070C0"/>
                </a:solidFill>
              </a:rPr>
              <a:t>What is a computational graph?</a:t>
            </a:r>
          </a:p>
          <a:p>
            <a:r>
              <a:rPr lang="en-US" dirty="0">
                <a:solidFill>
                  <a:srgbClr val="0070C0"/>
                </a:solidFill>
              </a:rPr>
              <a:t>What is a </a:t>
            </a:r>
            <a:r>
              <a:rPr lang="en-US" i="1" dirty="0">
                <a:solidFill>
                  <a:srgbClr val="0070C0"/>
                </a:solidFill>
              </a:rPr>
              <a:t>dynamic</a:t>
            </a:r>
            <a:r>
              <a:rPr lang="en-US" dirty="0">
                <a:solidFill>
                  <a:srgbClr val="0070C0"/>
                </a:solidFill>
              </a:rPr>
              <a:t> computational graph?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8944D7-25E2-3BF5-85F3-E28E68E4BED3}"/>
              </a:ext>
            </a:extLst>
          </p:cNvPr>
          <p:cNvSpPr/>
          <p:nvPr/>
        </p:nvSpPr>
        <p:spPr>
          <a:xfrm>
            <a:off x="2779854" y="4502772"/>
            <a:ext cx="1143964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9C037-FB40-A492-354A-C19A8A7AF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E26F-3437-9CD6-B171-3D89EE30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5A578-1442-48FE-9FBE-ECF6AAFC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40506-53FE-5664-0B93-2A61E02D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1F3554-0C3B-6617-FF5F-5B795EC548F9}"/>
              </a:ext>
            </a:extLst>
          </p:cNvPr>
          <p:cNvSpPr/>
          <p:nvPr/>
        </p:nvSpPr>
        <p:spPr>
          <a:xfrm>
            <a:off x="2207872" y="3793003"/>
            <a:ext cx="2560898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432925B-3A9E-97F8-E8EB-575CA8F34C3F}"/>
              </a:ext>
            </a:extLst>
          </p:cNvPr>
          <p:cNvSpPr/>
          <p:nvPr/>
        </p:nvSpPr>
        <p:spPr>
          <a:xfrm>
            <a:off x="5707743" y="2394985"/>
            <a:ext cx="2979057" cy="924293"/>
          </a:xfrm>
          <a:prstGeom prst="wedgeRoundRectCallout">
            <a:avLst>
              <a:gd name="adj1" fmla="val -77327"/>
              <a:gd name="adj2" fmla="val 1283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optimizer.step</a:t>
            </a:r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() </a:t>
            </a:r>
            <a:r>
              <a:rPr lang="en-US" dirty="0"/>
              <a:t>updates all model parameters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96D8FB-240C-A82F-FCE6-E88E8F8B1EF4}"/>
              </a:ext>
            </a:extLst>
          </p:cNvPr>
          <p:cNvSpPr/>
          <p:nvPr/>
        </p:nvSpPr>
        <p:spPr>
          <a:xfrm>
            <a:off x="1782501" y="4434024"/>
            <a:ext cx="2106593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57A6-48F7-F0FD-38C7-D39EF0B29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CA9-C9A0-342D-D8B8-2BDDE88F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D82D2-3442-BC9D-F6E1-022A08CC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A0093-A1C6-C3E1-AF71-3AB8556C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8ABF9F8-956E-8523-CE94-D7FDD0DC6E05}"/>
              </a:ext>
            </a:extLst>
          </p:cNvPr>
          <p:cNvSpPr/>
          <p:nvPr/>
        </p:nvSpPr>
        <p:spPr>
          <a:xfrm>
            <a:off x="5364613" y="3631719"/>
            <a:ext cx="2979057" cy="924293"/>
          </a:xfrm>
          <a:prstGeom prst="wedgeRoundRectCallout">
            <a:avLst>
              <a:gd name="adj1" fmla="val -165525"/>
              <a:gd name="adj2" fmla="val 1033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model.zero_grad</a:t>
            </a:r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resets the gradients for a</a:t>
            </a:r>
            <a:r>
              <a:rPr lang="en-US" dirty="0"/>
              <a:t>ll model parameters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7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7A8F-5703-9BC5-89D0-9F2FBA35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EF35-FF12-5DEA-02BE-EE5B9DDA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tensor that </a:t>
            </a:r>
            <a:r>
              <a:rPr lang="en-US" dirty="0" err="1"/>
              <a:t>PyTorch</a:t>
            </a:r>
            <a:r>
              <a:rPr lang="en-US" dirty="0"/>
              <a:t> sees must be </a:t>
            </a:r>
            <a:r>
              <a:rPr lang="en-US" dirty="0" err="1"/>
              <a:t>PyTorch</a:t>
            </a:r>
            <a:r>
              <a:rPr lang="en-US" dirty="0"/>
              <a:t> tensors NOT NumPy ones!</a:t>
            </a:r>
          </a:p>
          <a:p>
            <a:pPr lvl="1"/>
            <a:r>
              <a:rPr lang="en-US" dirty="0"/>
              <a:t>This allows for the computation and the storage of the partial derivates</a:t>
            </a:r>
          </a:p>
          <a:p>
            <a:pPr lvl="1"/>
            <a:r>
              <a:rPr lang="en-US" dirty="0"/>
              <a:t>This allows for the construction of computational graphs</a:t>
            </a:r>
          </a:p>
          <a:p>
            <a:pPr lvl="1"/>
            <a:r>
              <a:rPr lang="en-US" dirty="0"/>
              <a:t>They play well with GPUs</a:t>
            </a:r>
          </a:p>
          <a:p>
            <a:r>
              <a:rPr lang="en-US" dirty="0"/>
              <a:t>More on this soon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7853B-F578-88D1-7F42-9767646B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25651</TotalTime>
  <Words>203</Words>
  <Application>Microsoft Macintosh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MS Reference Sans Serif</vt:lpstr>
      <vt:lpstr>Office Theme</vt:lpstr>
      <vt:lpstr>Deep Learning for Natural Language Processing DLNLP 4: PyTorch Notes</vt:lpstr>
      <vt:lpstr>What does PyTorch do?</vt:lpstr>
      <vt:lpstr>What does PyTorch do?</vt:lpstr>
      <vt:lpstr>What does PyTorch do?</vt:lpstr>
      <vt:lpstr>What does PyTorch do?</vt:lpstr>
      <vt:lpstr>What does PyTorch do?</vt:lpstr>
      <vt:lpstr>Other notes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Surdeanu, Mihai - (msurdeanu)</cp:lastModifiedBy>
  <cp:revision>2087</cp:revision>
  <dcterms:created xsi:type="dcterms:W3CDTF">2013-07-26T18:41:15Z</dcterms:created>
  <dcterms:modified xsi:type="dcterms:W3CDTF">2024-10-09T18:35:44Z</dcterms:modified>
</cp:coreProperties>
</file>