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57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27B24-1BA3-4525-BEA8-50201337784C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85AE0-B720-4E53-9E1F-F83BDF74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4EEC-57D8-8E8E-C8D4-C59E6685E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524EB-00B5-745B-EE4A-C8CEE7AC6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2219F-F436-9635-61ED-EF49DE3C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161C-0109-286C-5713-AC26922E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9CBFE-86E2-C7F9-3770-BDFCF43B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867-1927-D35B-0552-54A12701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9FAC8-8593-B7E4-CE13-F5248B5A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52008-6EB7-9A01-34ED-0C1D7F6E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CB4F9-F96D-0F29-FD8D-67964785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13EE-3B30-AEA0-B146-7334C942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3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8A051-9303-16DB-8489-7EA8BBD30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BF0C1-85FB-EA5B-2BD0-0269C81B0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05A1-3165-88D9-7D4C-5C579E2B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264D9-8ECB-C012-45F9-6C48910A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D560A-20F9-B3B7-F07B-C0A041A9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9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760F-0CA7-9E07-F85C-B8ADCB9F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7A5B-7516-B150-A9F3-AF406615A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5113A-F054-55C5-6ABF-1618CFCA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38C06-C8EF-DCEC-B0D3-771F8868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A164C-25CF-47BA-EA0E-667891AA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1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6657-3CC4-66A3-9D0A-6EA264EA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33B20-E89B-5D52-6CA4-170A3C93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64FF1-1C6F-5B83-605C-6B840BDB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027DE-1697-9E43-5E05-7563110D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A60D6-D0CA-6677-5806-146342B1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2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C6B8-B882-9CFE-1666-A56D5CDB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66F1-1446-0FBE-D77B-4BCAF3C82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F0658-CB13-DC89-891E-F9473A2B7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388DE-8527-7936-1A4E-E549F2DA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5989D-F1BD-F793-6398-F043345D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1A3CE-78C0-C3FB-33E4-888E4E6A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73C7-CB7A-D771-9088-B451BAB9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B0D2-AF67-D936-F105-4ECD24CB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6067B-BC7E-1EED-7D34-371796D6D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34A17-173D-9C3C-7C69-BB93B28B2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A4606-90B1-25B6-22FE-8370D2EC9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667AD-879E-996C-3ED8-FAD4C2A1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B4093-E587-026C-4830-91D8FCE9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B43A9-9EA2-B1DB-44DF-D5AC0FEF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6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0CC4-B7E8-7C54-7DD2-73576976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6A168-5EB6-835B-2CA1-481041A1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87CCC-6F27-44A7-B20B-DA81CCF8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9CA91-23D8-F00A-264E-D7603C7F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6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DA5B6-73D5-31E9-70BC-C3FA0970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82B3C-2741-8583-CA84-1616FA10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26616-4E5D-9D31-BB7B-B58A6871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3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73CE-94F4-0012-2AF4-03300DA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33A0-A7B7-3E99-53B1-ED6F159AF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BF503-85E5-7631-EED8-824559541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C0CA3-3B34-7D31-E707-A94B1DF1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F6A6C-BF69-1DD0-057C-859E7F3C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4F17D-6031-2947-AA95-3B665A43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6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E455-F41B-ACB8-76E7-9F7D4ED7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08E61-F7A0-1B29-FFEE-8436EFD25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6F983-B4C1-0530-A4B2-66C8B2123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6C7BC-C185-BA73-C422-CDF7A5E5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1A502-C18D-00F8-3A15-F5E4BAFB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E3132-9150-7704-E473-335BD5B0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6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83D10-0426-B504-EE5A-7FDA449F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51DB-A1E6-74C1-83AC-59AAB52D8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94FE-4B4B-19DB-4DC2-948B77386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8CC49E-304C-4C9F-AB3B-8D1EED39442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2B42-A828-055B-CF8B-2997915C6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B1BE-48DC-E9E6-9B25-F0C525FD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7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7C9ED99-E9C9-90A2-7B3D-6E4BB52F7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57091"/>
              </p:ext>
            </p:extLst>
          </p:nvPr>
        </p:nvGraphicFramePr>
        <p:xfrm>
          <a:off x="6974542" y="1183156"/>
          <a:ext cx="428811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90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846978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147233">
                  <a:extLst>
                    <a:ext uri="{9D8B030D-6E8A-4147-A177-3AD203B41FA5}">
                      <a16:colId xmlns:a16="http://schemas.microsoft.com/office/drawing/2014/main" val="3297138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Hex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6F008A"/>
                          </a:solidFill>
                          <a:latin typeface="Cascadia Mono" panose="020B0609020000020004" pitchFamily="49" charset="0"/>
                        </a:rPr>
                        <a:t>MAX31856_CJTH_REG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7F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0111 1111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1111 1111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988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69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84180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38E41BB-2B3F-D785-224B-3152F05CD68E}"/>
              </a:ext>
            </a:extLst>
          </p:cNvPr>
          <p:cNvSpPr txBox="1"/>
          <p:nvPr/>
        </p:nvSpPr>
        <p:spPr>
          <a:xfrm>
            <a:off x="143435" y="71718"/>
            <a:ext cx="23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MAX31856 SPI Notes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2944468-D181-402E-6E1A-5AD311E3A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13514"/>
              </p:ext>
            </p:extLst>
          </p:nvPr>
        </p:nvGraphicFramePr>
        <p:xfrm>
          <a:off x="3578224" y="2941320"/>
          <a:ext cx="5035552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444">
                  <a:extLst>
                    <a:ext uri="{9D8B030D-6E8A-4147-A177-3AD203B41FA5}">
                      <a16:colId xmlns:a16="http://schemas.microsoft.com/office/drawing/2014/main" val="2504944580"/>
                    </a:ext>
                  </a:extLst>
                </a:gridCol>
                <a:gridCol w="629444">
                  <a:extLst>
                    <a:ext uri="{9D8B030D-6E8A-4147-A177-3AD203B41FA5}">
                      <a16:colId xmlns:a16="http://schemas.microsoft.com/office/drawing/2014/main" val="726796136"/>
                    </a:ext>
                  </a:extLst>
                </a:gridCol>
                <a:gridCol w="629444">
                  <a:extLst>
                    <a:ext uri="{9D8B030D-6E8A-4147-A177-3AD203B41FA5}">
                      <a16:colId xmlns:a16="http://schemas.microsoft.com/office/drawing/2014/main" val="107644057"/>
                    </a:ext>
                  </a:extLst>
                </a:gridCol>
                <a:gridCol w="629444">
                  <a:extLst>
                    <a:ext uri="{9D8B030D-6E8A-4147-A177-3AD203B41FA5}">
                      <a16:colId xmlns:a16="http://schemas.microsoft.com/office/drawing/2014/main" val="2531649958"/>
                    </a:ext>
                  </a:extLst>
                </a:gridCol>
                <a:gridCol w="629444">
                  <a:extLst>
                    <a:ext uri="{9D8B030D-6E8A-4147-A177-3AD203B41FA5}">
                      <a16:colId xmlns:a16="http://schemas.microsoft.com/office/drawing/2014/main" val="3801397791"/>
                    </a:ext>
                  </a:extLst>
                </a:gridCol>
                <a:gridCol w="629444">
                  <a:extLst>
                    <a:ext uri="{9D8B030D-6E8A-4147-A177-3AD203B41FA5}">
                      <a16:colId xmlns:a16="http://schemas.microsoft.com/office/drawing/2014/main" val="2333351623"/>
                    </a:ext>
                  </a:extLst>
                </a:gridCol>
                <a:gridCol w="629444">
                  <a:extLst>
                    <a:ext uri="{9D8B030D-6E8A-4147-A177-3AD203B41FA5}">
                      <a16:colId xmlns:a16="http://schemas.microsoft.com/office/drawing/2014/main" val="3174532969"/>
                    </a:ext>
                  </a:extLst>
                </a:gridCol>
                <a:gridCol w="629444">
                  <a:extLst>
                    <a:ext uri="{9D8B030D-6E8A-4147-A177-3AD203B41FA5}">
                      <a16:colId xmlns:a16="http://schemas.microsoft.com/office/drawing/2014/main" val="3097112942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Bit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245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MSB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LSB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93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136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76047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9170B83-4AFB-8A2E-D800-EA3FF9768C02}"/>
              </a:ext>
            </a:extLst>
          </p:cNvPr>
          <p:cNvSpPr txBox="1"/>
          <p:nvPr/>
        </p:nvSpPr>
        <p:spPr>
          <a:xfrm>
            <a:off x="3476625" y="4010025"/>
            <a:ext cx="3619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A7 = 0 – One or more byte reads will follow the address byte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A7 = 1 – One or more byte writes will follow the address byte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4B0B5-5FB1-63C1-A913-E36C6148AB99}"/>
              </a:ext>
            </a:extLst>
          </p:cNvPr>
          <p:cNvSpPr txBox="1"/>
          <p:nvPr/>
        </p:nvSpPr>
        <p:spPr>
          <a:xfrm>
            <a:off x="2247899" y="1529151"/>
            <a:ext cx="42957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If data continues to be clocked in or out, the address will loop from 7Fh/</a:t>
            </a:r>
            <a:r>
              <a:rPr lang="en-US" sz="1000" dirty="0" err="1"/>
              <a:t>FFh</a:t>
            </a:r>
            <a:r>
              <a:rPr lang="en-US" sz="1000" dirty="0"/>
              <a:t> to 00h/80h.</a:t>
            </a:r>
          </a:p>
          <a:p>
            <a:endParaRPr lang="en-US" sz="1000" dirty="0"/>
          </a:p>
          <a:p>
            <a:r>
              <a:rPr lang="en-US" sz="1000" dirty="0"/>
              <a:t>Invalid memory addresses report an </a:t>
            </a:r>
            <a:r>
              <a:rPr lang="en-US" sz="1000" dirty="0" err="1"/>
              <a:t>FFh</a:t>
            </a:r>
            <a:r>
              <a:rPr lang="en-US" sz="1000" dirty="0"/>
              <a:t> value. </a:t>
            </a:r>
          </a:p>
          <a:p>
            <a:endParaRPr lang="en-US" sz="1000" dirty="0"/>
          </a:p>
          <a:p>
            <a:r>
              <a:rPr lang="en-US" sz="1000" dirty="0"/>
              <a:t>Attempting to write to a read-only register will result in no change to that register’s contents.</a:t>
            </a:r>
          </a:p>
        </p:txBody>
      </p:sp>
    </p:spTree>
    <p:extLst>
      <p:ext uri="{BB962C8B-B14F-4D97-AF65-F5344CB8AC3E}">
        <p14:creationId xmlns:p14="http://schemas.microsoft.com/office/powerpoint/2010/main" val="288897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3B390-E16C-0D2E-C1A6-688762992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F8F012B-D2A6-B663-DDED-6A03335AF7A2}"/>
              </a:ext>
            </a:extLst>
          </p:cNvPr>
          <p:cNvSpPr txBox="1"/>
          <p:nvPr/>
        </p:nvSpPr>
        <p:spPr>
          <a:xfrm>
            <a:off x="143435" y="71718"/>
            <a:ext cx="238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conversionComplete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1E8F5-D5DF-2C0B-3E32-6FB2353C37BF}"/>
              </a:ext>
            </a:extLst>
          </p:cNvPr>
          <p:cNvSpPr txBox="1"/>
          <p:nvPr/>
        </p:nvSpPr>
        <p:spPr>
          <a:xfrm>
            <a:off x="466163" y="558551"/>
            <a:ext cx="75931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 !(readRegister8(max31856SpiSettings,pin_CS,MAX31856_CR0_REG_READ) &amp; MAX31856_CR0_1SHOT);</a:t>
            </a:r>
            <a:endParaRPr lang="en-US" sz="1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2DCC84F-731E-16C5-08B1-491D86568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01395"/>
              </p:ext>
            </p:extLst>
          </p:nvPr>
        </p:nvGraphicFramePr>
        <p:xfrm>
          <a:off x="7683019" y="1217849"/>
          <a:ext cx="187452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7991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50FF22F-43B2-7085-076D-AFDFAD9EB264}"/>
              </a:ext>
            </a:extLst>
          </p:cNvPr>
          <p:cNvSpPr txBox="1"/>
          <p:nvPr/>
        </p:nvSpPr>
        <p:spPr>
          <a:xfrm>
            <a:off x="5906847" y="1421239"/>
            <a:ext cx="187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MAX31856_CR0_REG_READ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18215-999C-959F-1D79-8E13E3E76C1A}"/>
              </a:ext>
            </a:extLst>
          </p:cNvPr>
          <p:cNvSpPr txBox="1"/>
          <p:nvPr/>
        </p:nvSpPr>
        <p:spPr>
          <a:xfrm>
            <a:off x="6109075" y="1700454"/>
            <a:ext cx="15742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MAX31856_CR0_1SHOT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26CE0-1D67-45A6-2D91-158DE674E0DC}"/>
              </a:ext>
            </a:extLst>
          </p:cNvPr>
          <p:cNvSpPr txBox="1"/>
          <p:nvPr/>
        </p:nvSpPr>
        <p:spPr>
          <a:xfrm>
            <a:off x="4347883" y="1952603"/>
            <a:ext cx="33796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MAX31856_CR0_REG_READ &amp; MAX31856_CR0_1SHOT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AA7346-CE19-C10D-0DFB-58AB076B747A}"/>
              </a:ext>
            </a:extLst>
          </p:cNvPr>
          <p:cNvSpPr txBox="1"/>
          <p:nvPr/>
        </p:nvSpPr>
        <p:spPr>
          <a:xfrm>
            <a:off x="5224382" y="2332973"/>
            <a:ext cx="42851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!(MAX31856_CR0_REG_READ &amp; MAX31856_CR0_1SHOT) → false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4A6FF-9DAB-22C8-095B-487DCB96F162}"/>
              </a:ext>
            </a:extLst>
          </p:cNvPr>
          <p:cNvSpPr txBox="1"/>
          <p:nvPr/>
        </p:nvSpPr>
        <p:spPr>
          <a:xfrm>
            <a:off x="6429689" y="927561"/>
            <a:ext cx="187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Assume bit 6 = 1</a:t>
            </a:r>
            <a:endParaRPr lang="en-US" sz="10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3FA1C1C-0F7E-2A77-48CF-7FF282BFA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43988"/>
              </p:ext>
            </p:extLst>
          </p:nvPr>
        </p:nvGraphicFramePr>
        <p:xfrm>
          <a:off x="7438080" y="3159302"/>
          <a:ext cx="187452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79916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BE9CC5-629A-B33A-8E56-73D434790910}"/>
              </a:ext>
            </a:extLst>
          </p:cNvPr>
          <p:cNvSpPr txBox="1"/>
          <p:nvPr/>
        </p:nvSpPr>
        <p:spPr>
          <a:xfrm>
            <a:off x="5661908" y="3362692"/>
            <a:ext cx="187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MAX31856_CR0_REG_READ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BD16D1-7A39-C44D-79F0-C8DA8C3ED307}"/>
              </a:ext>
            </a:extLst>
          </p:cNvPr>
          <p:cNvSpPr txBox="1"/>
          <p:nvPr/>
        </p:nvSpPr>
        <p:spPr>
          <a:xfrm>
            <a:off x="5864136" y="3641907"/>
            <a:ext cx="15742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MAX31856_CR0_1SHOT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881A0E-5071-0CB4-6CB4-1CF64B17FB12}"/>
              </a:ext>
            </a:extLst>
          </p:cNvPr>
          <p:cNvSpPr txBox="1"/>
          <p:nvPr/>
        </p:nvSpPr>
        <p:spPr>
          <a:xfrm>
            <a:off x="4102944" y="3894056"/>
            <a:ext cx="33796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MAX31856_CR0_REG_READ &amp; MAX31856_CR0_1SHOT</a:t>
            </a:r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931FB-1676-4E91-15A0-8D1B56C6D37E}"/>
              </a:ext>
            </a:extLst>
          </p:cNvPr>
          <p:cNvSpPr txBox="1"/>
          <p:nvPr/>
        </p:nvSpPr>
        <p:spPr>
          <a:xfrm>
            <a:off x="4979443" y="4274426"/>
            <a:ext cx="42851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!(MAX31856_CR0_REG_READ &amp; MAX31856_CR0_1SHOT) → true</a:t>
            </a:r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8CC1F2-3BE6-33C3-CB93-6ACE64E880AA}"/>
              </a:ext>
            </a:extLst>
          </p:cNvPr>
          <p:cNvSpPr txBox="1"/>
          <p:nvPr/>
        </p:nvSpPr>
        <p:spPr>
          <a:xfrm>
            <a:off x="6184750" y="2869014"/>
            <a:ext cx="187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Assume bit 6 = 0</a:t>
            </a:r>
            <a:endParaRPr 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033323-13F0-8735-5312-632D6D6A883A}"/>
              </a:ext>
            </a:extLst>
          </p:cNvPr>
          <p:cNvSpPr txBox="1"/>
          <p:nvPr/>
        </p:nvSpPr>
        <p:spPr>
          <a:xfrm>
            <a:off x="5504329" y="4733364"/>
            <a:ext cx="52941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Ultimately, this operates on the following truth table</a:t>
            </a:r>
          </a:p>
          <a:p>
            <a:endParaRPr lang="en-US" dirty="0"/>
          </a:p>
          <a:p>
            <a:r>
              <a:rPr lang="en-US" dirty="0"/>
              <a:t>if bit 6 == 1 </a:t>
            </a:r>
          </a:p>
          <a:p>
            <a:r>
              <a:rPr lang="en-US" dirty="0"/>
              <a:t>	return false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return true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0423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C62AF-C524-8F7E-1940-D0DBBC3BA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1F0C289-A7B3-A2A1-E0CC-9EDAFCC95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11605"/>
              </p:ext>
            </p:extLst>
          </p:nvPr>
        </p:nvGraphicFramePr>
        <p:xfrm>
          <a:off x="648821" y="592606"/>
          <a:ext cx="10894358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244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1559266">
                  <a:extLst>
                    <a:ext uri="{9D8B030D-6E8A-4147-A177-3AD203B41FA5}">
                      <a16:colId xmlns:a16="http://schemas.microsoft.com/office/drawing/2014/main" val="3155124041"/>
                    </a:ext>
                  </a:extLst>
                </a:gridCol>
                <a:gridCol w="948711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588639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320951249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4088455760"/>
                    </a:ext>
                  </a:extLst>
                </a:gridCol>
                <a:gridCol w="4962523">
                  <a:extLst>
                    <a:ext uri="{9D8B030D-6E8A-4147-A177-3AD203B41FA5}">
                      <a16:colId xmlns:a16="http://schemas.microsoft.com/office/drawing/2014/main" val="3297138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Read/Write</a:t>
                      </a:r>
                    </a:p>
                    <a:p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Factory Default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00h/80h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0000 / 1000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Configuration 0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01h/81h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0001 / 1000 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03h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Configuration 1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988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0Ah/8Ah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1010 / 1000 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CJTH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Cold-Junction Temperature Register, MSB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69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0Bh/8Bh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1011 / 1000 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CJTL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Cold-Junction Temperature Register, LSB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84180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6EBA280-9598-4DCB-3C5F-F47F8F189DA3}"/>
              </a:ext>
            </a:extLst>
          </p:cNvPr>
          <p:cNvSpPr txBox="1"/>
          <p:nvPr/>
        </p:nvSpPr>
        <p:spPr>
          <a:xfrm>
            <a:off x="143435" y="71718"/>
            <a:ext cx="245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Register Memory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4D39E-C84D-42EE-D238-4A5D14DF0237}"/>
              </a:ext>
            </a:extLst>
          </p:cNvPr>
          <p:cNvSpPr txBox="1"/>
          <p:nvPr/>
        </p:nvSpPr>
        <p:spPr>
          <a:xfrm>
            <a:off x="895350" y="2359602"/>
            <a:ext cx="901065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MAX31856_CR0_REG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0x00         </a:t>
            </a:r>
            <a:r>
              <a:rPr lang="en-US" sz="1000" dirty="0">
                <a:solidFill>
                  <a:srgbClr val="0064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///&lt; Config 0 register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MAX31856_CR0_AUTOCONVERT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0x80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Auto convert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MAX31856_CR0_1SHOT</a:t>
            </a:r>
            <a:r>
              <a:rPr lang="en-US" sz="10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0x40       </a:t>
            </a:r>
            <a:r>
              <a:rPr lang="en-US" sz="1000" dirty="0">
                <a:solidFill>
                  <a:srgbClr val="0064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///&lt; Config 0 one shot convert flag</a:t>
            </a:r>
            <a:endParaRPr lang="en-US" sz="1000" dirty="0">
              <a:solidFill>
                <a:srgbClr val="000000"/>
              </a:solidFill>
              <a:highlight>
                <a:srgbClr val="00FF00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MAX31856_CR0_OCFAULT1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0x20  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open circuit fault 1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MAX31856_CR0_OCFAULT0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0x10  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open circuit fault 0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MAX31856_CR0_CJ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0x08        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cold junction disable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MAX31856_CR0_FAULT</a:t>
            </a:r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0x04       </a:t>
            </a:r>
            <a:r>
              <a:rPr lang="fr-FR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</a:t>
            </a:r>
            <a:r>
              <a:rPr lang="fr-FR" sz="1000" dirty="0" err="1">
                <a:solidFill>
                  <a:srgbClr val="006400"/>
                </a:solidFill>
                <a:latin typeface="Cascadia Mono" panose="020B0609020000020004" pitchFamily="49" charset="0"/>
              </a:rPr>
              <a:t>fault</a:t>
            </a:r>
            <a:r>
              <a:rPr lang="fr-FR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 mode flag</a:t>
            </a:r>
            <a:endParaRPr lang="fr-F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MAX31856_CR0_FAULTCLR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0x02  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fault clear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MAX31856_CR1_REG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0x01  </a:t>
            </a:r>
            <a:r>
              <a:rPr lang="en-US" sz="1000" dirty="0">
                <a:solidFill>
                  <a:srgbClr val="0064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///&lt; Config 1 register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MAX31856_MASK_REG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0x02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Mask register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MAX31856_CJHF_REG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0x03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Cold junction High temp fault register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MAX31856_CJLF_REG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0x04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Cold junction Low temp fault register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MAX31856_LTHFTH_REG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0x05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Linearized Temperature High Fault Threshold Register, MSB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MAX31856_LTHFTL_REG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0x06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Linearized Temperature High Fault Threshold Register, LSB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MAX31856_LTLFTH_REG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0x07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Linearized Temperature Low Fault Threshold Register, MSB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MAX31856_LTLFTL_REG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0x08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Linearized Temperature Low Fault Threshold Register, LSB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MAX31856_CJTO_REG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0x09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Cold-Junction Temperature Offset Register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MAX31856_CJTH_REG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0x0A  </a:t>
            </a:r>
            <a:r>
              <a:rPr lang="en-US" sz="1000" dirty="0">
                <a:solidFill>
                  <a:srgbClr val="0064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///&lt; Cold-Junction Temperature Register, MSB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MAX31856_CJTL_REG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0x0B  </a:t>
            </a:r>
            <a:r>
              <a:rPr lang="en-US" sz="1000" dirty="0">
                <a:solidFill>
                  <a:srgbClr val="0064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///&lt; Cold-Junction Temperature Register, LSB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MAX31856_LTCBH_REG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0x0C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Linearized TC Temperature, Byte 2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MAX31856_LTCBM_REG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0x0D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Linearized TC Temperature, Byte 1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MAX31856_LTCBL_REG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0x0E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Linearized TC Temperature, Byte 0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MAX31856_SR_REG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0x0F    </a:t>
            </a:r>
            <a:r>
              <a:rPr lang="en-US" sz="1000" dirty="0">
                <a:solidFill>
                  <a:srgbClr val="0064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///&lt; Fault Status Register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MAX31856_FAULT_CJRANGE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0x80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Cold Junction Out-of-Range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MAX31856_FAULT_TCRANGE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0x40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Thermocouple Out-of-Range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MAX31856_FAULT_CJHIGH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0x20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Cold-Junction High Fault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MAX31856_FAULT_CJLOW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0x10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Cold-Junction Low Fault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MAX31856_FAULT_TCHIGH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0x08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Thermocouple Temperature High Fault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MAX31856_FAULT_TCLOW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0x04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Thermocouple Temperature Low Fault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MAX31856_FAULT_OVUV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0x02 </a:t>
            </a:r>
            <a:r>
              <a:rPr lang="da-DK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Overvoltage or Undervoltage Input Fault flag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MAX31856_FAULT_OPEN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0x01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Thermocouple Open-Circuit Fault flag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E93A7-2628-D7BB-6B5B-DC3EC9B8D3F0}"/>
              </a:ext>
            </a:extLst>
          </p:cNvPr>
          <p:cNvSpPr txBox="1"/>
          <p:nvPr/>
        </p:nvSpPr>
        <p:spPr>
          <a:xfrm>
            <a:off x="8734425" y="3038475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0x40 = 0100 0000</a:t>
            </a:r>
          </a:p>
        </p:txBody>
      </p:sp>
    </p:spTree>
    <p:extLst>
      <p:ext uri="{BB962C8B-B14F-4D97-AF65-F5344CB8AC3E}">
        <p14:creationId xmlns:p14="http://schemas.microsoft.com/office/powerpoint/2010/main" val="201185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51AD9-81BB-C247-6193-8366949DF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C9FCC7-8C3A-006D-BE34-2E03FF1EA4FF}"/>
              </a:ext>
            </a:extLst>
          </p:cNvPr>
          <p:cNvSpPr txBox="1"/>
          <p:nvPr/>
        </p:nvSpPr>
        <p:spPr>
          <a:xfrm>
            <a:off x="75597" y="453079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/**************************************************************************/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/*!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   @brief  Return cold-junction (internal chip) temperature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   @returns Floating point temperature in Celsius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/**************************************************************************/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Adafruit_MAX31856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readCJTemperature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readRegister16(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MAX31856_CJTH_REG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/ 256.0;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D3267-6167-AEE2-B3F2-59FF9DD2FD8F}"/>
              </a:ext>
            </a:extLst>
          </p:cNvPr>
          <p:cNvSpPr txBox="1"/>
          <p:nvPr/>
        </p:nvSpPr>
        <p:spPr>
          <a:xfrm>
            <a:off x="1649506" y="2355864"/>
            <a:ext cx="472948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uint16_t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Adafruit_MAX31856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::readRegister16(uint8_t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addr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uint8_t buffer[2] = {0, 0};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readRegisterN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addr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buffer, 2);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uint16_t ret = buffer[0];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ret &lt;&lt;= 8;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ret |= buffer[1];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ret;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5D90D-7AE0-FEC1-60EE-AE7333C169C4}"/>
              </a:ext>
            </a:extLst>
          </p:cNvPr>
          <p:cNvSpPr txBox="1"/>
          <p:nvPr/>
        </p:nvSpPr>
        <p:spPr>
          <a:xfrm>
            <a:off x="6863086" y="820831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MAX31856_CJTH_REG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0x0A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Cold-Junction Temperature Register, MSB</a:t>
            </a:r>
            <a:endParaRPr lang="en-US" sz="1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C1F682F-E19B-12E5-154B-0F387324A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045773"/>
              </p:ext>
            </p:extLst>
          </p:nvPr>
        </p:nvGraphicFramePr>
        <p:xfrm>
          <a:off x="6974542" y="1183156"/>
          <a:ext cx="4288116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90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846978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147233">
                  <a:extLst>
                    <a:ext uri="{9D8B030D-6E8A-4147-A177-3AD203B41FA5}">
                      <a16:colId xmlns:a16="http://schemas.microsoft.com/office/drawing/2014/main" val="3297138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Hex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6F008A"/>
                          </a:solidFill>
                          <a:latin typeface="Cascadia Mono" panose="020B0609020000020004" pitchFamily="49" charset="0"/>
                        </a:rPr>
                        <a:t>MAX31856_CJTH_REG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7F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0111 1111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F783875-8D1A-1455-AA09-255DF5F26DCF}"/>
              </a:ext>
            </a:extLst>
          </p:cNvPr>
          <p:cNvSpPr txBox="1"/>
          <p:nvPr/>
        </p:nvSpPr>
        <p:spPr>
          <a:xfrm>
            <a:off x="4014249" y="410318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Adafruit_MAX31856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readRegisterN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(uint8_t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addr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uint8_t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[],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uint8_t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addr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&amp;= 0x7F; 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MSB=0 for read, make sure top bit is not set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spi_dev.write_then_read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(&amp;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addr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1,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8DA11-833D-4154-CE23-DA7C7BCC39B4}"/>
              </a:ext>
            </a:extLst>
          </p:cNvPr>
          <p:cNvSpPr/>
          <p:nvPr/>
        </p:nvSpPr>
        <p:spPr>
          <a:xfrm>
            <a:off x="1048871" y="1999130"/>
            <a:ext cx="600635" cy="493059"/>
          </a:xfrm>
          <a:custGeom>
            <a:avLst/>
            <a:gdLst>
              <a:gd name="connsiteX0" fmla="*/ 0 w 600635"/>
              <a:gd name="connsiteY0" fmla="*/ 0 h 493059"/>
              <a:gd name="connsiteX1" fmla="*/ 0 w 600635"/>
              <a:gd name="connsiteY1" fmla="*/ 493059 h 493059"/>
              <a:gd name="connsiteX2" fmla="*/ 600635 w 600635"/>
              <a:gd name="connsiteY2" fmla="*/ 493059 h 49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635" h="493059">
                <a:moveTo>
                  <a:pt x="0" y="0"/>
                </a:moveTo>
                <a:lnTo>
                  <a:pt x="0" y="493059"/>
                </a:lnTo>
                <a:lnTo>
                  <a:pt x="600635" y="493059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C0250-0D13-259A-F9E6-3F0ADF9CD411}"/>
              </a:ext>
            </a:extLst>
          </p:cNvPr>
          <p:cNvSpPr/>
          <p:nvPr/>
        </p:nvSpPr>
        <p:spPr>
          <a:xfrm>
            <a:off x="2456330" y="2895601"/>
            <a:ext cx="1559858" cy="1326776"/>
          </a:xfrm>
          <a:custGeom>
            <a:avLst/>
            <a:gdLst>
              <a:gd name="connsiteX0" fmla="*/ 0 w 1559858"/>
              <a:gd name="connsiteY0" fmla="*/ 0 h 1326776"/>
              <a:gd name="connsiteX1" fmla="*/ 0 w 1559858"/>
              <a:gd name="connsiteY1" fmla="*/ 107576 h 1326776"/>
              <a:gd name="connsiteX2" fmla="*/ 1380564 w 1559858"/>
              <a:gd name="connsiteY2" fmla="*/ 107576 h 1326776"/>
              <a:gd name="connsiteX3" fmla="*/ 1380564 w 1559858"/>
              <a:gd name="connsiteY3" fmla="*/ 1326776 h 1326776"/>
              <a:gd name="connsiteX4" fmla="*/ 1559858 w 1559858"/>
              <a:gd name="connsiteY4" fmla="*/ 1326776 h 132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9858" h="1326776">
                <a:moveTo>
                  <a:pt x="0" y="0"/>
                </a:moveTo>
                <a:lnTo>
                  <a:pt x="0" y="107576"/>
                </a:lnTo>
                <a:lnTo>
                  <a:pt x="1380564" y="107576"/>
                </a:lnTo>
                <a:lnTo>
                  <a:pt x="1380564" y="1326776"/>
                </a:lnTo>
                <a:lnTo>
                  <a:pt x="1559858" y="1326776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51F3D2-D5B6-4CD5-4AC1-3AB202A38B16}"/>
              </a:ext>
            </a:extLst>
          </p:cNvPr>
          <p:cNvSpPr txBox="1"/>
          <p:nvPr/>
        </p:nvSpPr>
        <p:spPr>
          <a:xfrm>
            <a:off x="143435" y="71718"/>
            <a:ext cx="35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 Cold Junction Temperature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52DFE-D185-407A-6122-CFD5816DD48E}"/>
              </a:ext>
            </a:extLst>
          </p:cNvPr>
          <p:cNvSpPr txBox="1"/>
          <p:nvPr/>
        </p:nvSpPr>
        <p:spPr>
          <a:xfrm>
            <a:off x="4190581" y="3652029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Bitwise AND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98DB1C-AC9A-69D6-A125-D595DE7BAEE9}"/>
              </a:ext>
            </a:extLst>
          </p:cNvPr>
          <p:cNvCxnSpPr/>
          <p:nvPr/>
        </p:nvCxnSpPr>
        <p:spPr>
          <a:xfrm>
            <a:off x="4694085" y="3987080"/>
            <a:ext cx="0" cy="451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F54984-6BB8-AD4A-8F0C-A50CD7168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14199"/>
              </p:ext>
            </p:extLst>
          </p:nvPr>
        </p:nvGraphicFramePr>
        <p:xfrm>
          <a:off x="7419165" y="2767880"/>
          <a:ext cx="187452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189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03531A2-FC9C-60AC-6296-3466193FF226}"/>
              </a:ext>
            </a:extLst>
          </p:cNvPr>
          <p:cNvSpPr txBox="1"/>
          <p:nvPr/>
        </p:nvSpPr>
        <p:spPr>
          <a:xfrm>
            <a:off x="6903019" y="2971270"/>
            <a:ext cx="5161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latin typeface="Cascadia Mono" panose="020B0609020000020004" pitchFamily="49" charset="0"/>
              </a:rPr>
              <a:t>addr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3A86B-BF47-FB21-E347-3C1B018AEF88}"/>
              </a:ext>
            </a:extLst>
          </p:cNvPr>
          <p:cNvSpPr txBox="1"/>
          <p:nvPr/>
        </p:nvSpPr>
        <p:spPr>
          <a:xfrm>
            <a:off x="6903019" y="3244135"/>
            <a:ext cx="5161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0x7F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E93F9-CFCF-A010-7C5D-B5BAD7CBD31D}"/>
              </a:ext>
            </a:extLst>
          </p:cNvPr>
          <p:cNvSpPr txBox="1"/>
          <p:nvPr/>
        </p:nvSpPr>
        <p:spPr>
          <a:xfrm>
            <a:off x="6237761" y="3498238"/>
            <a:ext cx="11892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latin typeface="Cascadia Mono" panose="020B0609020000020004" pitchFamily="49" charset="0"/>
              </a:rPr>
              <a:t>Addr</a:t>
            </a:r>
            <a:r>
              <a:rPr lang="en-US" sz="1000" dirty="0">
                <a:latin typeface="Cascadia Mono" panose="020B0609020000020004" pitchFamily="49" charset="0"/>
              </a:rPr>
              <a:t> &amp;= 0x7F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BD2FD-935D-4229-E8D1-DD1A669A4C43}"/>
              </a:ext>
            </a:extLst>
          </p:cNvPr>
          <p:cNvSpPr txBox="1"/>
          <p:nvPr/>
        </p:nvSpPr>
        <p:spPr>
          <a:xfrm>
            <a:off x="7347617" y="3779929"/>
            <a:ext cx="27767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Bits 6 -0 are unchanged, only bit 7 is forced to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1B9CA4-8D62-1955-8CD7-9340F1E3DEFF}"/>
              </a:ext>
            </a:extLst>
          </p:cNvPr>
          <p:cNvSpPr txBox="1"/>
          <p:nvPr/>
        </p:nvSpPr>
        <p:spPr>
          <a:xfrm>
            <a:off x="5792530" y="5118847"/>
            <a:ext cx="8985578" cy="1009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/*!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    @brief  Write some data, then read some data from SPI into another buffer.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 The buffers can point to same/overlapping locations. This does not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 transmit-receive at the same time!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    @param  </a:t>
            </a:r>
            <a:r>
              <a:rPr lang="en-US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write_buffer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Pointer to buffer of data to write from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    @param  </a:t>
            </a:r>
            <a:r>
              <a:rPr lang="en-US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write_len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Number of bytes from buffer to write.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    @param  </a:t>
            </a:r>
            <a:r>
              <a:rPr lang="en-US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read_buffer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Pointer to buffer of data to read into.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    @param  </a:t>
            </a:r>
            <a:r>
              <a:rPr lang="en-US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read_len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Number of bytes from buffer to read.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    @param  </a:t>
            </a:r>
            <a:r>
              <a:rPr lang="en-US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sendvalue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The 8-bits of data to write when doing the data read,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 defaults to 0xFF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    @return Always returns true because there's no way to test success of SPI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 writes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*/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Adafruit_SPIDevice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write_then_read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(uint8_t *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write_buffer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</a:t>
            </a:r>
            <a:r>
              <a:rPr lang="en-US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write_len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uint8_t *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read_buffer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</a:t>
            </a:r>
            <a:r>
              <a:rPr lang="en-US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read_len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uint8_t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sendvalue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(_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_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beginTransaction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(*_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spiSetting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digitalWrite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(_cs, LOW);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do the writing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write_len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++)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transfer(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write_buffer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#ifdef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DEBUG_SERIAL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(F(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en-US" sz="1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tSPIDevice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 Wrote: 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(uint16_t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write_len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++)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(F(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"0x"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write_buffer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], HEX);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(F(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", 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write_len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% 32 == 31)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DEBUG_SERIAL.println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DEBUG_SERIAL.println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#endif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do the reading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nn-NO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nn-NO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read_len</a:t>
            </a:r>
            <a:r>
              <a:rPr lang="nn-NO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i++)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read_buffer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= transfer(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sendvalue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#ifdef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DEBUG_SERIAL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(F(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en-US" sz="1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tSPIDevice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 Read: 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nn-NO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nn-NO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(uint16_t i = 0; i &lt; read_len; i++)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(F(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"0x"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read_buffer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], HEX);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(F(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", 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read_len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% 32 == 31)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DEBUG_SERIAL.println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DEBUG_SERIAL.println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#endif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digitalWrite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(_cs, HIGH);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(_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_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endTransaction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061632-F29A-06FE-A9F3-A327047700ED}"/>
              </a:ext>
            </a:extLst>
          </p:cNvPr>
          <p:cNvSpPr/>
          <p:nvPr/>
        </p:nvSpPr>
        <p:spPr>
          <a:xfrm>
            <a:off x="5179568" y="5030355"/>
            <a:ext cx="600635" cy="2170545"/>
          </a:xfrm>
          <a:custGeom>
            <a:avLst/>
            <a:gdLst>
              <a:gd name="connsiteX0" fmla="*/ 0 w 600635"/>
              <a:gd name="connsiteY0" fmla="*/ 0 h 493059"/>
              <a:gd name="connsiteX1" fmla="*/ 0 w 600635"/>
              <a:gd name="connsiteY1" fmla="*/ 493059 h 493059"/>
              <a:gd name="connsiteX2" fmla="*/ 600635 w 600635"/>
              <a:gd name="connsiteY2" fmla="*/ 493059 h 49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635" h="493059">
                <a:moveTo>
                  <a:pt x="0" y="0"/>
                </a:moveTo>
                <a:lnTo>
                  <a:pt x="0" y="493059"/>
                </a:lnTo>
                <a:lnTo>
                  <a:pt x="600635" y="493059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50F174-4AD8-D489-C1BF-080FCCFBB906}"/>
              </a:ext>
            </a:extLst>
          </p:cNvPr>
          <p:cNvSpPr txBox="1"/>
          <p:nvPr/>
        </p:nvSpPr>
        <p:spPr>
          <a:xfrm>
            <a:off x="12547600" y="7200900"/>
            <a:ext cx="73877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write_then_read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(uint8_t *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write_buffer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write_len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uint8_t *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read_buffer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read_len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uint8_t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sendvalue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0xFF);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238329-87C5-0F33-FE88-F436C6FFB611}"/>
              </a:ext>
            </a:extLst>
          </p:cNvPr>
          <p:cNvSpPr txBox="1"/>
          <p:nvPr/>
        </p:nvSpPr>
        <p:spPr>
          <a:xfrm>
            <a:off x="12547600" y="6795282"/>
            <a:ext cx="581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prototype defines default value for 5</a:t>
            </a:r>
            <a:r>
              <a:rPr lang="en-US" baseline="30000" dirty="0"/>
              <a:t>th</a:t>
            </a:r>
            <a:r>
              <a:rPr lang="en-US" dirty="0"/>
              <a:t> argument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BBA74E4-3265-C9F0-75EC-B03534389EF5}"/>
              </a:ext>
            </a:extLst>
          </p:cNvPr>
          <p:cNvSpPr/>
          <p:nvPr/>
        </p:nvSpPr>
        <p:spPr>
          <a:xfrm>
            <a:off x="12670972" y="7200900"/>
            <a:ext cx="4775200" cy="5539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D1A3A-FB33-98D7-3F6F-10BBE7CB5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97E4F65-AE94-4B4E-C396-57A27054F275}"/>
              </a:ext>
            </a:extLst>
          </p:cNvPr>
          <p:cNvSpPr txBox="1"/>
          <p:nvPr/>
        </p:nvSpPr>
        <p:spPr>
          <a:xfrm>
            <a:off x="143435" y="71718"/>
            <a:ext cx="35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 Cold Junction Temperature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7FA424-A652-EEFC-8313-C5C12C06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80" y="623841"/>
            <a:ext cx="1305107" cy="6573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7B0EBB9-F978-C9A5-9F2A-440E3DD54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80" y="1913661"/>
            <a:ext cx="1752845" cy="33342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B46ABE-620F-C70D-F38A-08E72AC58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178"/>
              </p:ext>
            </p:extLst>
          </p:nvPr>
        </p:nvGraphicFramePr>
        <p:xfrm>
          <a:off x="7419165" y="2767880"/>
          <a:ext cx="187452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477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0912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BFA1D9A-56A7-8FB7-E51A-99FAC597293F}"/>
              </a:ext>
            </a:extLst>
          </p:cNvPr>
          <p:cNvSpPr txBox="1"/>
          <p:nvPr/>
        </p:nvSpPr>
        <p:spPr>
          <a:xfrm>
            <a:off x="7419165" y="2348753"/>
            <a:ext cx="1466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CR0 Register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5DB23-E015-B82C-1D58-95F24E621AD0}"/>
              </a:ext>
            </a:extLst>
          </p:cNvPr>
          <p:cNvSpPr txBox="1"/>
          <p:nvPr/>
        </p:nvSpPr>
        <p:spPr>
          <a:xfrm>
            <a:off x="9386047" y="3009339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64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6392-830C-DE09-0A6F-9DFAA28E740B}"/>
              </a:ext>
            </a:extLst>
          </p:cNvPr>
          <p:cNvSpPr txBox="1"/>
          <p:nvPr/>
        </p:nvSpPr>
        <p:spPr>
          <a:xfrm>
            <a:off x="9386047" y="3255560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2AB8C-995D-40BB-3E41-154400793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CB5A806-C4A5-1D03-0014-2A7E84841E09}"/>
              </a:ext>
            </a:extLst>
          </p:cNvPr>
          <p:cNvSpPr txBox="1"/>
          <p:nvPr/>
        </p:nvSpPr>
        <p:spPr>
          <a:xfrm>
            <a:off x="143435" y="71718"/>
            <a:ext cx="250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setThermocoupleType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1AE531-A2B4-C9DA-C99A-D8F90D079E2E}"/>
              </a:ext>
            </a:extLst>
          </p:cNvPr>
          <p:cNvSpPr txBox="1"/>
          <p:nvPr/>
        </p:nvSpPr>
        <p:spPr>
          <a:xfrm>
            <a:off x="466164" y="55855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Adafruit_MAX31856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setThermocoupleType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max31856_thermocoupletype_t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uint8_t t = readRegister8(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MAX31856_CR1_REG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t &amp;= 0xF0; 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mask off bottom 4 bits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t |= (uint8_t)type &amp; 0x0F;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writeRegister8(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MAX31856_CR1_REG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t);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6D3AF8-C73C-41E2-DAF5-EF368B2F7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51113"/>
              </p:ext>
            </p:extLst>
          </p:nvPr>
        </p:nvGraphicFramePr>
        <p:xfrm>
          <a:off x="7602337" y="441050"/>
          <a:ext cx="187452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189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351C28-6D6E-7F5C-6561-B42A61611182}"/>
              </a:ext>
            </a:extLst>
          </p:cNvPr>
          <p:cNvSpPr txBox="1"/>
          <p:nvPr/>
        </p:nvSpPr>
        <p:spPr>
          <a:xfrm>
            <a:off x="7270375" y="644440"/>
            <a:ext cx="3319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t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92F1D-67A6-03CA-F62A-F4AB6E408C9F}"/>
              </a:ext>
            </a:extLst>
          </p:cNvPr>
          <p:cNvSpPr txBox="1"/>
          <p:nvPr/>
        </p:nvSpPr>
        <p:spPr>
          <a:xfrm>
            <a:off x="7086191" y="917305"/>
            <a:ext cx="5161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0xF0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61C47-FA31-D44D-0065-8ACA1794BA0C}"/>
              </a:ext>
            </a:extLst>
          </p:cNvPr>
          <p:cNvSpPr txBox="1"/>
          <p:nvPr/>
        </p:nvSpPr>
        <p:spPr>
          <a:xfrm>
            <a:off x="6687671" y="1171408"/>
            <a:ext cx="10480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t &amp;= 0xFF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8A68D-A4BD-2D41-2E2C-7CFD35462D84}"/>
              </a:ext>
            </a:extLst>
          </p:cNvPr>
          <p:cNvSpPr txBox="1"/>
          <p:nvPr/>
        </p:nvSpPr>
        <p:spPr>
          <a:xfrm>
            <a:off x="7530789" y="1453099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Bits 3 - 0 are forced to 0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AE0BF2D-F3EB-9026-028D-82EEC53E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236352"/>
              </p:ext>
            </p:extLst>
          </p:nvPr>
        </p:nvGraphicFramePr>
        <p:xfrm>
          <a:off x="1921809" y="5691145"/>
          <a:ext cx="5981703" cy="725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9737">
                  <a:extLst>
                    <a:ext uri="{9D8B030D-6E8A-4147-A177-3AD203B41FA5}">
                      <a16:colId xmlns:a16="http://schemas.microsoft.com/office/drawing/2014/main" val="401168748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1550714601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1859945380"/>
                    </a:ext>
                  </a:extLst>
                </a:gridCol>
                <a:gridCol w="786565">
                  <a:extLst>
                    <a:ext uri="{9D8B030D-6E8A-4147-A177-3AD203B41FA5}">
                      <a16:colId xmlns:a16="http://schemas.microsoft.com/office/drawing/2014/main" val="2345114851"/>
                    </a:ext>
                  </a:extLst>
                </a:gridCol>
                <a:gridCol w="751677">
                  <a:extLst>
                    <a:ext uri="{9D8B030D-6E8A-4147-A177-3AD203B41FA5}">
                      <a16:colId xmlns:a16="http://schemas.microsoft.com/office/drawing/2014/main" val="4164877370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3268196427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316692166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2621385323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2202232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9314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14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CR1 Register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Reserved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AVGSEL2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AVGSEL1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AVGSEL0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TCTYPE3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TCTYPE2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TCTYPE1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TCTYPE0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14406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0F645B5-B095-3E30-A18F-D845FA40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83283"/>
              </p:ext>
            </p:extLst>
          </p:nvPr>
        </p:nvGraphicFramePr>
        <p:xfrm>
          <a:off x="7602337" y="1860702"/>
          <a:ext cx="187452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1894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F51A548-A9C6-5547-997A-C10297E876AD}"/>
              </a:ext>
            </a:extLst>
          </p:cNvPr>
          <p:cNvSpPr txBox="1"/>
          <p:nvPr/>
        </p:nvSpPr>
        <p:spPr>
          <a:xfrm>
            <a:off x="6382871" y="2064092"/>
            <a:ext cx="12194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(uint8_t)type 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641AC-7161-4F80-3F00-CF3B33D270EC}"/>
              </a:ext>
            </a:extLst>
          </p:cNvPr>
          <p:cNvSpPr txBox="1"/>
          <p:nvPr/>
        </p:nvSpPr>
        <p:spPr>
          <a:xfrm>
            <a:off x="7015731" y="2321883"/>
            <a:ext cx="5146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0x0F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D07D7C-64A3-1117-7C8B-6FA34D863918}"/>
              </a:ext>
            </a:extLst>
          </p:cNvPr>
          <p:cNvSpPr txBox="1"/>
          <p:nvPr/>
        </p:nvSpPr>
        <p:spPr>
          <a:xfrm>
            <a:off x="5861205" y="2591060"/>
            <a:ext cx="187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(uint8_t)type &amp; 0x0F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50006F-9E40-3864-318F-EE341014B6C8}"/>
              </a:ext>
            </a:extLst>
          </p:cNvPr>
          <p:cNvSpPr txBox="1"/>
          <p:nvPr/>
        </p:nvSpPr>
        <p:spPr>
          <a:xfrm>
            <a:off x="7530789" y="287275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Bits 7 – 4 are forced to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0F0A02-7526-3AEE-A779-98F487C4CD2E}"/>
              </a:ext>
            </a:extLst>
          </p:cNvPr>
          <p:cNvSpPr txBox="1"/>
          <p:nvPr/>
        </p:nvSpPr>
        <p:spPr>
          <a:xfrm>
            <a:off x="1549161" y="2137217"/>
            <a:ext cx="27073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MAX31856_TCTYPE_K: 3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AEC5310-E85C-FBE8-F8A1-AF5DC25EF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91926"/>
              </p:ext>
            </p:extLst>
          </p:nvPr>
        </p:nvGraphicFramePr>
        <p:xfrm>
          <a:off x="7602337" y="3321023"/>
          <a:ext cx="187452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1894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3122710-ED36-F37D-0BD0-8B1243FFDEE4}"/>
              </a:ext>
            </a:extLst>
          </p:cNvPr>
          <p:cNvSpPr txBox="1"/>
          <p:nvPr/>
        </p:nvSpPr>
        <p:spPr>
          <a:xfrm>
            <a:off x="7086191" y="3524413"/>
            <a:ext cx="5161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t</a:t>
            </a:r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A1FB65-3762-16D4-E570-730FA33390AC}"/>
              </a:ext>
            </a:extLst>
          </p:cNvPr>
          <p:cNvSpPr txBox="1"/>
          <p:nvPr/>
        </p:nvSpPr>
        <p:spPr>
          <a:xfrm>
            <a:off x="5880847" y="3782204"/>
            <a:ext cx="176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(uint8_t)type &amp; 0x0F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B22886-8D14-414E-CD9B-E397B46FB5C6}"/>
              </a:ext>
            </a:extLst>
          </p:cNvPr>
          <p:cNvSpPr txBox="1"/>
          <p:nvPr/>
        </p:nvSpPr>
        <p:spPr>
          <a:xfrm>
            <a:off x="5513295" y="4051381"/>
            <a:ext cx="2089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 |= (uint8_t)type &amp; 0x0F</a:t>
            </a:r>
            <a:endParaRPr 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09DAB3-3180-9017-CF63-307423196803}"/>
              </a:ext>
            </a:extLst>
          </p:cNvPr>
          <p:cNvSpPr txBox="1"/>
          <p:nvPr/>
        </p:nvSpPr>
        <p:spPr>
          <a:xfrm>
            <a:off x="7530789" y="4333072"/>
            <a:ext cx="2004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Only bottom 4 bits are set to type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4366CC-BAC1-B666-EE4B-4C28ACAC267A}"/>
              </a:ext>
            </a:extLst>
          </p:cNvPr>
          <p:cNvCxnSpPr/>
          <p:nvPr/>
        </p:nvCxnSpPr>
        <p:spPr>
          <a:xfrm>
            <a:off x="3478306" y="995082"/>
            <a:ext cx="3209365" cy="62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F8EE65-85F7-5E24-8E0B-BC821B9B4A13}"/>
              </a:ext>
            </a:extLst>
          </p:cNvPr>
          <p:cNvCxnSpPr>
            <a:cxnSpLocks/>
          </p:cNvCxnSpPr>
          <p:nvPr/>
        </p:nvCxnSpPr>
        <p:spPr>
          <a:xfrm>
            <a:off x="2652263" y="1132149"/>
            <a:ext cx="3793361" cy="1274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B81603C-E406-01A5-F520-F02E4CE1858A}"/>
              </a:ext>
            </a:extLst>
          </p:cNvPr>
          <p:cNvSpPr/>
          <p:nvPr/>
        </p:nvSpPr>
        <p:spPr>
          <a:xfrm>
            <a:off x="1075765" y="1026458"/>
            <a:ext cx="1576498" cy="2375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43600B-ECAF-9CCC-80E3-BEAF1AFC334D}"/>
              </a:ext>
            </a:extLst>
          </p:cNvPr>
          <p:cNvCxnSpPr>
            <a:cxnSpLocks/>
          </p:cNvCxnSpPr>
          <p:nvPr/>
        </p:nvCxnSpPr>
        <p:spPr>
          <a:xfrm>
            <a:off x="1004047" y="1284549"/>
            <a:ext cx="5079351" cy="3700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6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45B7E-0080-6A0B-AC19-3AD6A5821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FB99B0D-294E-7CA1-6714-AD448D924257}"/>
              </a:ext>
            </a:extLst>
          </p:cNvPr>
          <p:cNvSpPr txBox="1"/>
          <p:nvPr/>
        </p:nvSpPr>
        <p:spPr>
          <a:xfrm>
            <a:off x="143435" y="71718"/>
            <a:ext cx="18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setAveragingOff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55220-A084-AC30-121E-D24003922389}"/>
              </a:ext>
            </a:extLst>
          </p:cNvPr>
          <p:cNvSpPr txBox="1"/>
          <p:nvPr/>
        </p:nvSpPr>
        <p:spPr>
          <a:xfrm>
            <a:off x="466164" y="558551"/>
            <a:ext cx="609600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void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setAveragingOff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() {  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("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setAveragingOff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");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uint8_t t = readRegister8(MAX31856_CR1_REG_READ);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("t after readRegister8");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(t);</a:t>
            </a:r>
          </a:p>
          <a:p>
            <a:endParaRPr lang="en-US" sz="10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//UPDATE LATER SO DIFFERENT AVERAGING SETTINGS BESIDES OFF CAN BE SET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uint8_t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averagingType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= 0x00;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t &amp;= 0x0F; // mask off top 4 bits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t |=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averagingType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&amp; 0xF0;</a:t>
            </a:r>
          </a:p>
          <a:p>
            <a:endParaRPr lang="en-US" sz="10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("t after bitwise operations");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(t);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writeRegister8(MAX31856_CR1_REG_WRITE, t);  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9D6A72-0BF8-ADD3-5E09-84C400EEE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60648"/>
              </p:ext>
            </p:extLst>
          </p:nvPr>
        </p:nvGraphicFramePr>
        <p:xfrm>
          <a:off x="7602337" y="441050"/>
          <a:ext cx="187452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189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22C193-0B8F-ECDD-B79E-BBBB0A70B09A}"/>
              </a:ext>
            </a:extLst>
          </p:cNvPr>
          <p:cNvSpPr txBox="1"/>
          <p:nvPr/>
        </p:nvSpPr>
        <p:spPr>
          <a:xfrm>
            <a:off x="7270375" y="644440"/>
            <a:ext cx="3319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t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8693B-D495-8133-C681-E93EA01B3D0C}"/>
              </a:ext>
            </a:extLst>
          </p:cNvPr>
          <p:cNvSpPr txBox="1"/>
          <p:nvPr/>
        </p:nvSpPr>
        <p:spPr>
          <a:xfrm>
            <a:off x="7086191" y="917305"/>
            <a:ext cx="5161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0x0F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6BE3A-7DE8-A510-9ED7-DE480D22F563}"/>
              </a:ext>
            </a:extLst>
          </p:cNvPr>
          <p:cNvSpPr txBox="1"/>
          <p:nvPr/>
        </p:nvSpPr>
        <p:spPr>
          <a:xfrm>
            <a:off x="6687671" y="1171408"/>
            <a:ext cx="10480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t &amp;= 0x0F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7C2005-3020-D94B-F51F-2EFA22D17E71}"/>
              </a:ext>
            </a:extLst>
          </p:cNvPr>
          <p:cNvSpPr txBox="1"/>
          <p:nvPr/>
        </p:nvSpPr>
        <p:spPr>
          <a:xfrm>
            <a:off x="7530789" y="1453099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Bits 7 - 4 are forced to 0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D1F5C40-9EBC-461C-5FB0-CCE45D272090}"/>
              </a:ext>
            </a:extLst>
          </p:cNvPr>
          <p:cNvGraphicFramePr>
            <a:graphicFrameLocks noGrp="1"/>
          </p:cNvGraphicFramePr>
          <p:nvPr/>
        </p:nvGraphicFramePr>
        <p:xfrm>
          <a:off x="1921809" y="5691145"/>
          <a:ext cx="5981703" cy="725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9737">
                  <a:extLst>
                    <a:ext uri="{9D8B030D-6E8A-4147-A177-3AD203B41FA5}">
                      <a16:colId xmlns:a16="http://schemas.microsoft.com/office/drawing/2014/main" val="401168748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1550714601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1859945380"/>
                    </a:ext>
                  </a:extLst>
                </a:gridCol>
                <a:gridCol w="786565">
                  <a:extLst>
                    <a:ext uri="{9D8B030D-6E8A-4147-A177-3AD203B41FA5}">
                      <a16:colId xmlns:a16="http://schemas.microsoft.com/office/drawing/2014/main" val="2345114851"/>
                    </a:ext>
                  </a:extLst>
                </a:gridCol>
                <a:gridCol w="751677">
                  <a:extLst>
                    <a:ext uri="{9D8B030D-6E8A-4147-A177-3AD203B41FA5}">
                      <a16:colId xmlns:a16="http://schemas.microsoft.com/office/drawing/2014/main" val="4164877370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3268196427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316692166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2621385323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2202232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9314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14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CR1 Register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Reserved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AVGSEL2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AVGSEL1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AVGSEL0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TCTYPE3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TCTYPE2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TCTYPE1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TCTYPE0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14406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8B7665F-73D8-8937-5819-641FCDD70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40624"/>
              </p:ext>
            </p:extLst>
          </p:nvPr>
        </p:nvGraphicFramePr>
        <p:xfrm>
          <a:off x="7602337" y="1860702"/>
          <a:ext cx="187452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1894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A706D48-58E1-41A1-E962-6F5E70838FB1}"/>
              </a:ext>
            </a:extLst>
          </p:cNvPr>
          <p:cNvSpPr txBox="1"/>
          <p:nvPr/>
        </p:nvSpPr>
        <p:spPr>
          <a:xfrm>
            <a:off x="6382871" y="2064092"/>
            <a:ext cx="12194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(uint8_t)type 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4994F7-77F1-EE7E-E406-6E1A9A4EEED7}"/>
              </a:ext>
            </a:extLst>
          </p:cNvPr>
          <p:cNvSpPr txBox="1"/>
          <p:nvPr/>
        </p:nvSpPr>
        <p:spPr>
          <a:xfrm>
            <a:off x="7015731" y="2321883"/>
            <a:ext cx="5146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0xF0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C90298-8A4D-F8FB-3F3A-AA2FE1DEBAF0}"/>
              </a:ext>
            </a:extLst>
          </p:cNvPr>
          <p:cNvSpPr txBox="1"/>
          <p:nvPr/>
        </p:nvSpPr>
        <p:spPr>
          <a:xfrm>
            <a:off x="5861205" y="2591060"/>
            <a:ext cx="187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(uint8_t)type &amp; 0xF0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4119C2-6957-8D49-A579-86BD6966B1A1}"/>
              </a:ext>
            </a:extLst>
          </p:cNvPr>
          <p:cNvSpPr txBox="1"/>
          <p:nvPr/>
        </p:nvSpPr>
        <p:spPr>
          <a:xfrm>
            <a:off x="7530789" y="287275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Bits 3 – 0 are forced to 0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472C194-6669-AB2D-3144-15DD146BA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65690"/>
              </p:ext>
            </p:extLst>
          </p:nvPr>
        </p:nvGraphicFramePr>
        <p:xfrm>
          <a:off x="7602337" y="3321023"/>
          <a:ext cx="187452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1894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A6FA435-92C8-2745-E356-9E267B07A927}"/>
              </a:ext>
            </a:extLst>
          </p:cNvPr>
          <p:cNvSpPr txBox="1"/>
          <p:nvPr/>
        </p:nvSpPr>
        <p:spPr>
          <a:xfrm>
            <a:off x="7086191" y="3524413"/>
            <a:ext cx="5161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t</a:t>
            </a:r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749537-5098-FBDD-F7C2-45BA8B5885BE}"/>
              </a:ext>
            </a:extLst>
          </p:cNvPr>
          <p:cNvSpPr txBox="1"/>
          <p:nvPr/>
        </p:nvSpPr>
        <p:spPr>
          <a:xfrm>
            <a:off x="5880847" y="3782204"/>
            <a:ext cx="176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(uint8_t)type &amp; 0xF0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2A8A01-3564-BD9C-9CBE-7406BD8D4AA1}"/>
              </a:ext>
            </a:extLst>
          </p:cNvPr>
          <p:cNvSpPr txBox="1"/>
          <p:nvPr/>
        </p:nvSpPr>
        <p:spPr>
          <a:xfrm>
            <a:off x="5513295" y="4051381"/>
            <a:ext cx="2089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 |= (uint8_t)type &amp; 0xF0</a:t>
            </a:r>
            <a:endParaRPr 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B0A1E9-8CDA-E5C0-A5D8-24C7C79E9750}"/>
              </a:ext>
            </a:extLst>
          </p:cNvPr>
          <p:cNvSpPr txBox="1"/>
          <p:nvPr/>
        </p:nvSpPr>
        <p:spPr>
          <a:xfrm>
            <a:off x="7530789" y="4333072"/>
            <a:ext cx="1782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Only top 4 bits are set to type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A51C38-9F5A-FAE4-4826-5C571A71ABDE}"/>
              </a:ext>
            </a:extLst>
          </p:cNvPr>
          <p:cNvCxnSpPr>
            <a:cxnSpLocks/>
          </p:cNvCxnSpPr>
          <p:nvPr/>
        </p:nvCxnSpPr>
        <p:spPr>
          <a:xfrm flipV="1">
            <a:off x="3176290" y="1057835"/>
            <a:ext cx="3511381" cy="1079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148103-953B-4097-D032-1D36FF0E0690}"/>
              </a:ext>
            </a:extLst>
          </p:cNvPr>
          <p:cNvCxnSpPr>
            <a:cxnSpLocks/>
          </p:cNvCxnSpPr>
          <p:nvPr/>
        </p:nvCxnSpPr>
        <p:spPr>
          <a:xfrm>
            <a:off x="2652263" y="2358969"/>
            <a:ext cx="3793361" cy="47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69C3E0E-C175-F153-A5EF-7463A7D43EF7}"/>
              </a:ext>
            </a:extLst>
          </p:cNvPr>
          <p:cNvSpPr/>
          <p:nvPr/>
        </p:nvSpPr>
        <p:spPr>
          <a:xfrm>
            <a:off x="1075765" y="2261161"/>
            <a:ext cx="1576498" cy="2375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341FE0-8D62-87B3-F06A-17A58B2E7D54}"/>
              </a:ext>
            </a:extLst>
          </p:cNvPr>
          <p:cNvCxnSpPr>
            <a:cxnSpLocks/>
          </p:cNvCxnSpPr>
          <p:nvPr/>
        </p:nvCxnSpPr>
        <p:spPr>
          <a:xfrm>
            <a:off x="1450475" y="2568104"/>
            <a:ext cx="4062820" cy="13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C1CA2-D94D-F354-8B85-3448EA932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7F21177-E12C-B5B7-03BD-B0922F8DF994}"/>
              </a:ext>
            </a:extLst>
          </p:cNvPr>
          <p:cNvSpPr txBox="1"/>
          <p:nvPr/>
        </p:nvSpPr>
        <p:spPr>
          <a:xfrm>
            <a:off x="143435" y="71718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triggerOneShot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7A50F-4E28-C7B7-4791-40161D87FD82}"/>
              </a:ext>
            </a:extLst>
          </p:cNvPr>
          <p:cNvSpPr txBox="1"/>
          <p:nvPr/>
        </p:nvSpPr>
        <p:spPr>
          <a:xfrm>
            <a:off x="466164" y="558551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void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triggerOneShot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(void) {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//uint8_t t = readRegister8(MAX31856_CR0_REG); // get current register value</a:t>
            </a:r>
          </a:p>
          <a:p>
            <a:endParaRPr lang="en-US" sz="10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SPI.transfer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(MAX31856_CR0_REG_READ);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uint8_t t =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SPI.transfer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sendvalue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Serial.print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("MAX31856_CR0_REG_READ inside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triggerOneShot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: ");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(t);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//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Serial.print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("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triggerOneShot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MAX31856_CR0_REG_READ: ");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//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(t);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t &amp;= ~MAX31856_CR0_AUTOCONVERT;              // turn off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autoconvert</a:t>
            </a:r>
            <a:endParaRPr lang="en-US" sz="10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t |= MAX31856_CR0_1SHOT;                     // turn on one-shot</a:t>
            </a:r>
          </a:p>
          <a:p>
            <a:endParaRPr lang="en-US" sz="10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Serial.print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("t after bit operations: ");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(t);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//writeRegister8(MAX31856_CR0_REG, t);         // write value back to register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SPI.transfer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(MAX31856_CR0_REG_WRITE);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SPI.transfer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(t);</a:t>
            </a:r>
          </a:p>
          <a:p>
            <a:endParaRPr lang="en-US" sz="10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delay(200);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95CC80-049D-B130-CB31-D79DBB05D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64908"/>
              </p:ext>
            </p:extLst>
          </p:nvPr>
        </p:nvGraphicFramePr>
        <p:xfrm>
          <a:off x="7602337" y="441050"/>
          <a:ext cx="187452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799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189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79EC826-DAA9-1581-0EAD-71B8FA4036DD}"/>
              </a:ext>
            </a:extLst>
          </p:cNvPr>
          <p:cNvSpPr txBox="1"/>
          <p:nvPr/>
        </p:nvSpPr>
        <p:spPr>
          <a:xfrm>
            <a:off x="7270375" y="644440"/>
            <a:ext cx="3319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t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D9CF7-81A5-A7D0-C0A0-E95B304249BE}"/>
              </a:ext>
            </a:extLst>
          </p:cNvPr>
          <p:cNvSpPr txBox="1"/>
          <p:nvPr/>
        </p:nvSpPr>
        <p:spPr>
          <a:xfrm>
            <a:off x="5624980" y="923655"/>
            <a:ext cx="20980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MAX31856_CR0_AUTOCONVERT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CC65DB-762A-5EB3-631D-9A21973A98AF}"/>
              </a:ext>
            </a:extLst>
          </p:cNvPr>
          <p:cNvSpPr txBox="1"/>
          <p:nvPr/>
        </p:nvSpPr>
        <p:spPr>
          <a:xfrm>
            <a:off x="5181600" y="1419814"/>
            <a:ext cx="24286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t &amp;= ~MAX61856_CR0_AUTOCONVERT</a:t>
            </a:r>
            <a:endParaRPr lang="en-US" sz="10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996F21-EFC7-E5F6-E5CB-04F422B0C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53240"/>
              </p:ext>
            </p:extLst>
          </p:nvPr>
        </p:nvGraphicFramePr>
        <p:xfrm>
          <a:off x="7602337" y="2152802"/>
          <a:ext cx="187452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1894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2B4C51D-014A-B2BC-3B7D-D90833BC854B}"/>
              </a:ext>
            </a:extLst>
          </p:cNvPr>
          <p:cNvSpPr txBox="1"/>
          <p:nvPr/>
        </p:nvSpPr>
        <p:spPr>
          <a:xfrm>
            <a:off x="6051637" y="2634423"/>
            <a:ext cx="15506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MAX31856_CR0_1SHOT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6EDFCB-77DE-89B3-4B0E-8EC63C44E9A4}"/>
              </a:ext>
            </a:extLst>
          </p:cNvPr>
          <p:cNvSpPr txBox="1"/>
          <p:nvPr/>
        </p:nvSpPr>
        <p:spPr>
          <a:xfrm>
            <a:off x="5689600" y="2883160"/>
            <a:ext cx="20461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 |= MAX31856_CR0_1SHOT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512E5F-E232-0A17-8F7F-723716763E44}"/>
              </a:ext>
            </a:extLst>
          </p:cNvPr>
          <p:cNvSpPr txBox="1"/>
          <p:nvPr/>
        </p:nvSpPr>
        <p:spPr>
          <a:xfrm>
            <a:off x="7530789" y="316485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Bits 3 – 0 are forced to 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949CFD-61DE-AD77-2E0F-EF5C1E18857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108200" y="767551"/>
            <a:ext cx="5162175" cy="1493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BF36A5-3BF6-6AA2-9951-B1C31BDDA114}"/>
              </a:ext>
            </a:extLst>
          </p:cNvPr>
          <p:cNvCxnSpPr>
            <a:cxnSpLocks/>
          </p:cNvCxnSpPr>
          <p:nvPr/>
        </p:nvCxnSpPr>
        <p:spPr>
          <a:xfrm flipV="1">
            <a:off x="2520950" y="2406394"/>
            <a:ext cx="3924674" cy="10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DC0DAB-2E23-3F35-0275-DB10E6F061F8}"/>
              </a:ext>
            </a:extLst>
          </p:cNvPr>
          <p:cNvSpPr txBox="1"/>
          <p:nvPr/>
        </p:nvSpPr>
        <p:spPr>
          <a:xfrm>
            <a:off x="667872" y="48283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MAX31856_CR0_AUTOCONVERT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0x80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Auto convert flag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78CB1-4FAF-1E11-CD50-84EA8EA02B8C}"/>
              </a:ext>
            </a:extLst>
          </p:cNvPr>
          <p:cNvSpPr txBox="1"/>
          <p:nvPr/>
        </p:nvSpPr>
        <p:spPr>
          <a:xfrm>
            <a:off x="5548891" y="1175804"/>
            <a:ext cx="20980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~MAX31856_CR0_AUTOCONVERT</a:t>
            </a:r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BCC8FB-FC69-7DA9-EF93-93CF5F92DDB0}"/>
              </a:ext>
            </a:extLst>
          </p:cNvPr>
          <p:cNvSpPr txBox="1"/>
          <p:nvPr/>
        </p:nvSpPr>
        <p:spPr>
          <a:xfrm>
            <a:off x="667872" y="503436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MAX31856_CR0_1SHOT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0x40     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one shot convert flag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D6D8D5-78D1-D2AF-3827-59509D02D7E3}"/>
              </a:ext>
            </a:extLst>
          </p:cNvPr>
          <p:cNvSpPr txBox="1"/>
          <p:nvPr/>
        </p:nvSpPr>
        <p:spPr>
          <a:xfrm>
            <a:off x="9476857" y="677434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Decimal 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8C2A88-2581-2278-1B47-5CC1656DEA87}"/>
              </a:ext>
            </a:extLst>
          </p:cNvPr>
          <p:cNvSpPr txBox="1"/>
          <p:nvPr/>
        </p:nvSpPr>
        <p:spPr>
          <a:xfrm>
            <a:off x="7610218" y="1699402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Bits 7 is forced to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413C26-ACF1-E42C-C617-E91868D14788}"/>
              </a:ext>
            </a:extLst>
          </p:cNvPr>
          <p:cNvSpPr txBox="1"/>
          <p:nvPr/>
        </p:nvSpPr>
        <p:spPr>
          <a:xfrm>
            <a:off x="7234386" y="2357202"/>
            <a:ext cx="3319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346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4FFD4-2CE4-AB08-68AE-197A6DB8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1E72B0-FD16-FDE7-F34A-1BA8CCC9579E}"/>
              </a:ext>
            </a:extLst>
          </p:cNvPr>
          <p:cNvSpPr txBox="1"/>
          <p:nvPr/>
        </p:nvSpPr>
        <p:spPr>
          <a:xfrm>
            <a:off x="75597" y="45307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/**************************************************************************/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/*!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   @brief  Return hot-junction (thermocouple) temperature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   @returns Floating point temperature in Celsius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/**************************************************************************/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Adafruit_MAX31856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readThermocoupleTemperature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for one-shot, make it happen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conversionMode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1000" dirty="0">
                <a:solidFill>
                  <a:srgbClr val="2F4F4F"/>
                </a:solidFill>
                <a:latin typeface="Cascadia Mono" panose="020B0609020000020004" pitchFamily="49" charset="0"/>
              </a:rPr>
              <a:t>MAX31856_ONESHOT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triggerOneShot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uint32_t start =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millis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conversionComplete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millis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 - start &gt; 250)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NAN;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delay(10);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D0A51-2380-BBE1-1D3D-193E1F4784BD}"/>
              </a:ext>
            </a:extLst>
          </p:cNvPr>
          <p:cNvSpPr txBox="1"/>
          <p:nvPr/>
        </p:nvSpPr>
        <p:spPr>
          <a:xfrm>
            <a:off x="143435" y="71718"/>
            <a:ext cx="366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 Thermocouple Temperature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5C668-9B3C-E59C-884A-563F2E96DD22}"/>
              </a:ext>
            </a:extLst>
          </p:cNvPr>
          <p:cNvSpPr txBox="1"/>
          <p:nvPr/>
        </p:nvSpPr>
        <p:spPr>
          <a:xfrm>
            <a:off x="781050" y="3429000"/>
            <a:ext cx="757580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/**************************************************************************/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/*!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    @brief  Begin a one-shot (read temperature only upon request) measurement.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    Value must be read later, not returned here!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/**************************************************************************/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ascadia Mono" panose="020B0609020000020004" pitchFamily="49" charset="0"/>
              </a:rPr>
              <a:t>Adafruit_MAX31856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triggerOneShot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conversionMode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900" dirty="0">
                <a:solidFill>
                  <a:srgbClr val="2F4F4F"/>
                </a:solidFill>
                <a:latin typeface="Cascadia Mono" panose="020B0609020000020004" pitchFamily="49" charset="0"/>
              </a:rPr>
              <a:t>MAX31856_CONTINUOUS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uint8_t t = readRegister8(</a:t>
            </a:r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MAX31856_CR0_REG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get current register value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t &amp;= ~</a:t>
            </a:r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MAX31856_CR0_AUTOCONVERT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   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turn off </a:t>
            </a:r>
            <a:r>
              <a:rPr lang="en-US" sz="9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autoconvert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t |= </a:t>
            </a:r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MAX31856_CR0_1SHOT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          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turn on one-shot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writeRegister8(</a:t>
            </a:r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MAX31856_CR0_REG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t);         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write value back to register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conversion starts when CS goes high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A2C1087-F1BB-9C8B-882F-157511743069}"/>
              </a:ext>
            </a:extLst>
          </p:cNvPr>
          <p:cNvSpPr/>
          <p:nvPr/>
        </p:nvSpPr>
        <p:spPr>
          <a:xfrm>
            <a:off x="133350" y="2095500"/>
            <a:ext cx="647700" cy="2286000"/>
          </a:xfrm>
          <a:custGeom>
            <a:avLst/>
            <a:gdLst>
              <a:gd name="connsiteX0" fmla="*/ 266700 w 647700"/>
              <a:gd name="connsiteY0" fmla="*/ 0 h 2286000"/>
              <a:gd name="connsiteX1" fmla="*/ 0 w 647700"/>
              <a:gd name="connsiteY1" fmla="*/ 0 h 2286000"/>
              <a:gd name="connsiteX2" fmla="*/ 0 w 647700"/>
              <a:gd name="connsiteY2" fmla="*/ 2286000 h 2286000"/>
              <a:gd name="connsiteX3" fmla="*/ 647700 w 6477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700" h="2286000">
                <a:moveTo>
                  <a:pt x="266700" y="0"/>
                </a:moveTo>
                <a:lnTo>
                  <a:pt x="0" y="0"/>
                </a:lnTo>
                <a:lnTo>
                  <a:pt x="0" y="2286000"/>
                </a:lnTo>
                <a:lnTo>
                  <a:pt x="647700" y="228600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8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E14F6-0559-3281-6806-CB0327019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586199A-242D-E997-7229-0B75059BE83C}"/>
              </a:ext>
            </a:extLst>
          </p:cNvPr>
          <p:cNvSpPr txBox="1"/>
          <p:nvPr/>
        </p:nvSpPr>
        <p:spPr>
          <a:xfrm>
            <a:off x="143435" y="71718"/>
            <a:ext cx="366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 Thermocouple Temperature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29013-3F2A-564C-EBA3-EF16CBE03BE7}"/>
              </a:ext>
            </a:extLst>
          </p:cNvPr>
          <p:cNvSpPr txBox="1"/>
          <p:nvPr/>
        </p:nvSpPr>
        <p:spPr>
          <a:xfrm>
            <a:off x="7113517" y="305365"/>
            <a:ext cx="24742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 //fix sign</a:t>
            </a:r>
          </a:p>
          <a:p>
            <a:r>
              <a:rPr lang="en-US" sz="1000" dirty="0">
                <a:latin typeface="Cascadia Mono" panose="020B0609020000020004" pitchFamily="49" charset="0"/>
              </a:rPr>
              <a:t>  if (temp24 &amp; 0x800000) {</a:t>
            </a:r>
          </a:p>
          <a:p>
            <a:r>
              <a:rPr lang="en-US" sz="1000" dirty="0">
                <a:latin typeface="Cascadia Mono" panose="020B0609020000020004" pitchFamily="49" charset="0"/>
              </a:rPr>
              <a:t>    temp24 |= 0xFF000000;</a:t>
            </a:r>
          </a:p>
          <a:p>
            <a:r>
              <a:rPr lang="en-US" sz="1000" dirty="0">
                <a:latin typeface="Cascadia Mono" panose="020B0609020000020004" pitchFamily="49" charset="0"/>
              </a:rPr>
              <a:t>  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4BC001-4FAC-84A7-077F-ABC7485F5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233450"/>
              </p:ext>
            </p:extLst>
          </p:nvPr>
        </p:nvGraphicFramePr>
        <p:xfrm>
          <a:off x="1909105" y="2324813"/>
          <a:ext cx="9502976" cy="112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968">
                  <a:extLst>
                    <a:ext uri="{9D8B030D-6E8A-4147-A177-3AD203B41FA5}">
                      <a16:colId xmlns:a16="http://schemas.microsoft.com/office/drawing/2014/main" val="3975856564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3518674386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2235936436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1441001761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2998450413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2328536647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3677302255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3894411299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3877824730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2364938532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657814518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1167776348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3685809813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966158753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1258331050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2498448427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465831396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1368254692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2278205961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3937824772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2387840941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2504895730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1052561959"/>
                    </a:ext>
                  </a:extLst>
                </a:gridCol>
                <a:gridCol w="296968">
                  <a:extLst>
                    <a:ext uri="{9D8B030D-6E8A-4147-A177-3AD203B41FA5}">
                      <a16:colId xmlns:a16="http://schemas.microsoft.com/office/drawing/2014/main" val="1243646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7991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0CCD29-1091-6AD4-ECF8-0D9CFFB79D54}"/>
              </a:ext>
            </a:extLst>
          </p:cNvPr>
          <p:cNvSpPr txBox="1"/>
          <p:nvPr/>
        </p:nvSpPr>
        <p:spPr>
          <a:xfrm>
            <a:off x="336873" y="2765582"/>
            <a:ext cx="7806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temp24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50975-0C52-3986-E129-A8482625339B}"/>
              </a:ext>
            </a:extLst>
          </p:cNvPr>
          <p:cNvSpPr txBox="1"/>
          <p:nvPr/>
        </p:nvSpPr>
        <p:spPr>
          <a:xfrm>
            <a:off x="143435" y="3039612"/>
            <a:ext cx="15742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MAX31856_CR0_1SHOT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033B1-68D6-4082-D5B7-A44C84998B32}"/>
              </a:ext>
            </a:extLst>
          </p:cNvPr>
          <p:cNvSpPr txBox="1"/>
          <p:nvPr/>
        </p:nvSpPr>
        <p:spPr>
          <a:xfrm>
            <a:off x="9377082" y="232519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 = 1000 0000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4DDAEB2B-BF47-1074-24A0-819B9B79DA64}"/>
              </a:ext>
            </a:extLst>
          </p:cNvPr>
          <p:cNvSpPr/>
          <p:nvPr/>
        </p:nvSpPr>
        <p:spPr>
          <a:xfrm rot="5400000">
            <a:off x="10064995" y="908984"/>
            <a:ext cx="318516" cy="23756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0E1C2BA-72F8-9BC6-B7E5-A937574CF5FD}"/>
              </a:ext>
            </a:extLst>
          </p:cNvPr>
          <p:cNvSpPr/>
          <p:nvPr/>
        </p:nvSpPr>
        <p:spPr>
          <a:xfrm rot="5400000">
            <a:off x="7689337" y="908984"/>
            <a:ext cx="318516" cy="23756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1594015-8B88-8E9B-B31C-AB4C0F0AE324}"/>
              </a:ext>
            </a:extLst>
          </p:cNvPr>
          <p:cNvSpPr/>
          <p:nvPr/>
        </p:nvSpPr>
        <p:spPr>
          <a:xfrm rot="5400000">
            <a:off x="5313506" y="908984"/>
            <a:ext cx="318516" cy="23756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3E8193-4EEC-94A2-EC66-0874369A21CB}"/>
              </a:ext>
            </a:extLst>
          </p:cNvPr>
          <p:cNvSpPr txBox="1"/>
          <p:nvPr/>
        </p:nvSpPr>
        <p:spPr>
          <a:xfrm>
            <a:off x="9797629" y="1533852"/>
            <a:ext cx="106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tcByteL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D5B8B-DA3F-2C74-D3ED-8895115E7828}"/>
              </a:ext>
            </a:extLst>
          </p:cNvPr>
          <p:cNvSpPr txBox="1"/>
          <p:nvPr/>
        </p:nvSpPr>
        <p:spPr>
          <a:xfrm>
            <a:off x="7315195" y="1533852"/>
            <a:ext cx="106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tcByteM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DAC29-B15E-6D93-9B63-BB190BE8DC00}"/>
              </a:ext>
            </a:extLst>
          </p:cNvPr>
          <p:cNvSpPr txBox="1"/>
          <p:nvPr/>
        </p:nvSpPr>
        <p:spPr>
          <a:xfrm>
            <a:off x="4939364" y="1533852"/>
            <a:ext cx="106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tcByteH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EA0C9C-AA76-21FD-EADC-2AA32D2E7FB2}"/>
              </a:ext>
            </a:extLst>
          </p:cNvPr>
          <p:cNvSpPr txBox="1"/>
          <p:nvPr/>
        </p:nvSpPr>
        <p:spPr>
          <a:xfrm>
            <a:off x="564593" y="4308485"/>
            <a:ext cx="103902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//fix sign</a:t>
            </a:r>
          </a:p>
          <a:p>
            <a:r>
              <a:rPr lang="en-US" sz="1200" dirty="0"/>
              <a:t>  if(IsBit1(tcByte2,7)) {</a:t>
            </a:r>
          </a:p>
          <a:p>
            <a:r>
              <a:rPr lang="en-US" sz="1200" dirty="0"/>
              <a:t>    //MSB is 1, this is a negative number.</a:t>
            </a:r>
          </a:p>
          <a:p>
            <a:r>
              <a:rPr lang="en-US" sz="1200" dirty="0"/>
              <a:t>    //Because we only have 24 bits and are storing in a 32 bit container, add 8 1's to bits 31 - 24 so that when we later shift right by 5 bits the negative sign carries along</a:t>
            </a:r>
          </a:p>
          <a:p>
            <a:r>
              <a:rPr lang="en-US" sz="1200" dirty="0"/>
              <a:t> 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A5D29-F45F-4D71-1FDA-4009F438306C}"/>
              </a:ext>
            </a:extLst>
          </p:cNvPr>
          <p:cNvSpPr txBox="1"/>
          <p:nvPr/>
        </p:nvSpPr>
        <p:spPr>
          <a:xfrm>
            <a:off x="4930951" y="115541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E0141-7D52-E4FB-3B20-213708A4D3C1}"/>
              </a:ext>
            </a:extLst>
          </p:cNvPr>
          <p:cNvSpPr txBox="1"/>
          <p:nvPr/>
        </p:nvSpPr>
        <p:spPr>
          <a:xfrm>
            <a:off x="7686133" y="121284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C0895-7829-5699-CA0A-F6072F1E7EBF}"/>
              </a:ext>
            </a:extLst>
          </p:cNvPr>
          <p:cNvSpPr txBox="1"/>
          <p:nvPr/>
        </p:nvSpPr>
        <p:spPr>
          <a:xfrm>
            <a:off x="10176980" y="128044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BD839B-19C0-9DEA-1FB8-74A59D07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42" y="4560944"/>
            <a:ext cx="3458058" cy="18957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3FE832-5993-21F3-BEFC-F4F6AFBE6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289" y="5016416"/>
            <a:ext cx="1571844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7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9817</TotalTime>
  <Words>2979</Words>
  <Application>Microsoft Office PowerPoint</Application>
  <PresentationFormat>Widescreen</PresentationFormat>
  <Paragraphs>853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Aptos Narrow</vt:lpstr>
      <vt:lpstr>Arial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Lum</dc:creator>
  <cp:lastModifiedBy>Christopher Lum</cp:lastModifiedBy>
  <cp:revision>15</cp:revision>
  <dcterms:created xsi:type="dcterms:W3CDTF">2024-11-29T21:12:04Z</dcterms:created>
  <dcterms:modified xsi:type="dcterms:W3CDTF">2025-01-02T05:13:45Z</dcterms:modified>
</cp:coreProperties>
</file>