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27B24-1BA3-4525-BEA8-50201337784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85AE0-B720-4E53-9E1F-F83BDF74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4EEC-57D8-8E8E-C8D4-C59E6685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524EB-00B5-745B-EE4A-C8CEE7AC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219F-F436-9635-61ED-EF49DE3C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161C-0109-286C-5713-AC26922E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CBFE-86E2-C7F9-3770-BDFCF43B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867-1927-D35B-0552-54A12701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9FAC8-8593-B7E4-CE13-F5248B5A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2008-6EB7-9A01-34ED-0C1D7F6E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B4F9-F96D-0F29-FD8D-67964785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13EE-3B30-AEA0-B146-7334C942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8A051-9303-16DB-8489-7EA8BBD30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F0C1-85FB-EA5B-2BD0-0269C81B0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05A1-3165-88D9-7D4C-5C579E2B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64D9-8ECB-C012-45F9-6C48910A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560A-20F9-B3B7-F07B-C0A041A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60F-0CA7-9E07-F85C-B8ADCB9F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7A5B-7516-B150-A9F3-AF406615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113A-F054-55C5-6ABF-1618CFCA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38C06-C8EF-DCEC-B0D3-771F8868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164C-25CF-47BA-EA0E-667891AA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6657-3CC4-66A3-9D0A-6EA264EA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33B20-E89B-5D52-6CA4-170A3C93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64FF1-1C6F-5B83-605C-6B840BD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27DE-1697-9E43-5E05-7563110D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60D6-D0CA-6677-5806-146342B1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C6B8-B882-9CFE-1666-A56D5CDB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66F1-1446-0FBE-D77B-4BCAF3C82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F0658-CB13-DC89-891E-F9473A2B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388DE-8527-7936-1A4E-E549F2DA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989D-F1BD-F793-6398-F043345D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1A3CE-78C0-C3FB-33E4-888E4E6A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73C7-CB7A-D771-9088-B451BAB9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B0D2-AF67-D936-F105-4ECD24CB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067B-BC7E-1EED-7D34-371796D6D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34A17-173D-9C3C-7C69-BB93B28B2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A4606-90B1-25B6-22FE-8370D2EC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667AD-879E-996C-3ED8-FAD4C2A1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B4093-E587-026C-4830-91D8FCE9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B43A9-9EA2-B1DB-44DF-D5AC0FEF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0CC4-B7E8-7C54-7DD2-73576976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6A168-5EB6-835B-2CA1-481041A1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87CCC-6F27-44A7-B20B-DA81CCF8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9CA91-23D8-F00A-264E-D7603C7F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DA5B6-73D5-31E9-70BC-C3FA097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82B3C-2741-8583-CA84-1616FA10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26616-4E5D-9D31-BB7B-B58A6871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73CE-94F4-0012-2AF4-03300DA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33A0-A7B7-3E99-53B1-ED6F159A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F503-85E5-7631-EED8-824559541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0CA3-3B34-7D31-E707-A94B1DF1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F6A6C-BF69-1DD0-057C-859E7F3C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4F17D-6031-2947-AA95-3B665A43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E455-F41B-ACB8-76E7-9F7D4ED7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08E61-F7A0-1B29-FFEE-8436EFD25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F983-B4C1-0530-A4B2-66C8B212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6C7BC-C185-BA73-C422-CDF7A5E5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1A502-C18D-00F8-3A15-F5E4BAFB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E3132-9150-7704-E473-335BD5B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83D10-0426-B504-EE5A-7FDA449F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51DB-A1E6-74C1-83AC-59AAB52D8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94FE-4B4B-19DB-4DC2-948B77386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8CC49E-304C-4C9F-AB3B-8D1EED3944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2B42-A828-055B-CF8B-2997915C6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B1BE-48DC-E9E6-9B25-F0C525FD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7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7C9ED99-E9C9-90A2-7B3D-6E4BB52F7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57091"/>
              </p:ext>
            </p:extLst>
          </p:nvPr>
        </p:nvGraphicFramePr>
        <p:xfrm>
          <a:off x="6974542" y="1183156"/>
          <a:ext cx="42881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90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846978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147233">
                  <a:extLst>
                    <a:ext uri="{9D8B030D-6E8A-4147-A177-3AD203B41FA5}">
                      <a16:colId xmlns:a16="http://schemas.microsoft.com/office/drawing/2014/main" val="329713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6F008A"/>
                          </a:solidFill>
                          <a:latin typeface="Cascadia Mono" panose="020B0609020000020004" pitchFamily="49" charset="0"/>
                        </a:rPr>
                        <a:t>MAX31856_CJTH_REG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7F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0111 1111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1111 1111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8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6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4180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38E41BB-2B3F-D785-224B-3152F05CD68E}"/>
              </a:ext>
            </a:extLst>
          </p:cNvPr>
          <p:cNvSpPr txBox="1"/>
          <p:nvPr/>
        </p:nvSpPr>
        <p:spPr>
          <a:xfrm>
            <a:off x="143435" y="71718"/>
            <a:ext cx="23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MAX31856 SPI Notes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2944468-D181-402E-6E1A-5AD311E3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13514"/>
              </p:ext>
            </p:extLst>
          </p:nvPr>
        </p:nvGraphicFramePr>
        <p:xfrm>
          <a:off x="3578224" y="2941320"/>
          <a:ext cx="5035552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444">
                  <a:extLst>
                    <a:ext uri="{9D8B030D-6E8A-4147-A177-3AD203B41FA5}">
                      <a16:colId xmlns:a16="http://schemas.microsoft.com/office/drawing/2014/main" val="2504944580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726796136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107644057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2531649958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3801397791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2333351623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3174532969"/>
                    </a:ext>
                  </a:extLst>
                </a:gridCol>
                <a:gridCol w="629444">
                  <a:extLst>
                    <a:ext uri="{9D8B030D-6E8A-4147-A177-3AD203B41FA5}">
                      <a16:colId xmlns:a16="http://schemas.microsoft.com/office/drawing/2014/main" val="3097112942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Bit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245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MSB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LSB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9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136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76047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9170B83-4AFB-8A2E-D800-EA3FF9768C02}"/>
              </a:ext>
            </a:extLst>
          </p:cNvPr>
          <p:cNvSpPr txBox="1"/>
          <p:nvPr/>
        </p:nvSpPr>
        <p:spPr>
          <a:xfrm>
            <a:off x="3476625" y="4010025"/>
            <a:ext cx="3619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A7 = 0 – One or more byte reads will follow the address byte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A7 = 1 – One or more byte writes will follow the address byte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4B0B5-5FB1-63C1-A913-E36C6148AB99}"/>
              </a:ext>
            </a:extLst>
          </p:cNvPr>
          <p:cNvSpPr txBox="1"/>
          <p:nvPr/>
        </p:nvSpPr>
        <p:spPr>
          <a:xfrm>
            <a:off x="2247899" y="1529151"/>
            <a:ext cx="42957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If data continues to be clocked in or out, the address will loop from 7Fh/</a:t>
            </a:r>
            <a:r>
              <a:rPr lang="en-US" sz="1000" dirty="0" err="1"/>
              <a:t>FFh</a:t>
            </a:r>
            <a:r>
              <a:rPr lang="en-US" sz="1000" dirty="0"/>
              <a:t> to 00h/80h.</a:t>
            </a:r>
          </a:p>
          <a:p>
            <a:endParaRPr lang="en-US" sz="1000" dirty="0"/>
          </a:p>
          <a:p>
            <a:r>
              <a:rPr lang="en-US" sz="1000" dirty="0"/>
              <a:t>Invalid memory addresses report an </a:t>
            </a:r>
            <a:r>
              <a:rPr lang="en-US" sz="1000" dirty="0" err="1"/>
              <a:t>FFh</a:t>
            </a:r>
            <a:r>
              <a:rPr lang="en-US" sz="1000" dirty="0"/>
              <a:t> value. </a:t>
            </a:r>
          </a:p>
          <a:p>
            <a:endParaRPr lang="en-US" sz="1000" dirty="0"/>
          </a:p>
          <a:p>
            <a:r>
              <a:rPr lang="en-US" sz="1000" dirty="0"/>
              <a:t>Attempting to write to a read-only register will result in no change to that register’s contents.</a:t>
            </a:r>
          </a:p>
        </p:txBody>
      </p:sp>
    </p:spTree>
    <p:extLst>
      <p:ext uri="{BB962C8B-B14F-4D97-AF65-F5344CB8AC3E}">
        <p14:creationId xmlns:p14="http://schemas.microsoft.com/office/powerpoint/2010/main" val="288897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C62AF-C524-8F7E-1940-D0DBBC3BA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1F0C289-A7B3-A2A1-E0CC-9EDAFCC95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11605"/>
              </p:ext>
            </p:extLst>
          </p:nvPr>
        </p:nvGraphicFramePr>
        <p:xfrm>
          <a:off x="648821" y="592606"/>
          <a:ext cx="10894358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244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1559266">
                  <a:extLst>
                    <a:ext uri="{9D8B030D-6E8A-4147-A177-3AD203B41FA5}">
                      <a16:colId xmlns:a16="http://schemas.microsoft.com/office/drawing/2014/main" val="3155124041"/>
                    </a:ext>
                  </a:extLst>
                </a:gridCol>
                <a:gridCol w="948711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588639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20951249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088455760"/>
                    </a:ext>
                  </a:extLst>
                </a:gridCol>
                <a:gridCol w="4962523">
                  <a:extLst>
                    <a:ext uri="{9D8B030D-6E8A-4147-A177-3AD203B41FA5}">
                      <a16:colId xmlns:a16="http://schemas.microsoft.com/office/drawing/2014/main" val="329713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Read/Write</a:t>
                      </a:r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Factory 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00h/80h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 / 1000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 0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01h/81h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0001 / 1000 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03h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 1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8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0Ah/8Ah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1010 / 1000 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CJTH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Cold-Junction Temperature Register, MSB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6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0Bh/8Bh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1011 / 1000 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CJTL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Cold-Junction Temperature Register, LSB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4180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6EBA280-9598-4DCB-3C5F-F47F8F189DA3}"/>
              </a:ext>
            </a:extLst>
          </p:cNvPr>
          <p:cNvSpPr txBox="1"/>
          <p:nvPr/>
        </p:nvSpPr>
        <p:spPr>
          <a:xfrm>
            <a:off x="143435" y="71718"/>
            <a:ext cx="245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Register Memory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4D39E-C84D-42EE-D238-4A5D14DF0237}"/>
              </a:ext>
            </a:extLst>
          </p:cNvPr>
          <p:cNvSpPr txBox="1"/>
          <p:nvPr/>
        </p:nvSpPr>
        <p:spPr>
          <a:xfrm>
            <a:off x="895350" y="2359602"/>
            <a:ext cx="901065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MAX31856_CR0_REG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0x00       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Config 0 register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MAX31856_CR0_AUTOCONVERT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0x80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Auto convert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MAX31856_CR0_1SHOT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0x40   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one shot convert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MAX31856_CR0_OCFAULT1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0x20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open circuit fault 1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MAX31856_CR0_OCFAULT0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0x10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open circuit fault 0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MAX31856_CR0_CJ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0x08      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cold junction disable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MAX31856_CR0_FAULT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0x04       </a:t>
            </a:r>
            <a:r>
              <a:rPr lang="fr-FR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</a:t>
            </a:r>
            <a:r>
              <a:rPr lang="fr-FR" sz="100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fault</a:t>
            </a:r>
            <a:r>
              <a:rPr lang="fr-FR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 mode flag</a:t>
            </a:r>
            <a:endParaRPr lang="fr-F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MAX31856_CR0_FAULTCLR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0x02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Config 0 fault clear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MAX31856_CR1_REG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0x01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Config 1 register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MAX31856_MASK_REG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0x02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Mask register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MAX31856_CJHF_REG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0x03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Cold junction High temp fault register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MAX31856_CJLF_REG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0x04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Cold junction Low temp fault register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MAX31856_LTHFTH_REG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0x05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Temperature High Fault Threshold Register, MSB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MAX31856_LTHFTL_REG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0x06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Temperature High Fault Threshold Register, LSB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MAX31856_LTLFTH_REG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0x07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Temperature Low Fault Threshold Register, MSB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MAX31856_LTLFTL_REG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0x08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Temperature Low Fault Threshold Register, LSB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MAX31856_CJTO_REG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0x09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Cold-Junction Temperature Offset Register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MAX31856_CJTH_REG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0x0A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Cold-Junction Temperature Register, MSB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MAX31856_CJTL_REG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0x0B  </a:t>
            </a:r>
            <a:r>
              <a:rPr lang="en-US" sz="1000" dirty="0">
                <a:solidFill>
                  <a:srgbClr val="0064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///&lt; Cold-Junction Temperature Register, LSB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MAX31856_LTCBH_REG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0x0C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TC Temperature, Byte 2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MAX31856_LTCBM_REG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0x0D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TC Temperature, Byte 1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MAX31856_LTCBL_REG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0x0E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Linearized TC Temperature, Byte 0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MAX31856_SR_REG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0x0F  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Register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MAX31856_FAULT_CJRANGE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0x80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Cold Junction Out-of-Range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MAX31856_FAULT_TCRANGE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0x40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Thermocouple Out-of-Range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MAX31856_FAULT_CJHIGH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0x20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Cold-Junction High Fault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MAX31856_FAULT_CJLOW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0x10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Cold-Junction Low Fault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MAX31856_FAULT_TCHIGH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0x08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Thermocouple Temperature High Fault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MAX31856_FAULT_TCLOW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0x04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Thermocouple Temperature Low Fault flag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MAX31856_FAULT_OVUV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0x02 </a:t>
            </a:r>
            <a:r>
              <a:rPr lang="da-DK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Overvoltage or Undervoltage Input Fault flag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MAX31856_FAULT_OPEN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0x01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Fault status Thermocouple Open-Circuit Fault flag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18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51AD9-81BB-C247-6193-8366949DF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C9FCC7-8C3A-006D-BE34-2E03FF1EA4FF}"/>
              </a:ext>
            </a:extLst>
          </p:cNvPr>
          <p:cNvSpPr txBox="1"/>
          <p:nvPr/>
        </p:nvSpPr>
        <p:spPr>
          <a:xfrm>
            <a:off x="75597" y="453079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/*!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@brief  Return cold-junction (internal chip) temperature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@returns Floating point temperature in Celsius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readCJTemperature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readRegister16(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MAX31856_CJTH_REG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/ 256.0;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D3267-6167-AEE2-B3F2-59FF9DD2FD8F}"/>
              </a:ext>
            </a:extLst>
          </p:cNvPr>
          <p:cNvSpPr txBox="1"/>
          <p:nvPr/>
        </p:nvSpPr>
        <p:spPr>
          <a:xfrm>
            <a:off x="1649506" y="2355864"/>
            <a:ext cx="472948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uint16_t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::readRegister16(uint8_t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uint8_t buffer[2] = {0, 0};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readRegisterN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buffer, 2);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uint16_t ret = buffer[0];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ret &lt;&lt;= 8;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ret |= buffer[1];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ret;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5D90D-7AE0-FEC1-60EE-AE7333C169C4}"/>
              </a:ext>
            </a:extLst>
          </p:cNvPr>
          <p:cNvSpPr txBox="1"/>
          <p:nvPr/>
        </p:nvSpPr>
        <p:spPr>
          <a:xfrm>
            <a:off x="6863086" y="82083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MAX31856_CJTH_REG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0x0A  </a:t>
            </a:r>
            <a:r>
              <a:rPr lang="en-US" sz="1000" dirty="0">
                <a:solidFill>
                  <a:srgbClr val="006400"/>
                </a:solidFill>
                <a:latin typeface="Cascadia Mono" panose="020B0609020000020004" pitchFamily="49" charset="0"/>
              </a:rPr>
              <a:t>///&lt; Cold-Junction Temperature Register, MSB</a:t>
            </a:r>
            <a:endParaRPr lang="en-US" sz="1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C1F682F-E19B-12E5-154B-0F387324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45773"/>
              </p:ext>
            </p:extLst>
          </p:nvPr>
        </p:nvGraphicFramePr>
        <p:xfrm>
          <a:off x="6974542" y="1183156"/>
          <a:ext cx="428811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90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846978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147233">
                  <a:extLst>
                    <a:ext uri="{9D8B030D-6E8A-4147-A177-3AD203B41FA5}">
                      <a16:colId xmlns:a16="http://schemas.microsoft.com/office/drawing/2014/main" val="329713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0000 1010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6F008A"/>
                          </a:solidFill>
                          <a:latin typeface="Cascadia Mono" panose="020B0609020000020004" pitchFamily="49" charset="0"/>
                        </a:rPr>
                        <a:t>MAX31856_CJTH_REG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7F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0111 1111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F783875-8D1A-1455-AA09-255DF5F26DCF}"/>
              </a:ext>
            </a:extLst>
          </p:cNvPr>
          <p:cNvSpPr txBox="1"/>
          <p:nvPr/>
        </p:nvSpPr>
        <p:spPr>
          <a:xfrm>
            <a:off x="4014249" y="410318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readRegisterN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(uint8_t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uint8_t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[],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uint8_t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&amp;= 0x7F;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MSB=0 for read, make sure top bit is not set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spi_dev.write_then_read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(&amp;</a:t>
            </a:r>
            <a:r>
              <a:rPr lang="en-US" sz="1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addr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1,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8DA11-833D-4154-CE23-DA7C7BCC39B4}"/>
              </a:ext>
            </a:extLst>
          </p:cNvPr>
          <p:cNvSpPr/>
          <p:nvPr/>
        </p:nvSpPr>
        <p:spPr>
          <a:xfrm>
            <a:off x="1048871" y="1999130"/>
            <a:ext cx="600635" cy="493059"/>
          </a:xfrm>
          <a:custGeom>
            <a:avLst/>
            <a:gdLst>
              <a:gd name="connsiteX0" fmla="*/ 0 w 600635"/>
              <a:gd name="connsiteY0" fmla="*/ 0 h 493059"/>
              <a:gd name="connsiteX1" fmla="*/ 0 w 600635"/>
              <a:gd name="connsiteY1" fmla="*/ 493059 h 493059"/>
              <a:gd name="connsiteX2" fmla="*/ 600635 w 600635"/>
              <a:gd name="connsiteY2" fmla="*/ 493059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635" h="493059">
                <a:moveTo>
                  <a:pt x="0" y="0"/>
                </a:moveTo>
                <a:lnTo>
                  <a:pt x="0" y="493059"/>
                </a:lnTo>
                <a:lnTo>
                  <a:pt x="600635" y="49305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C0250-0D13-259A-F9E6-3F0ADF9CD411}"/>
              </a:ext>
            </a:extLst>
          </p:cNvPr>
          <p:cNvSpPr/>
          <p:nvPr/>
        </p:nvSpPr>
        <p:spPr>
          <a:xfrm>
            <a:off x="2456330" y="2895601"/>
            <a:ext cx="1559858" cy="1326776"/>
          </a:xfrm>
          <a:custGeom>
            <a:avLst/>
            <a:gdLst>
              <a:gd name="connsiteX0" fmla="*/ 0 w 1559858"/>
              <a:gd name="connsiteY0" fmla="*/ 0 h 1326776"/>
              <a:gd name="connsiteX1" fmla="*/ 0 w 1559858"/>
              <a:gd name="connsiteY1" fmla="*/ 107576 h 1326776"/>
              <a:gd name="connsiteX2" fmla="*/ 1380564 w 1559858"/>
              <a:gd name="connsiteY2" fmla="*/ 107576 h 1326776"/>
              <a:gd name="connsiteX3" fmla="*/ 1380564 w 1559858"/>
              <a:gd name="connsiteY3" fmla="*/ 1326776 h 1326776"/>
              <a:gd name="connsiteX4" fmla="*/ 1559858 w 1559858"/>
              <a:gd name="connsiteY4" fmla="*/ 1326776 h 132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9858" h="1326776">
                <a:moveTo>
                  <a:pt x="0" y="0"/>
                </a:moveTo>
                <a:lnTo>
                  <a:pt x="0" y="107576"/>
                </a:lnTo>
                <a:lnTo>
                  <a:pt x="1380564" y="107576"/>
                </a:lnTo>
                <a:lnTo>
                  <a:pt x="1380564" y="1326776"/>
                </a:lnTo>
                <a:lnTo>
                  <a:pt x="1559858" y="1326776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1F3D2-D5B6-4CD5-4AC1-3AB202A38B16}"/>
              </a:ext>
            </a:extLst>
          </p:cNvPr>
          <p:cNvSpPr txBox="1"/>
          <p:nvPr/>
        </p:nvSpPr>
        <p:spPr>
          <a:xfrm>
            <a:off x="143435" y="71718"/>
            <a:ext cx="35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Cold Junction Temperature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52DFE-D185-407A-6122-CFD5816DD48E}"/>
              </a:ext>
            </a:extLst>
          </p:cNvPr>
          <p:cNvSpPr txBox="1"/>
          <p:nvPr/>
        </p:nvSpPr>
        <p:spPr>
          <a:xfrm>
            <a:off x="4190581" y="3652029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Bitwise AND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98DB1C-AC9A-69D6-A125-D595DE7BAEE9}"/>
              </a:ext>
            </a:extLst>
          </p:cNvPr>
          <p:cNvCxnSpPr/>
          <p:nvPr/>
        </p:nvCxnSpPr>
        <p:spPr>
          <a:xfrm>
            <a:off x="4694085" y="3987080"/>
            <a:ext cx="0" cy="451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F54984-6BB8-AD4A-8F0C-A50CD716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71805"/>
              </p:ext>
            </p:extLst>
          </p:nvPr>
        </p:nvGraphicFramePr>
        <p:xfrm>
          <a:off x="8557484" y="2582092"/>
          <a:ext cx="187452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159172521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2658349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148117759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331812458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348072872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1086543407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726975330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526227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86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6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16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189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3531A2-FC9C-60AC-6296-3466193FF226}"/>
              </a:ext>
            </a:extLst>
          </p:cNvPr>
          <p:cNvSpPr txBox="1"/>
          <p:nvPr/>
        </p:nvSpPr>
        <p:spPr>
          <a:xfrm>
            <a:off x="8041338" y="2785482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ascadia Mono" panose="020B0609020000020004" pitchFamily="49" charset="0"/>
              </a:rPr>
              <a:t>addr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3A86B-BF47-FB21-E347-3C1B018AEF88}"/>
              </a:ext>
            </a:extLst>
          </p:cNvPr>
          <p:cNvSpPr txBox="1"/>
          <p:nvPr/>
        </p:nvSpPr>
        <p:spPr>
          <a:xfrm>
            <a:off x="8041338" y="3058347"/>
            <a:ext cx="516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" panose="020B0609020000020004" pitchFamily="49" charset="0"/>
              </a:rPr>
              <a:t>0x7F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E93F9-CFCF-A010-7C5D-B5BAD7CBD31D}"/>
              </a:ext>
            </a:extLst>
          </p:cNvPr>
          <p:cNvSpPr txBox="1"/>
          <p:nvPr/>
        </p:nvSpPr>
        <p:spPr>
          <a:xfrm>
            <a:off x="7517311" y="3312450"/>
            <a:ext cx="10480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ascadia Mono" panose="020B0609020000020004" pitchFamily="49" charset="0"/>
              </a:rPr>
              <a:t>Addr</a:t>
            </a:r>
            <a:r>
              <a:rPr lang="en-US" sz="1000" dirty="0">
                <a:latin typeface="Cascadia Mono" panose="020B0609020000020004" pitchFamily="49" charset="0"/>
              </a:rPr>
              <a:t> &amp; 0x7F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BD2FD-935D-4229-E8D1-DD1A669A4C43}"/>
              </a:ext>
            </a:extLst>
          </p:cNvPr>
          <p:cNvSpPr txBox="1"/>
          <p:nvPr/>
        </p:nvSpPr>
        <p:spPr>
          <a:xfrm>
            <a:off x="8485936" y="3594141"/>
            <a:ext cx="2776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Bits 6 -0 are unchanged, only bit 7 is forced to 0</a:t>
            </a:r>
          </a:p>
        </p:txBody>
      </p:sp>
    </p:spTree>
    <p:extLst>
      <p:ext uri="{BB962C8B-B14F-4D97-AF65-F5344CB8AC3E}">
        <p14:creationId xmlns:p14="http://schemas.microsoft.com/office/powerpoint/2010/main" val="260841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4FFD4-2CE4-AB08-68AE-197A6DB8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1E72B0-FD16-FDE7-F34A-1BA8CCC9579E}"/>
              </a:ext>
            </a:extLst>
          </p:cNvPr>
          <p:cNvSpPr txBox="1"/>
          <p:nvPr/>
        </p:nvSpPr>
        <p:spPr>
          <a:xfrm>
            <a:off x="75597" y="45307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/*!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@brief  Return hot-junction (thermocouple) temperature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@returns Floating point temperature in Celsius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readThermocoupleTemperature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for one-shot, make it happen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conversionMode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000" dirty="0">
                <a:solidFill>
                  <a:srgbClr val="2F4F4F"/>
                </a:solidFill>
                <a:latin typeface="Cascadia Mono" panose="020B0609020000020004" pitchFamily="49" charset="0"/>
              </a:rPr>
              <a:t>MAX31856_ONESHOT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triggerOneShot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uint32_t start =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millis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conversionComplete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millis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 - start &gt; 250)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NAN;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delay(10);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D0A51-2380-BBE1-1D3D-193E1F4784BD}"/>
              </a:ext>
            </a:extLst>
          </p:cNvPr>
          <p:cNvSpPr txBox="1"/>
          <p:nvPr/>
        </p:nvSpPr>
        <p:spPr>
          <a:xfrm>
            <a:off x="143435" y="71718"/>
            <a:ext cx="366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Thermocouple Temperature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5C668-9B3C-E59C-884A-563F2E96DD22}"/>
              </a:ext>
            </a:extLst>
          </p:cNvPr>
          <p:cNvSpPr txBox="1"/>
          <p:nvPr/>
        </p:nvSpPr>
        <p:spPr>
          <a:xfrm>
            <a:off x="774843" y="3429000"/>
            <a:ext cx="757580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/*!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    @brief  Begin a one-shot (read temperature only upon request) measurement.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    Value must be read later, not returned here!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/**************************************************************************/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Adafruit_MAX31856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triggerOneShot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conversionMode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900" dirty="0">
                <a:solidFill>
                  <a:srgbClr val="2F4F4F"/>
                </a:solidFill>
                <a:latin typeface="Cascadia Mono" panose="020B0609020000020004" pitchFamily="49" charset="0"/>
              </a:rPr>
              <a:t>MAX31856_CONTINUOUS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uint8_t t = readRegister8(</a:t>
            </a:r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MAX31856_CR0_REG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current register value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t &amp;= ~</a:t>
            </a:r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MAX31856_CR0_AUTOCONVERT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turn off </a:t>
            </a:r>
            <a:r>
              <a:rPr lang="en-US" sz="9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autoconvert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t |= </a:t>
            </a:r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MAX31856_CR0_1SHOT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turn on one-shot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writeRegister8(</a:t>
            </a:r>
            <a:r>
              <a:rPr lang="en-US" sz="900" dirty="0">
                <a:solidFill>
                  <a:srgbClr val="6F008A"/>
                </a:solidFill>
                <a:latin typeface="Cascadia Mono" panose="020B0609020000020004" pitchFamily="49" charset="0"/>
              </a:rPr>
              <a:t>MAX31856_CR0_REG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t);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write value back to register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conversion starts when CS goes high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2C1087-F1BB-9C8B-882F-157511743069}"/>
              </a:ext>
            </a:extLst>
          </p:cNvPr>
          <p:cNvSpPr/>
          <p:nvPr/>
        </p:nvSpPr>
        <p:spPr>
          <a:xfrm>
            <a:off x="133350" y="2095500"/>
            <a:ext cx="647700" cy="2286000"/>
          </a:xfrm>
          <a:custGeom>
            <a:avLst/>
            <a:gdLst>
              <a:gd name="connsiteX0" fmla="*/ 266700 w 647700"/>
              <a:gd name="connsiteY0" fmla="*/ 0 h 2286000"/>
              <a:gd name="connsiteX1" fmla="*/ 0 w 647700"/>
              <a:gd name="connsiteY1" fmla="*/ 0 h 2286000"/>
              <a:gd name="connsiteX2" fmla="*/ 0 w 647700"/>
              <a:gd name="connsiteY2" fmla="*/ 2286000 h 2286000"/>
              <a:gd name="connsiteX3" fmla="*/ 647700 w 6477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2286000">
                <a:moveTo>
                  <a:pt x="266700" y="0"/>
                </a:moveTo>
                <a:lnTo>
                  <a:pt x="0" y="0"/>
                </a:lnTo>
                <a:lnTo>
                  <a:pt x="0" y="2286000"/>
                </a:lnTo>
                <a:lnTo>
                  <a:pt x="647700" y="228600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1143</Words>
  <Application>Microsoft Office PowerPoint</Application>
  <PresentationFormat>Widescreen</PresentationFormat>
  <Paragraphs>221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5</cp:revision>
  <dcterms:created xsi:type="dcterms:W3CDTF">2024-11-29T21:12:04Z</dcterms:created>
  <dcterms:modified xsi:type="dcterms:W3CDTF">2024-11-30T06:03:46Z</dcterms:modified>
</cp:coreProperties>
</file>