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0785" autoAdjust="0"/>
  </p:normalViewPr>
  <p:slideViewPr>
    <p:cSldViewPr snapToGrid="0">
      <p:cViewPr varScale="1">
        <p:scale>
          <a:sx n="74" d="100"/>
          <a:sy n="74" d="100"/>
        </p:scale>
        <p:origin x="936" y="72"/>
      </p:cViewPr>
      <p:guideLst/>
    </p:cSldViewPr>
  </p:slideViewPr>
  <p:outlineViewPr>
    <p:cViewPr>
      <p:scale>
        <a:sx n="33" d="100"/>
        <a:sy n="33" d="100"/>
      </p:scale>
      <p:origin x="0" y="-2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60D53-1055-4C04-A265-BD2FD8308A6F}"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65B7C-B0BD-4B35-9FE1-14846A4187D1}" type="slidenum">
              <a:rPr lang="en-US" smtClean="0"/>
              <a:t>‹#›</a:t>
            </a:fld>
            <a:endParaRPr lang="en-US"/>
          </a:p>
        </p:txBody>
      </p:sp>
    </p:spTree>
    <p:extLst>
      <p:ext uri="{BB962C8B-B14F-4D97-AF65-F5344CB8AC3E}">
        <p14:creationId xmlns:p14="http://schemas.microsoft.com/office/powerpoint/2010/main" val="230661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environment is using Windows Failover Clustering and Named Instances</a:t>
            </a:r>
          </a:p>
          <a:p>
            <a:endParaRPr lang="en-US" baseline="0" dirty="0" smtClean="0"/>
          </a:p>
          <a:p>
            <a:r>
              <a:rPr lang="en-US" baseline="0" dirty="0" smtClean="0"/>
              <a:t>Another portion of the environment is VM, but not configured optimally for SQL Server. </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2</a:t>
            </a:fld>
            <a:endParaRPr lang="en-US"/>
          </a:p>
        </p:txBody>
      </p:sp>
    </p:spTree>
    <p:extLst>
      <p:ext uri="{BB962C8B-B14F-4D97-AF65-F5344CB8AC3E}">
        <p14:creationId xmlns:p14="http://schemas.microsoft.com/office/powerpoint/2010/main" val="189783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Virtualizing will also bring older VMs inline with new standards and best practices. Those machines will be reviewed to find</a:t>
            </a:r>
            <a:r>
              <a:rPr lang="en-US" baseline="0" dirty="0" smtClean="0"/>
              <a:t> “misconfigurations” and correct on new platform.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3</a:t>
            </a:fld>
            <a:endParaRPr lang="en-US"/>
          </a:p>
        </p:txBody>
      </p:sp>
    </p:spTree>
    <p:extLst>
      <p:ext uri="{BB962C8B-B14F-4D97-AF65-F5344CB8AC3E}">
        <p14:creationId xmlns:p14="http://schemas.microsoft.com/office/powerpoint/2010/main" val="1791176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5</a:t>
            </a:fld>
            <a:endParaRPr lang="en-US"/>
          </a:p>
        </p:txBody>
      </p:sp>
    </p:spTree>
    <p:extLst>
      <p:ext uri="{BB962C8B-B14F-4D97-AF65-F5344CB8AC3E}">
        <p14:creationId xmlns:p14="http://schemas.microsoft.com/office/powerpoint/2010/main" val="84537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Supporting database objects</a:t>
            </a:r>
          </a:p>
          <a:p>
            <a:pPr marL="171450" lvl="0" indent="-171450">
              <a:buFont typeface="Arial" panose="020B0604020202020204" pitchFamily="34" charset="0"/>
              <a:buChar char="•"/>
            </a:pPr>
            <a:r>
              <a:rPr lang="en-US" dirty="0" smtClean="0"/>
              <a:t>DTS/SSIS Packages</a:t>
            </a:r>
          </a:p>
          <a:p>
            <a:pPr marL="171450" lvl="0" indent="-171450">
              <a:buFont typeface="Arial" panose="020B0604020202020204" pitchFamily="34" charset="0"/>
              <a:buChar char="•"/>
            </a:pPr>
            <a:r>
              <a:rPr lang="en-US" dirty="0" smtClean="0"/>
              <a:t>Logins</a:t>
            </a:r>
          </a:p>
          <a:p>
            <a:pPr marL="171450" lvl="0" indent="-171450">
              <a:buFont typeface="Arial" panose="020B0604020202020204" pitchFamily="34" charset="0"/>
              <a:buChar char="•"/>
            </a:pPr>
            <a:r>
              <a:rPr lang="en-US" dirty="0" smtClean="0"/>
              <a:t>Jobs</a:t>
            </a:r>
          </a:p>
          <a:p>
            <a:pPr marL="171450" lvl="0" indent="-171450">
              <a:buFont typeface="Arial" panose="020B0604020202020204" pitchFamily="34" charset="0"/>
              <a:buChar char="•"/>
            </a:pPr>
            <a:r>
              <a:rPr lang="en-US" dirty="0" smtClean="0"/>
              <a:t>Linked servers</a:t>
            </a:r>
          </a:p>
          <a:p>
            <a:pPr marL="171450" lvl="0" indent="-171450">
              <a:buFont typeface="Arial" panose="020B0604020202020204" pitchFamily="34" charset="0"/>
              <a:buChar char="•"/>
            </a:pPr>
            <a:r>
              <a:rPr lang="en-US" dirty="0" smtClean="0"/>
              <a:t>DNS Entries</a:t>
            </a:r>
          </a:p>
          <a:p>
            <a:endParaRPr lang="en-US" dirty="0" smtClean="0"/>
          </a:p>
          <a:p>
            <a:r>
              <a:rPr lang="en-US" dirty="0" smtClean="0"/>
              <a:t>Special configuration considerations</a:t>
            </a:r>
          </a:p>
          <a:p>
            <a:pPr marL="171450" indent="-171450">
              <a:buFont typeface="Arial" panose="020B0604020202020204" pitchFamily="34" charset="0"/>
              <a:buChar char="•"/>
            </a:pPr>
            <a:r>
              <a:rPr lang="en-US" dirty="0" smtClean="0"/>
              <a:t>MAXDOP</a:t>
            </a:r>
          </a:p>
          <a:p>
            <a:pPr marL="171450" indent="-171450">
              <a:buFont typeface="Arial" panose="020B0604020202020204" pitchFamily="34" charset="0"/>
              <a:buChar char="•"/>
            </a:pPr>
            <a:r>
              <a:rPr lang="en-US" dirty="0" smtClean="0"/>
              <a:t>DTC</a:t>
            </a:r>
            <a:r>
              <a:rPr lang="en-US" baseline="0" dirty="0" smtClean="0"/>
              <a:t> </a:t>
            </a:r>
          </a:p>
          <a:p>
            <a:pPr marL="171450" indent="-171450">
              <a:buFont typeface="Arial" panose="020B0604020202020204" pitchFamily="34" charset="0"/>
              <a:buChar char="•"/>
            </a:pPr>
            <a:r>
              <a:rPr lang="en-US" baseline="0" dirty="0" smtClean="0"/>
              <a:t>Security</a:t>
            </a:r>
          </a:p>
          <a:p>
            <a:pPr marL="171450" indent="-171450">
              <a:buFont typeface="Arial" panose="020B0604020202020204" pitchFamily="34" charset="0"/>
              <a:buChar char="•"/>
            </a:pPr>
            <a:r>
              <a:rPr lang="en-US" baseline="0" dirty="0" smtClean="0"/>
              <a:t>Firewall rules</a:t>
            </a:r>
          </a:p>
          <a:p>
            <a:pPr marL="171450" indent="-171450">
              <a:buFont typeface="Arial" panose="020B0604020202020204" pitchFamily="34" charset="0"/>
              <a:buChar char="•"/>
            </a:pPr>
            <a:r>
              <a:rPr lang="en-US" dirty="0" smtClean="0"/>
              <a:t>Use of SA</a:t>
            </a:r>
          </a:p>
          <a:p>
            <a:pPr marL="171450" indent="-171450">
              <a:buFont typeface="Arial" panose="020B0604020202020204" pitchFamily="34" charset="0"/>
              <a:buChar char="•"/>
            </a:pPr>
            <a:r>
              <a:rPr lang="en-US" dirty="0" smtClean="0"/>
              <a:t>Collation</a:t>
            </a:r>
          </a:p>
          <a:p>
            <a:pPr marL="171450" indent="-171450">
              <a:buFont typeface="Arial" panose="020B0604020202020204" pitchFamily="34" charset="0"/>
              <a:buChar char="•"/>
            </a:pPr>
            <a:r>
              <a:rPr lang="en-US" dirty="0" smtClean="0"/>
              <a:t>Third</a:t>
            </a:r>
            <a:r>
              <a:rPr lang="en-US" baseline="0" dirty="0" smtClean="0"/>
              <a:t> party drivers required to be installed on the SQL Server</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0BB65B7C-B0BD-4B35-9FE1-14846A4187D1}" type="slidenum">
              <a:rPr lang="en-US" smtClean="0"/>
              <a:t>6</a:t>
            </a:fld>
            <a:endParaRPr lang="en-US"/>
          </a:p>
        </p:txBody>
      </p:sp>
    </p:spTree>
    <p:extLst>
      <p:ext uri="{BB962C8B-B14F-4D97-AF65-F5344CB8AC3E}">
        <p14:creationId xmlns:p14="http://schemas.microsoft.com/office/powerpoint/2010/main" val="129912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the Upgrade Advisor will</a:t>
            </a:r>
            <a:r>
              <a:rPr lang="en-US" baseline="0" dirty="0" smtClean="0"/>
              <a:t> provide results of potential database problems that should be resolved before the migration. The items on this list are generally done by the development teams. I also run this to have it show that in most cases, no changes are required by dev teams or non-technical staff. This can help alleviate some of their stress of having to take on a huge amount of work. </a:t>
            </a:r>
          </a:p>
          <a:p>
            <a:endParaRPr lang="en-US" baseline="0" dirty="0" smtClean="0"/>
          </a:p>
          <a:p>
            <a:r>
              <a:rPr lang="en-US" baseline="0" dirty="0" smtClean="0"/>
              <a:t>Reducing the security requirements is all about making sure that least privilege required model is being followed. It is also about cleaning up old stale logins that are no longer being used. </a:t>
            </a:r>
          </a:p>
          <a:p>
            <a:endParaRPr lang="en-US" baseline="0" dirty="0" smtClean="0"/>
          </a:p>
          <a:p>
            <a:r>
              <a:rPr lang="en-US" baseline="0" dirty="0" smtClean="0"/>
              <a:t>HA Requirements will help in the decision process of AG vs WSFC. If DTC is required then AG is not a good idea as this is not supported in current versions of SQL. If DTC is not required, how many groups are required? This in turn will require a new IP per each group.</a:t>
            </a:r>
          </a:p>
          <a:p>
            <a:endParaRPr lang="en-US" baseline="0" dirty="0" smtClean="0"/>
          </a:p>
          <a:p>
            <a:r>
              <a:rPr lang="en-US" baseline="0" dirty="0" smtClean="0"/>
              <a:t>Part of this prep is also making sure that servers are built up to standards.</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7</a:t>
            </a:fld>
            <a:endParaRPr lang="en-US"/>
          </a:p>
        </p:txBody>
      </p:sp>
    </p:spTree>
    <p:extLst>
      <p:ext uri="{BB962C8B-B14F-4D97-AF65-F5344CB8AC3E}">
        <p14:creationId xmlns:p14="http://schemas.microsoft.com/office/powerpoint/2010/main" val="218334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week should also be used to prep full backups of large databases. These databases take a long time to backup and restore. This type of work can be done during the migration week to help minimize downtime during the migration day. These backups can also be used to facilitate the dry run testing. Taking a full backup earlier in the week, allows for the final backup to be a differential and logs later. </a:t>
            </a:r>
          </a:p>
          <a:p>
            <a:endParaRPr lang="en-US" baseline="0" dirty="0" smtClean="0"/>
          </a:p>
          <a:p>
            <a:r>
              <a:rPr lang="en-US" baseline="0" dirty="0" smtClean="0"/>
              <a:t>Log shipping could also be used to help minimize the downtime on migration day. </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8</a:t>
            </a:fld>
            <a:endParaRPr lang="en-US"/>
          </a:p>
        </p:txBody>
      </p:sp>
    </p:spTree>
    <p:extLst>
      <p:ext uri="{BB962C8B-B14F-4D97-AF65-F5344CB8AC3E}">
        <p14:creationId xmlns:p14="http://schemas.microsoft.com/office/powerpoint/2010/main" val="111698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Migration</a:t>
            </a:r>
            <a:r>
              <a:rPr lang="en-US" baseline="0" dirty="0" smtClean="0"/>
              <a:t> Day Process</a:t>
            </a:r>
          </a:p>
          <a:p>
            <a:pPr marL="171450" indent="-171450">
              <a:buFont typeface="Arial" panose="020B0604020202020204" pitchFamily="34" charset="0"/>
              <a:buChar char="•"/>
            </a:pPr>
            <a:r>
              <a:rPr lang="en-US" baseline="0" dirty="0" smtClean="0"/>
              <a:t>Set databases read only on old server</a:t>
            </a:r>
          </a:p>
          <a:p>
            <a:pPr marL="171450" indent="-171450">
              <a:buFont typeface="Arial" panose="020B0604020202020204" pitchFamily="34" charset="0"/>
              <a:buChar char="•"/>
            </a:pPr>
            <a:r>
              <a:rPr lang="en-US" baseline="0" dirty="0" smtClean="0"/>
              <a:t>Take the final backup</a:t>
            </a:r>
          </a:p>
          <a:p>
            <a:pPr marL="171450" indent="-171450">
              <a:buFont typeface="Arial" panose="020B0604020202020204" pitchFamily="34" charset="0"/>
              <a:buChar char="•"/>
            </a:pPr>
            <a:r>
              <a:rPr lang="en-US" baseline="0" dirty="0" smtClean="0"/>
              <a:t>Set the databases offline on the old server</a:t>
            </a:r>
          </a:p>
          <a:p>
            <a:pPr marL="171450" indent="-171450">
              <a:buFont typeface="Arial" panose="020B0604020202020204" pitchFamily="34" charset="0"/>
              <a:buChar char="•"/>
            </a:pPr>
            <a:r>
              <a:rPr lang="en-US" baseline="0" dirty="0" smtClean="0"/>
              <a:t>Restore the databases on the new server</a:t>
            </a:r>
          </a:p>
          <a:p>
            <a:pPr marL="171450" indent="-171450">
              <a:buFont typeface="Arial" panose="020B0604020202020204" pitchFamily="34" charset="0"/>
              <a:buChar char="•"/>
            </a:pPr>
            <a:r>
              <a:rPr lang="en-US" baseline="0" dirty="0" smtClean="0"/>
              <a:t>Make them writeable</a:t>
            </a:r>
          </a:p>
          <a:p>
            <a:pPr marL="171450" indent="-171450">
              <a:buFont typeface="Arial" panose="020B0604020202020204" pitchFamily="34" charset="0"/>
              <a:buChar char="•"/>
            </a:pPr>
            <a:r>
              <a:rPr lang="en-US" baseline="0" dirty="0" smtClean="0"/>
              <a:t>Reset the security in the new databases</a:t>
            </a:r>
          </a:p>
          <a:p>
            <a:pPr marL="171450" indent="-171450">
              <a:buFont typeface="Arial" panose="020B0604020202020204" pitchFamily="34" charset="0"/>
              <a:buChar char="•"/>
            </a:pPr>
            <a:r>
              <a:rPr lang="en-US" baseline="0" dirty="0" smtClean="0"/>
              <a:t>Run Post upgrade scripts</a:t>
            </a:r>
          </a:p>
          <a:p>
            <a:pPr marL="628650" lvl="1" indent="-171450">
              <a:buFont typeface="Arial" panose="020B0604020202020204" pitchFamily="34" charset="0"/>
              <a:buChar char="•"/>
            </a:pPr>
            <a:r>
              <a:rPr lang="en-US" baseline="0" dirty="0" smtClean="0"/>
              <a:t>Set the owner of the database to standard</a:t>
            </a:r>
          </a:p>
          <a:p>
            <a:pPr marL="628650" lvl="1" indent="-171450">
              <a:buFont typeface="Arial" panose="020B0604020202020204" pitchFamily="34" charset="0"/>
              <a:buChar char="•"/>
            </a:pPr>
            <a:r>
              <a:rPr lang="en-US" baseline="0" dirty="0" smtClean="0"/>
              <a:t>Set the compatibility level</a:t>
            </a: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Run DBCC UPDATEUSAGE against database</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Run DBCC CHECKDB WITH DATA PURITY against database</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Rebuild all indexes</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Recompile all stored procedures</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Add databases to appropriate availability groups</a:t>
            </a:r>
            <a:endParaRPr lang="en-US" sz="1600" b="0" i="0" u="none" strike="noStrike"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9</a:t>
            </a:fld>
            <a:endParaRPr lang="en-US"/>
          </a:p>
        </p:txBody>
      </p:sp>
    </p:spTree>
    <p:extLst>
      <p:ext uri="{BB962C8B-B14F-4D97-AF65-F5344CB8AC3E}">
        <p14:creationId xmlns:p14="http://schemas.microsoft.com/office/powerpoint/2010/main" val="319101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Automation</a:t>
            </a:r>
          </a:p>
          <a:p>
            <a:pPr marL="171450" indent="-171450">
              <a:buFont typeface="Arial" panose="020B0604020202020204" pitchFamily="34" charset="0"/>
              <a:buChar char="•"/>
            </a:pPr>
            <a:r>
              <a:rPr lang="en-US" dirty="0" smtClean="0"/>
              <a:t>Chrissy</a:t>
            </a:r>
            <a:r>
              <a:rPr lang="en-US" baseline="0" dirty="0" smtClean="0"/>
              <a:t> </a:t>
            </a:r>
            <a:r>
              <a:rPr lang="en-US" baseline="0" dirty="0" err="1" smtClean="0"/>
              <a:t>Lemaire</a:t>
            </a:r>
            <a:r>
              <a:rPr lang="en-US" baseline="0" dirty="0" smtClean="0"/>
              <a:t>, SQL MVP from Belgium wrote </a:t>
            </a:r>
            <a:r>
              <a:rPr lang="en-US" baseline="0" dirty="0" err="1" smtClean="0"/>
              <a:t>Powershell</a:t>
            </a:r>
            <a:r>
              <a:rPr lang="en-US" baseline="0" dirty="0" smtClean="0"/>
              <a:t> scripts to help simplify migration tasks https://blog.netnerds.net/2015/05/simplifying-sql-server-migrations-using-powershell/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10</a:t>
            </a:fld>
            <a:endParaRPr lang="en-US"/>
          </a:p>
        </p:txBody>
      </p:sp>
    </p:spTree>
    <p:extLst>
      <p:ext uri="{BB962C8B-B14F-4D97-AF65-F5344CB8AC3E}">
        <p14:creationId xmlns:p14="http://schemas.microsoft.com/office/powerpoint/2010/main" val="364789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69290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295239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9825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17266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20DF1-B9C9-4859-95BE-87BC01E43CB2}"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204260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020DF1-B9C9-4859-95BE-87BC01E43CB2}"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274344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020DF1-B9C9-4859-95BE-87BC01E43CB2}" type="datetimeFigureOut">
              <a:rPr lang="en-US" smtClean="0"/>
              <a:t>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190125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020DF1-B9C9-4859-95BE-87BC01E43CB2}" type="datetimeFigureOut">
              <a:rPr lang="en-US" smtClean="0"/>
              <a:t>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406191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20DF1-B9C9-4859-95BE-87BC01E43CB2}" type="datetimeFigureOut">
              <a:rPr lang="en-US" smtClean="0"/>
              <a:t>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314397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020DF1-B9C9-4859-95BE-87BC01E43CB2}"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410748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020DF1-B9C9-4859-95BE-87BC01E43CB2}"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3758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20DF1-B9C9-4859-95BE-87BC01E43CB2}" type="datetimeFigureOut">
              <a:rPr lang="en-US" smtClean="0"/>
              <a:t>12/9/2015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CF702-3A1C-478E-ADC5-E077CE3D62EC}" type="slidenum">
              <a:rPr lang="en-US" smtClean="0"/>
              <a:t>‹#›</a:t>
            </a:fld>
            <a:endParaRPr lang="en-US"/>
          </a:p>
        </p:txBody>
      </p:sp>
    </p:spTree>
    <p:extLst>
      <p:ext uri="{BB962C8B-B14F-4D97-AF65-F5344CB8AC3E}">
        <p14:creationId xmlns:p14="http://schemas.microsoft.com/office/powerpoint/2010/main" val="23291127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clumnah@outlook.com" TargetMode="External"/><Relationship Id="rId2" Type="http://schemas.openxmlformats.org/officeDocument/2006/relationships/hyperlink" Target="https://www.linkedin.com/in/lumna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5557"/>
            <a:ext cx="9144000" cy="2387600"/>
          </a:xfrm>
        </p:spPr>
        <p:txBody>
          <a:bodyPr>
            <a:noAutofit/>
          </a:bodyPr>
          <a:lstStyle/>
          <a:p>
            <a:r>
              <a:rPr lang="en-US" sz="8800" b="1" dirty="0"/>
              <a:t>Take the </a:t>
            </a:r>
            <a:r>
              <a:rPr lang="en-US" sz="8800" b="1" dirty="0">
                <a:solidFill>
                  <a:srgbClr val="FF0000"/>
                </a:solidFill>
              </a:rPr>
              <a:t>^</a:t>
            </a:r>
            <a:r>
              <a:rPr lang="en-US" sz="8800" b="1" dirty="0"/>
              <a:t> out of database migrations</a:t>
            </a:r>
            <a:endParaRPr lang="en-US" sz="8800" dirty="0"/>
          </a:p>
        </p:txBody>
      </p:sp>
      <p:sp>
        <p:nvSpPr>
          <p:cNvPr id="3" name="Subtitle 2"/>
          <p:cNvSpPr>
            <a:spLocks noGrp="1"/>
          </p:cNvSpPr>
          <p:nvPr>
            <p:ph type="subTitle" idx="1"/>
          </p:nvPr>
        </p:nvSpPr>
        <p:spPr>
          <a:xfrm>
            <a:off x="1524000" y="4842662"/>
            <a:ext cx="9144000" cy="415138"/>
          </a:xfrm>
        </p:spPr>
        <p:txBody>
          <a:bodyPr>
            <a:normAutofit lnSpcReduction="10000"/>
          </a:bodyPr>
          <a:lstStyle/>
          <a:p>
            <a:r>
              <a:rPr lang="en-US" dirty="0"/>
              <a:t>Chris Lumnah</a:t>
            </a:r>
          </a:p>
        </p:txBody>
      </p:sp>
      <p:sp>
        <p:nvSpPr>
          <p:cNvPr id="4" name="Title 1"/>
          <p:cNvSpPr txBox="1">
            <a:spLocks/>
          </p:cNvSpPr>
          <p:nvPr/>
        </p:nvSpPr>
        <p:spPr>
          <a:xfrm rot="19910016">
            <a:off x="6081505" y="716398"/>
            <a:ext cx="2866696" cy="1301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b="1" i="1" dirty="0" smtClean="0">
                <a:solidFill>
                  <a:srgbClr val="FF0000"/>
                </a:solidFill>
                <a:latin typeface="Chiller" panose="04020404031007020602" pitchFamily="82" charset="0"/>
                <a:cs typeface="Arial" panose="020B0604020202020204" pitchFamily="34" charset="0"/>
              </a:rPr>
              <a:t>PAIN</a:t>
            </a:r>
            <a:endParaRPr lang="en-US" sz="8800" b="1" i="1" dirty="0">
              <a:solidFill>
                <a:srgbClr val="FF0000"/>
              </a:solidFill>
              <a:latin typeface="Chiller" panose="04020404031007020602" pitchFamily="82" charset="0"/>
              <a:cs typeface="Arial" panose="020B0604020202020204" pitchFamily="34" charset="0"/>
            </a:endParaRPr>
          </a:p>
        </p:txBody>
      </p:sp>
    </p:spTree>
    <p:extLst>
      <p:ext uri="{BB962C8B-B14F-4D97-AF65-F5344CB8AC3E}">
        <p14:creationId xmlns:p14="http://schemas.microsoft.com/office/powerpoint/2010/main" val="79800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The </a:t>
            </a:r>
            <a:r>
              <a:rPr lang="en-US" b="1" smtClean="0"/>
              <a:t>ways </a:t>
            </a:r>
            <a:r>
              <a:rPr lang="en-US" b="1" dirty="0"/>
              <a:t>to remove </a:t>
            </a:r>
            <a:r>
              <a:rPr lang="en-US" sz="6000" dirty="0">
                <a:solidFill>
                  <a:srgbClr val="FF0000"/>
                </a:solidFill>
                <a:latin typeface="Chiller" panose="04020404031007020602" pitchFamily="82" charset="0"/>
              </a:rPr>
              <a:t>pain…</a:t>
            </a:r>
            <a:endParaRPr lang="en-US" dirty="0"/>
          </a:p>
        </p:txBody>
      </p:sp>
      <p:sp>
        <p:nvSpPr>
          <p:cNvPr id="3" name="Content Placeholder 2"/>
          <p:cNvSpPr>
            <a:spLocks noGrp="1"/>
          </p:cNvSpPr>
          <p:nvPr>
            <p:ph idx="1"/>
          </p:nvPr>
        </p:nvSpPr>
        <p:spPr/>
        <p:txBody>
          <a:bodyPr/>
          <a:lstStyle/>
          <a:p>
            <a:r>
              <a:rPr lang="en-US" dirty="0" smtClean="0"/>
              <a:t>Create your check list</a:t>
            </a:r>
          </a:p>
          <a:p>
            <a:r>
              <a:rPr lang="en-US" dirty="0" smtClean="0"/>
              <a:t>Document everything</a:t>
            </a:r>
          </a:p>
          <a:p>
            <a:r>
              <a:rPr lang="en-US" dirty="0" smtClean="0"/>
              <a:t>Communicate clearly and often with the owners of the databases</a:t>
            </a:r>
          </a:p>
          <a:p>
            <a:r>
              <a:rPr lang="en-US" dirty="0" smtClean="0"/>
              <a:t>Automation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136" y="3435555"/>
            <a:ext cx="4522182" cy="3071315"/>
          </a:xfrm>
          <a:prstGeom prst="rect">
            <a:avLst/>
          </a:prstGeom>
        </p:spPr>
      </p:pic>
    </p:spTree>
    <p:extLst>
      <p:ext uri="{BB962C8B-B14F-4D97-AF65-F5344CB8AC3E}">
        <p14:creationId xmlns:p14="http://schemas.microsoft.com/office/powerpoint/2010/main" val="58586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pPr algn="l"/>
            <a:r>
              <a:rPr lang="en-US" dirty="0" smtClean="0">
                <a:hlinkClick r:id="rId2"/>
              </a:rPr>
              <a:t>Linked In</a:t>
            </a:r>
            <a:endParaRPr lang="en-US" dirty="0" smtClean="0"/>
          </a:p>
          <a:p>
            <a:pPr algn="l"/>
            <a:r>
              <a:rPr lang="en-US" dirty="0" smtClean="0"/>
              <a:t>Email</a:t>
            </a:r>
            <a:r>
              <a:rPr lang="en-US" smtClean="0"/>
              <a:t>: </a:t>
            </a:r>
            <a:r>
              <a:rPr lang="en-US" smtClean="0">
                <a:hlinkClick r:id="rId3"/>
              </a:rPr>
              <a:t>clumnah@outlook.com</a:t>
            </a:r>
            <a:endParaRPr lang="en-US" smtClean="0"/>
          </a:p>
          <a:p>
            <a:pPr algn="l"/>
            <a:endParaRPr lang="en-US" dirty="0"/>
          </a:p>
        </p:txBody>
      </p:sp>
    </p:spTree>
    <p:extLst>
      <p:ext uri="{BB962C8B-B14F-4D97-AF65-F5344CB8AC3E}">
        <p14:creationId xmlns:p14="http://schemas.microsoft.com/office/powerpoint/2010/main" val="74003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Environment</a:t>
            </a:r>
            <a:endParaRPr lang="en-US" dirty="0"/>
          </a:p>
        </p:txBody>
      </p:sp>
      <p:sp>
        <p:nvSpPr>
          <p:cNvPr id="3" name="Content Placeholder 2"/>
          <p:cNvSpPr>
            <a:spLocks noGrp="1"/>
          </p:cNvSpPr>
          <p:nvPr>
            <p:ph idx="1"/>
          </p:nvPr>
        </p:nvSpPr>
        <p:spPr/>
        <p:txBody>
          <a:bodyPr/>
          <a:lstStyle/>
          <a:p>
            <a:r>
              <a:rPr lang="en-US" dirty="0" smtClean="0"/>
              <a:t>200 SQL Servers spanning non-prod and prod</a:t>
            </a:r>
          </a:p>
          <a:p>
            <a:r>
              <a:rPr lang="en-US" dirty="0" smtClean="0"/>
              <a:t>15,000 databases spanning SQL 2000-2008R2</a:t>
            </a:r>
          </a:p>
          <a:p>
            <a:r>
              <a:rPr lang="en-US" dirty="0" smtClean="0"/>
              <a:t>Most hardware is no longer under vendor support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638" y="3295421"/>
            <a:ext cx="4600575" cy="3295650"/>
          </a:xfrm>
          <a:prstGeom prst="rect">
            <a:avLst/>
          </a:prstGeom>
        </p:spPr>
      </p:pic>
    </p:spTree>
    <p:extLst>
      <p:ext uri="{BB962C8B-B14F-4D97-AF65-F5344CB8AC3E}">
        <p14:creationId xmlns:p14="http://schemas.microsoft.com/office/powerpoint/2010/main" val="87209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Environment</a:t>
            </a:r>
            <a:endParaRPr lang="en-US" dirty="0"/>
          </a:p>
        </p:txBody>
      </p:sp>
      <p:sp>
        <p:nvSpPr>
          <p:cNvPr id="3" name="Content Placeholder 2"/>
          <p:cNvSpPr>
            <a:spLocks noGrp="1"/>
          </p:cNvSpPr>
          <p:nvPr>
            <p:ph idx="1"/>
          </p:nvPr>
        </p:nvSpPr>
        <p:spPr>
          <a:xfrm>
            <a:off x="838200" y="1611016"/>
            <a:ext cx="10515600" cy="4351338"/>
          </a:xfrm>
        </p:spPr>
        <p:txBody>
          <a:bodyPr/>
          <a:lstStyle/>
          <a:p>
            <a:r>
              <a:rPr lang="en-US" dirty="0" smtClean="0"/>
              <a:t>Virtualize everything</a:t>
            </a:r>
          </a:p>
          <a:p>
            <a:r>
              <a:rPr lang="en-US" dirty="0"/>
              <a:t>Bring entire environment up to SQL 2014 SP1</a:t>
            </a:r>
          </a:p>
          <a:p>
            <a:r>
              <a:rPr lang="en-US" dirty="0" smtClean="0"/>
              <a:t>Provide better HA with use of AG</a:t>
            </a:r>
          </a:p>
          <a:p>
            <a:r>
              <a:rPr lang="en-US" dirty="0" smtClean="0"/>
              <a:t>Right size each VM for the workload</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2014" y="3592724"/>
            <a:ext cx="5061527" cy="3214070"/>
          </a:xfrm>
          <a:prstGeom prst="rect">
            <a:avLst/>
          </a:prstGeom>
        </p:spPr>
      </p:pic>
    </p:spTree>
    <p:extLst>
      <p:ext uri="{BB962C8B-B14F-4D97-AF65-F5344CB8AC3E}">
        <p14:creationId xmlns:p14="http://schemas.microsoft.com/office/powerpoint/2010/main" val="293265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Sheer number of databases makes project daunting to manage</a:t>
            </a:r>
          </a:p>
          <a:p>
            <a:r>
              <a:rPr lang="en-US" dirty="0" smtClean="0"/>
              <a:t>Most databases are owned by non-technical people</a:t>
            </a:r>
          </a:p>
          <a:p>
            <a:r>
              <a:rPr lang="en-US" dirty="0" smtClean="0"/>
              <a:t>Development cycles</a:t>
            </a:r>
          </a:p>
          <a:p>
            <a:r>
              <a:rPr lang="en-US" dirty="0" smtClean="0"/>
              <a:t>Databases can be large, so how to minimize downtime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55147"/>
            <a:ext cx="2983154" cy="2802853"/>
          </a:xfrm>
          <a:prstGeom prst="rect">
            <a:avLst/>
          </a:prstGeom>
        </p:spPr>
      </p:pic>
    </p:spTree>
    <p:extLst>
      <p:ext uri="{BB962C8B-B14F-4D97-AF65-F5344CB8AC3E}">
        <p14:creationId xmlns:p14="http://schemas.microsoft.com/office/powerpoint/2010/main" val="382268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start?</a:t>
            </a:r>
            <a:endParaRPr lang="en-US" dirty="0"/>
          </a:p>
        </p:txBody>
      </p:sp>
      <p:sp>
        <p:nvSpPr>
          <p:cNvPr id="3" name="Content Placeholder 2"/>
          <p:cNvSpPr>
            <a:spLocks noGrp="1"/>
          </p:cNvSpPr>
          <p:nvPr>
            <p:ph idx="1"/>
          </p:nvPr>
        </p:nvSpPr>
        <p:spPr/>
        <p:txBody>
          <a:bodyPr>
            <a:normAutofit lnSpcReduction="10000"/>
          </a:bodyPr>
          <a:lstStyle/>
          <a:p>
            <a:r>
              <a:rPr lang="en-US" dirty="0" smtClean="0"/>
              <a:t>Understand that we need help with Virtualizing SQL</a:t>
            </a:r>
          </a:p>
          <a:p>
            <a:pPr lvl="1"/>
            <a:r>
              <a:rPr lang="en-US" dirty="0" smtClean="0"/>
              <a:t>Brought in David Klee to teach DBAs, Server and VM teams</a:t>
            </a:r>
          </a:p>
          <a:p>
            <a:r>
              <a:rPr lang="en-US" dirty="0" smtClean="0"/>
              <a:t>Understand that we need help with managing project</a:t>
            </a:r>
          </a:p>
          <a:p>
            <a:pPr lvl="1"/>
            <a:r>
              <a:rPr lang="en-US" dirty="0" smtClean="0"/>
              <a:t>Took Paresh </a:t>
            </a:r>
            <a:r>
              <a:rPr lang="en-US" dirty="0" err="1" smtClean="0"/>
              <a:t>Motiwala’s</a:t>
            </a:r>
            <a:r>
              <a:rPr lang="en-US" dirty="0" smtClean="0"/>
              <a:t> DBA To Project Manager course at SQL Saturday Providence</a:t>
            </a:r>
          </a:p>
          <a:p>
            <a:r>
              <a:rPr lang="en-US" dirty="0" smtClean="0"/>
              <a:t>Break down into smaller chunks</a:t>
            </a:r>
          </a:p>
          <a:p>
            <a:pPr lvl="1"/>
            <a:r>
              <a:rPr lang="en-US" dirty="0" smtClean="0"/>
              <a:t>Organize by version of SQL and then by database</a:t>
            </a:r>
          </a:p>
          <a:p>
            <a:pPr lvl="1"/>
            <a:r>
              <a:rPr lang="en-US" dirty="0" smtClean="0"/>
              <a:t>Migration Discovery</a:t>
            </a:r>
          </a:p>
          <a:p>
            <a:pPr lvl="1"/>
            <a:r>
              <a:rPr lang="en-US" dirty="0" smtClean="0"/>
              <a:t>Migration Prep</a:t>
            </a:r>
          </a:p>
          <a:p>
            <a:pPr lvl="1"/>
            <a:r>
              <a:rPr lang="en-US" dirty="0" smtClean="0"/>
              <a:t>Migration Week</a:t>
            </a:r>
          </a:p>
          <a:p>
            <a:pPr lvl="1"/>
            <a:r>
              <a:rPr lang="en-US" dirty="0" smtClean="0"/>
              <a:t>Migration Day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315" y="119197"/>
            <a:ext cx="2897177" cy="2888828"/>
          </a:xfrm>
          <a:prstGeom prst="rect">
            <a:avLst/>
          </a:prstGeom>
        </p:spPr>
      </p:pic>
    </p:spTree>
    <p:extLst>
      <p:ext uri="{BB962C8B-B14F-4D97-AF65-F5344CB8AC3E}">
        <p14:creationId xmlns:p14="http://schemas.microsoft.com/office/powerpoint/2010/main" val="213807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Discovery</a:t>
            </a:r>
          </a:p>
        </p:txBody>
      </p:sp>
      <p:sp>
        <p:nvSpPr>
          <p:cNvPr id="3" name="Content Placeholder 2"/>
          <p:cNvSpPr>
            <a:spLocks noGrp="1"/>
          </p:cNvSpPr>
          <p:nvPr>
            <p:ph idx="1"/>
          </p:nvPr>
        </p:nvSpPr>
        <p:spPr/>
        <p:txBody>
          <a:bodyPr/>
          <a:lstStyle/>
          <a:p>
            <a:r>
              <a:rPr lang="en-US" dirty="0" smtClean="0"/>
              <a:t>Identify Servers, Databases, and Owners</a:t>
            </a:r>
          </a:p>
          <a:p>
            <a:r>
              <a:rPr lang="en-US" dirty="0" smtClean="0"/>
              <a:t>Supporting database objects</a:t>
            </a:r>
          </a:p>
          <a:p>
            <a:r>
              <a:rPr lang="en-US" dirty="0" smtClean="0"/>
              <a:t>Special configuration considerations</a:t>
            </a:r>
          </a:p>
          <a:p>
            <a:r>
              <a:rPr lang="en-US" dirty="0" smtClean="0"/>
              <a:t>Storage requirements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7731" y="1825625"/>
            <a:ext cx="3419732" cy="3214548"/>
          </a:xfrm>
          <a:prstGeom prst="rect">
            <a:avLst/>
          </a:prstGeom>
        </p:spPr>
      </p:pic>
    </p:spTree>
    <p:extLst>
      <p:ext uri="{BB962C8B-B14F-4D97-AF65-F5344CB8AC3E}">
        <p14:creationId xmlns:p14="http://schemas.microsoft.com/office/powerpoint/2010/main" val="381735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Prep</a:t>
            </a:r>
          </a:p>
        </p:txBody>
      </p:sp>
      <p:sp>
        <p:nvSpPr>
          <p:cNvPr id="3" name="Content Placeholder 2"/>
          <p:cNvSpPr>
            <a:spLocks noGrp="1"/>
          </p:cNvSpPr>
          <p:nvPr>
            <p:ph idx="1"/>
          </p:nvPr>
        </p:nvSpPr>
        <p:spPr/>
        <p:txBody>
          <a:bodyPr/>
          <a:lstStyle/>
          <a:p>
            <a:r>
              <a:rPr lang="en-US" dirty="0" smtClean="0"/>
              <a:t>Run the Upgrade Advisor</a:t>
            </a:r>
          </a:p>
          <a:p>
            <a:r>
              <a:rPr lang="en-US" dirty="0" smtClean="0"/>
              <a:t>Review and reduce current database security requirements where appropriate</a:t>
            </a:r>
          </a:p>
          <a:p>
            <a:r>
              <a:rPr lang="en-US" dirty="0" smtClean="0"/>
              <a:t>Determine HA requirements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8802" y="3236051"/>
            <a:ext cx="6169591" cy="3204982"/>
          </a:xfrm>
          <a:prstGeom prst="rect">
            <a:avLst/>
          </a:prstGeom>
        </p:spPr>
      </p:pic>
    </p:spTree>
    <p:extLst>
      <p:ext uri="{BB962C8B-B14F-4D97-AF65-F5344CB8AC3E}">
        <p14:creationId xmlns:p14="http://schemas.microsoft.com/office/powerpoint/2010/main" val="280471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Week</a:t>
            </a:r>
          </a:p>
        </p:txBody>
      </p:sp>
      <p:sp>
        <p:nvSpPr>
          <p:cNvPr id="3" name="Content Placeholder 2"/>
          <p:cNvSpPr>
            <a:spLocks noGrp="1"/>
          </p:cNvSpPr>
          <p:nvPr>
            <p:ph idx="1"/>
          </p:nvPr>
        </p:nvSpPr>
        <p:spPr/>
        <p:txBody>
          <a:bodyPr/>
          <a:lstStyle/>
          <a:p>
            <a:r>
              <a:rPr lang="en-US" dirty="0" smtClean="0"/>
              <a:t>Move database supporting objects</a:t>
            </a:r>
          </a:p>
          <a:p>
            <a:r>
              <a:rPr lang="en-US" dirty="0" smtClean="0"/>
              <a:t>Create Availability Groups</a:t>
            </a:r>
          </a:p>
          <a:p>
            <a:r>
              <a:rPr lang="en-US" dirty="0" smtClean="0"/>
              <a:t>Create firewall rules from other servers to SQL Server</a:t>
            </a:r>
          </a:p>
          <a:p>
            <a:r>
              <a:rPr lang="en-US" b="1" dirty="0" smtClean="0"/>
              <a:t>Dry run test</a:t>
            </a:r>
            <a:endParaRPr lang="en-US" b="1" dirty="0"/>
          </a:p>
        </p:txBody>
      </p:sp>
    </p:spTree>
    <p:extLst>
      <p:ext uri="{BB962C8B-B14F-4D97-AF65-F5344CB8AC3E}">
        <p14:creationId xmlns:p14="http://schemas.microsoft.com/office/powerpoint/2010/main" val="400423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Day</a:t>
            </a:r>
          </a:p>
        </p:txBody>
      </p:sp>
      <p:sp>
        <p:nvSpPr>
          <p:cNvPr id="3" name="Content Placeholder 2"/>
          <p:cNvSpPr>
            <a:spLocks noGrp="1"/>
          </p:cNvSpPr>
          <p:nvPr>
            <p:ph idx="1"/>
          </p:nvPr>
        </p:nvSpPr>
        <p:spPr/>
        <p:txBody>
          <a:bodyPr/>
          <a:lstStyle/>
          <a:p>
            <a:r>
              <a:rPr lang="en-US" dirty="0" smtClean="0"/>
              <a:t>Freeze database from any further transactions</a:t>
            </a:r>
          </a:p>
          <a:p>
            <a:r>
              <a:rPr lang="en-US" dirty="0" smtClean="0"/>
              <a:t>Take final backups and take databases offline</a:t>
            </a:r>
          </a:p>
          <a:p>
            <a:r>
              <a:rPr lang="en-US" dirty="0" smtClean="0"/>
              <a:t>Bring databases online on new server</a:t>
            </a:r>
          </a:p>
          <a:p>
            <a:r>
              <a:rPr lang="en-US" dirty="0" smtClean="0"/>
              <a:t>Run any post upgrade scripts</a:t>
            </a:r>
            <a:endParaRPr lang="en-US" dirty="0"/>
          </a:p>
        </p:txBody>
      </p:sp>
    </p:spTree>
    <p:extLst>
      <p:ext uri="{BB962C8B-B14F-4D97-AF65-F5344CB8AC3E}">
        <p14:creationId xmlns:p14="http://schemas.microsoft.com/office/powerpoint/2010/main" val="1558949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745</Words>
  <Application>Microsoft Office PowerPoint</Application>
  <PresentationFormat>Widescreen</PresentationFormat>
  <Paragraphs>111</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Chiller</vt:lpstr>
      <vt:lpstr>Office Theme</vt:lpstr>
      <vt:lpstr>Take the ^ out of database migrations</vt:lpstr>
      <vt:lpstr>Current Environment</vt:lpstr>
      <vt:lpstr>New Environment</vt:lpstr>
      <vt:lpstr>Challenges</vt:lpstr>
      <vt:lpstr>Where do we start?</vt:lpstr>
      <vt:lpstr>Migration Discovery</vt:lpstr>
      <vt:lpstr>Migration Prep</vt:lpstr>
      <vt:lpstr>Migration Week</vt:lpstr>
      <vt:lpstr>Migration Day</vt:lpstr>
      <vt:lpstr>The ways to remove pain…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 Database Migration</dc:title>
  <dc:creator>Chris Lumnah</dc:creator>
  <cp:lastModifiedBy>Chris Lumnah</cp:lastModifiedBy>
  <cp:revision>22</cp:revision>
  <dcterms:created xsi:type="dcterms:W3CDTF">2015-11-28T15:07:19Z</dcterms:created>
  <dcterms:modified xsi:type="dcterms:W3CDTF">2015-12-09T23:02:55Z</dcterms:modified>
</cp:coreProperties>
</file>