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71" r:id="rId3"/>
    <p:sldId id="272" r:id="rId4"/>
    <p:sldId id="273" r:id="rId5"/>
    <p:sldId id="276" r:id="rId6"/>
    <p:sldId id="277" r:id="rId7"/>
    <p:sldId id="274" r:id="rId8"/>
    <p:sldId id="275"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80785" autoAdjust="0"/>
  </p:normalViewPr>
  <p:slideViewPr>
    <p:cSldViewPr snapToGrid="0">
      <p:cViewPr varScale="1">
        <p:scale>
          <a:sx n="73" d="100"/>
          <a:sy n="73" d="100"/>
        </p:scale>
        <p:origin x="978" y="72"/>
      </p:cViewPr>
      <p:guideLst/>
    </p:cSldViewPr>
  </p:slideViewPr>
  <p:outlineViewPr>
    <p:cViewPr>
      <p:scale>
        <a:sx n="33" d="100"/>
        <a:sy n="33" d="100"/>
      </p:scale>
      <p:origin x="0" y="-2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60D53-1055-4C04-A265-BD2FD8308A6F}" type="datetimeFigureOut">
              <a:rPr lang="en-US" smtClean="0"/>
              <a:t>3/18/2016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65B7C-B0BD-4B35-9FE1-14846A4187D1}" type="slidenum">
              <a:rPr lang="en-US" smtClean="0"/>
              <a:t>‹#›</a:t>
            </a:fld>
            <a:endParaRPr lang="en-US"/>
          </a:p>
        </p:txBody>
      </p:sp>
    </p:spTree>
    <p:extLst>
      <p:ext uri="{BB962C8B-B14F-4D97-AF65-F5344CB8AC3E}">
        <p14:creationId xmlns:p14="http://schemas.microsoft.com/office/powerpoint/2010/main" val="230661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people running</a:t>
            </a:r>
            <a:r>
              <a:rPr lang="en-US" baseline="0" dirty="0" smtClean="0"/>
              <a:t> SQL 2005 are also running Windows 2003. Windows 2003 fell out of support in July of 2015. SQL 2005 is officially EOL as of April of 2016. This set up is also sitting on hardware that is beyond the intended life cycle. </a:t>
            </a:r>
          </a:p>
          <a:p>
            <a:endParaRPr lang="en-US" baseline="0" dirty="0" smtClean="0"/>
          </a:p>
          <a:p>
            <a:r>
              <a:rPr lang="en-US" baseline="0" dirty="0" smtClean="0"/>
              <a:t>Maybe you want to take advantage of features like </a:t>
            </a:r>
          </a:p>
          <a:p>
            <a:r>
              <a:rPr lang="en-US" baseline="0" dirty="0" err="1" smtClean="0"/>
              <a:t>AlwaysOn</a:t>
            </a:r>
            <a:endParaRPr lang="en-US" baseline="0" dirty="0" smtClean="0"/>
          </a:p>
          <a:p>
            <a:r>
              <a:rPr lang="en-US" baseline="0" dirty="0" err="1" smtClean="0"/>
              <a:t>Columnstore</a:t>
            </a:r>
            <a:r>
              <a:rPr lang="en-US" baseline="0" dirty="0" smtClean="0"/>
              <a:t> indexes</a:t>
            </a:r>
          </a:p>
          <a:p>
            <a:r>
              <a:rPr lang="en-US" baseline="0" dirty="0" smtClean="0"/>
              <a:t>Buffer pool extensions</a:t>
            </a:r>
          </a:p>
          <a:p>
            <a:r>
              <a:rPr lang="en-US" baseline="0" dirty="0" smtClean="0"/>
              <a:t>In memory OLTP</a:t>
            </a:r>
          </a:p>
          <a:p>
            <a:r>
              <a:rPr lang="en-US" baseline="0" dirty="0" err="1" smtClean="0"/>
              <a:t>AlwaysEncrypted</a:t>
            </a:r>
            <a:endParaRPr lang="en-US" baseline="0" dirty="0" smtClean="0"/>
          </a:p>
          <a:p>
            <a:r>
              <a:rPr lang="en-US" baseline="0" dirty="0" smtClean="0"/>
              <a:t>Stretch Database</a:t>
            </a:r>
          </a:p>
          <a:p>
            <a:r>
              <a:rPr lang="en-US" baseline="0" dirty="0" smtClean="0"/>
              <a:t>Power BI</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4</a:t>
            </a:fld>
            <a:endParaRPr lang="en-US"/>
          </a:p>
        </p:txBody>
      </p:sp>
    </p:spTree>
    <p:extLst>
      <p:ext uri="{BB962C8B-B14F-4D97-AF65-F5344CB8AC3E}">
        <p14:creationId xmlns:p14="http://schemas.microsoft.com/office/powerpoint/2010/main" val="105077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MAPS toolkit,</a:t>
            </a:r>
            <a:r>
              <a:rPr lang="en-US" baseline="0" dirty="0" smtClean="0"/>
              <a:t> you can scan your network and get a detailed list of the database environment. It will return back information your servers</a:t>
            </a:r>
          </a:p>
          <a:p>
            <a:r>
              <a:rPr lang="en-US" baseline="0" dirty="0" smtClean="0"/>
              <a:t>MAPS can take minutes to hours to complete, depending on how you choose to set up the scan.  Scan be set up to use a single protocol or multiple. </a:t>
            </a:r>
            <a:endParaRPr lang="en-US" baseline="0" dirty="0" smtClean="0"/>
          </a:p>
          <a:p>
            <a:endParaRPr lang="en-US" baseline="0" dirty="0" smtClean="0"/>
          </a:p>
          <a:p>
            <a:r>
              <a:rPr lang="en-US" baseline="0" dirty="0" smtClean="0"/>
              <a:t>Finding owners</a:t>
            </a:r>
          </a:p>
          <a:p>
            <a:pPr marL="171450" indent="-171450">
              <a:buFont typeface="Arial" panose="020B0604020202020204" pitchFamily="34" charset="0"/>
              <a:buChar char="•"/>
            </a:pPr>
            <a:r>
              <a:rPr lang="en-US" baseline="0" dirty="0" smtClean="0"/>
              <a:t>Database owner</a:t>
            </a:r>
          </a:p>
          <a:p>
            <a:pPr marL="171450" indent="-171450">
              <a:buFont typeface="Arial" panose="020B0604020202020204" pitchFamily="34" charset="0"/>
              <a:buChar char="•"/>
            </a:pPr>
            <a:r>
              <a:rPr lang="en-US" baseline="0" dirty="0" smtClean="0"/>
              <a:t>Look at security of database. Are there AD groups? Who owns the groups? Are there AD service accounts? Who owns the service account?</a:t>
            </a:r>
          </a:p>
          <a:p>
            <a:pPr marL="171450" indent="-171450">
              <a:buFont typeface="Arial" panose="020B0604020202020204" pitchFamily="34" charset="0"/>
              <a:buChar char="•"/>
            </a:pPr>
            <a:r>
              <a:rPr lang="en-US" baseline="0" dirty="0" smtClean="0"/>
              <a:t>What hosts are connecting? Who owns the machine that is connecting?</a:t>
            </a:r>
          </a:p>
          <a:p>
            <a:pPr marL="171450" indent="-171450">
              <a:buFont typeface="Arial" panose="020B0604020202020204" pitchFamily="34" charset="0"/>
              <a:buChar char="•"/>
            </a:pPr>
            <a:r>
              <a:rPr lang="en-US" baseline="0" dirty="0" smtClean="0"/>
              <a:t>Institutional knowledge. </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7</a:t>
            </a:fld>
            <a:endParaRPr lang="en-US"/>
          </a:p>
        </p:txBody>
      </p:sp>
    </p:spTree>
    <p:extLst>
      <p:ext uri="{BB962C8B-B14F-4D97-AF65-F5344CB8AC3E}">
        <p14:creationId xmlns:p14="http://schemas.microsoft.com/office/powerpoint/2010/main" val="1880641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content of the reports here. </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8</a:t>
            </a:fld>
            <a:endParaRPr lang="en-US"/>
          </a:p>
        </p:txBody>
      </p:sp>
    </p:spTree>
    <p:extLst>
      <p:ext uri="{BB962C8B-B14F-4D97-AF65-F5344CB8AC3E}">
        <p14:creationId xmlns:p14="http://schemas.microsoft.com/office/powerpoint/2010/main" val="325193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Supporting database objects</a:t>
            </a:r>
          </a:p>
          <a:p>
            <a:pPr marL="171450" lvl="0" indent="-171450">
              <a:buFont typeface="Arial" panose="020B0604020202020204" pitchFamily="34" charset="0"/>
              <a:buChar char="•"/>
            </a:pPr>
            <a:r>
              <a:rPr lang="en-US" dirty="0" smtClean="0"/>
              <a:t>DTS/SSIS Packages</a:t>
            </a:r>
          </a:p>
          <a:p>
            <a:pPr marL="171450" lvl="0" indent="-171450">
              <a:buFont typeface="Arial" panose="020B0604020202020204" pitchFamily="34" charset="0"/>
              <a:buChar char="•"/>
            </a:pPr>
            <a:r>
              <a:rPr lang="en-US" dirty="0" smtClean="0"/>
              <a:t>Logins</a:t>
            </a:r>
          </a:p>
          <a:p>
            <a:pPr marL="171450" lvl="0" indent="-171450">
              <a:buFont typeface="Arial" panose="020B0604020202020204" pitchFamily="34" charset="0"/>
              <a:buChar char="•"/>
            </a:pPr>
            <a:r>
              <a:rPr lang="en-US" dirty="0" smtClean="0"/>
              <a:t>Jobs</a:t>
            </a:r>
          </a:p>
          <a:p>
            <a:pPr marL="171450" lvl="0" indent="-171450">
              <a:buFont typeface="Arial" panose="020B0604020202020204" pitchFamily="34" charset="0"/>
              <a:buChar char="•"/>
            </a:pPr>
            <a:r>
              <a:rPr lang="en-US" dirty="0" smtClean="0"/>
              <a:t>Linked servers</a:t>
            </a:r>
          </a:p>
          <a:p>
            <a:pPr marL="171450" lvl="0" indent="-171450">
              <a:buFont typeface="Arial" panose="020B0604020202020204" pitchFamily="34" charset="0"/>
              <a:buChar char="•"/>
            </a:pPr>
            <a:r>
              <a:rPr lang="en-US" dirty="0" smtClean="0"/>
              <a:t>DNS Entries</a:t>
            </a:r>
          </a:p>
          <a:p>
            <a:endParaRPr lang="en-US" dirty="0" smtClean="0"/>
          </a:p>
          <a:p>
            <a:r>
              <a:rPr lang="en-US" dirty="0" smtClean="0"/>
              <a:t>Special configuration considerations</a:t>
            </a:r>
          </a:p>
          <a:p>
            <a:pPr marL="171450" indent="-171450">
              <a:buFont typeface="Arial" panose="020B0604020202020204" pitchFamily="34" charset="0"/>
              <a:buChar char="•"/>
            </a:pPr>
            <a:r>
              <a:rPr lang="en-US" dirty="0" smtClean="0"/>
              <a:t>MAXDOP</a:t>
            </a:r>
          </a:p>
          <a:p>
            <a:pPr marL="171450" indent="-171450">
              <a:buFont typeface="Arial" panose="020B0604020202020204" pitchFamily="34" charset="0"/>
              <a:buChar char="•"/>
            </a:pPr>
            <a:r>
              <a:rPr lang="en-US" dirty="0" smtClean="0"/>
              <a:t>DTC</a:t>
            </a:r>
            <a:r>
              <a:rPr lang="en-US" baseline="0" dirty="0" smtClean="0"/>
              <a:t> </a:t>
            </a:r>
          </a:p>
          <a:p>
            <a:pPr marL="171450" indent="-171450">
              <a:buFont typeface="Arial" panose="020B0604020202020204" pitchFamily="34" charset="0"/>
              <a:buChar char="•"/>
            </a:pPr>
            <a:r>
              <a:rPr lang="en-US" baseline="0" dirty="0" smtClean="0"/>
              <a:t>Security</a:t>
            </a:r>
          </a:p>
          <a:p>
            <a:pPr marL="171450" indent="-171450">
              <a:buFont typeface="Arial" panose="020B0604020202020204" pitchFamily="34" charset="0"/>
              <a:buChar char="•"/>
            </a:pPr>
            <a:r>
              <a:rPr lang="en-US" baseline="0" dirty="0" smtClean="0"/>
              <a:t>Firewall rules</a:t>
            </a:r>
          </a:p>
          <a:p>
            <a:pPr marL="171450" indent="-171450">
              <a:buFont typeface="Arial" panose="020B0604020202020204" pitchFamily="34" charset="0"/>
              <a:buChar char="•"/>
            </a:pPr>
            <a:r>
              <a:rPr lang="en-US" dirty="0" smtClean="0"/>
              <a:t>Use of SA</a:t>
            </a:r>
          </a:p>
          <a:p>
            <a:pPr marL="171450" indent="-171450">
              <a:buFont typeface="Arial" panose="020B0604020202020204" pitchFamily="34" charset="0"/>
              <a:buChar char="•"/>
            </a:pPr>
            <a:r>
              <a:rPr lang="en-US" dirty="0" smtClean="0"/>
              <a:t>Collation</a:t>
            </a:r>
          </a:p>
          <a:p>
            <a:pPr marL="171450" indent="-171450">
              <a:buFont typeface="Arial" panose="020B0604020202020204" pitchFamily="34" charset="0"/>
              <a:buChar char="•"/>
            </a:pPr>
            <a:r>
              <a:rPr lang="en-US" dirty="0" smtClean="0"/>
              <a:t>Third</a:t>
            </a:r>
            <a:r>
              <a:rPr lang="en-US" baseline="0" dirty="0" smtClean="0"/>
              <a:t> party drivers required to be installed on the SQL Server</a:t>
            </a:r>
          </a:p>
          <a:p>
            <a:pPr marL="171450" indent="-171450">
              <a:buFont typeface="Arial" panose="020B0604020202020204" pitchFamily="34" charset="0"/>
              <a:buChar char="•"/>
            </a:pPr>
            <a:r>
              <a:rPr lang="en-US" dirty="0" smtClean="0"/>
              <a:t>https://msdn.microsoft.com/en-us/library/cc280724.aspx </a:t>
            </a:r>
            <a:r>
              <a:rPr lang="en-US" sz="1200" kern="1200" dirty="0" smtClean="0">
                <a:solidFill>
                  <a:schemeClr val="tx1"/>
                </a:solidFill>
                <a:effectLst/>
                <a:latin typeface="+mn-lt"/>
                <a:ea typeface="+mn-ea"/>
                <a:cs typeface="+mn-cs"/>
              </a:rPr>
              <a:t>SELECT </a:t>
            </a:r>
            <a:r>
              <a:rPr lang="en-US" sz="1200" kern="1200" dirty="0" err="1" smtClean="0">
                <a:solidFill>
                  <a:schemeClr val="tx1"/>
                </a:solidFill>
                <a:effectLst/>
                <a:latin typeface="+mn-lt"/>
                <a:ea typeface="+mn-ea"/>
                <a:cs typeface="+mn-cs"/>
              </a:rPr>
              <a:t>feature_name</a:t>
            </a:r>
            <a:r>
              <a:rPr lang="en-US" sz="1200" kern="1200" dirty="0" smtClean="0">
                <a:solidFill>
                  <a:schemeClr val="tx1"/>
                </a:solidFill>
                <a:effectLst/>
                <a:latin typeface="+mn-lt"/>
                <a:ea typeface="+mn-ea"/>
                <a:cs typeface="+mn-cs"/>
              </a:rPr>
              <a:t> FROM </a:t>
            </a:r>
            <a:r>
              <a:rPr lang="en-US" sz="1200" kern="1200" dirty="0" err="1" smtClean="0">
                <a:solidFill>
                  <a:schemeClr val="tx1"/>
                </a:solidFill>
                <a:effectLst/>
                <a:latin typeface="+mn-lt"/>
                <a:ea typeface="+mn-ea"/>
                <a:cs typeface="+mn-cs"/>
              </a:rPr>
              <a:t>sys.dm_db_persisted_sku_features</a:t>
            </a:r>
            <a:r>
              <a:rPr lang="en-US" sz="1200" kern="1200" dirty="0" smtClean="0">
                <a:solidFill>
                  <a:schemeClr val="tx1"/>
                </a:solidFill>
                <a:effectLst/>
                <a:latin typeface="+mn-lt"/>
                <a:ea typeface="+mn-ea"/>
                <a:cs typeface="+mn-cs"/>
              </a:rPr>
              <a:t> </a:t>
            </a:r>
            <a:endParaRPr lang="en-US" dirty="0" smtClean="0"/>
          </a:p>
        </p:txBody>
      </p:sp>
      <p:sp>
        <p:nvSpPr>
          <p:cNvPr id="4" name="Slide Number Placeholder 3"/>
          <p:cNvSpPr>
            <a:spLocks noGrp="1"/>
          </p:cNvSpPr>
          <p:nvPr>
            <p:ph type="sldNum" sz="quarter" idx="10"/>
          </p:nvPr>
        </p:nvSpPr>
        <p:spPr/>
        <p:txBody>
          <a:bodyPr/>
          <a:lstStyle/>
          <a:p>
            <a:fld id="{0BB65B7C-B0BD-4B35-9FE1-14846A4187D1}" type="slidenum">
              <a:rPr lang="en-US" smtClean="0"/>
              <a:t>9</a:t>
            </a:fld>
            <a:endParaRPr lang="en-US"/>
          </a:p>
        </p:txBody>
      </p:sp>
    </p:spTree>
    <p:extLst>
      <p:ext uri="{BB962C8B-B14F-4D97-AF65-F5344CB8AC3E}">
        <p14:creationId xmlns:p14="http://schemas.microsoft.com/office/powerpoint/2010/main" val="129912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the Upgrade Advisor will</a:t>
            </a:r>
            <a:r>
              <a:rPr lang="en-US" baseline="0" dirty="0" smtClean="0"/>
              <a:t> provide results of potential database problems that should be resolved before the migration. The items on this list are generally done by the development teams. I also run this to have it show that in most cases, no changes are required by dev teams or non-technical staff. This can help alleviate some of their stress of having to take on a huge amount of work. </a:t>
            </a:r>
          </a:p>
          <a:p>
            <a:endParaRPr lang="en-US" baseline="0" dirty="0" smtClean="0"/>
          </a:p>
          <a:p>
            <a:r>
              <a:rPr lang="en-US" baseline="0" dirty="0" smtClean="0"/>
              <a:t>Reducing the security requirements is all about making sure that least privilege required model is being followed. It is also about cleaning up old stale logins that are no longer being used. </a:t>
            </a:r>
          </a:p>
          <a:p>
            <a:endParaRPr lang="en-US" baseline="0" dirty="0" smtClean="0"/>
          </a:p>
          <a:p>
            <a:r>
              <a:rPr lang="en-US" baseline="0" dirty="0" smtClean="0"/>
              <a:t>HA Requirements will help in the decision process of AG vs WSFC. If DTC is required then AG is not a good idea as this is not supported in current versions of SQL. If DTC is not required, how many groups are required? This in turn will require a new IP per each group.</a:t>
            </a:r>
          </a:p>
          <a:p>
            <a:endParaRPr lang="en-US" baseline="0" dirty="0" smtClean="0"/>
          </a:p>
          <a:p>
            <a:r>
              <a:rPr lang="en-US" baseline="0" dirty="0" smtClean="0"/>
              <a:t>Part of this prep is also making sure that servers are built up to standards.</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10</a:t>
            </a:fld>
            <a:endParaRPr lang="en-US"/>
          </a:p>
        </p:txBody>
      </p:sp>
    </p:spTree>
    <p:extLst>
      <p:ext uri="{BB962C8B-B14F-4D97-AF65-F5344CB8AC3E}">
        <p14:creationId xmlns:p14="http://schemas.microsoft.com/office/powerpoint/2010/main" val="218334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week should also be used to prep full backups of large databases. These databases take a long time to backup and restore. This type of work can be done during the migration week to help minimize downtime during the migration day. These backups can also be used to facilitate the dry run testing. Taking a full backup earlier in the week, allows for the final backup to be a differential and logs later. </a:t>
            </a:r>
          </a:p>
          <a:p>
            <a:endParaRPr lang="en-US" baseline="0" dirty="0" smtClean="0"/>
          </a:p>
          <a:p>
            <a:r>
              <a:rPr lang="en-US" baseline="0" dirty="0" smtClean="0"/>
              <a:t>Log shipping could also be used to help minimize the downtime on migration day. </a:t>
            </a:r>
          </a:p>
          <a:p>
            <a:r>
              <a:rPr lang="en-US" baseline="0" dirty="0" err="1" smtClean="0"/>
              <a:t>Sp_helprevlogin</a:t>
            </a:r>
            <a:r>
              <a:rPr lang="en-US" baseline="0" dirty="0" smtClean="0"/>
              <a:t>: https://support.microsoft.com/en-us/kb/918992</a:t>
            </a:r>
          </a:p>
          <a:p>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11</a:t>
            </a:fld>
            <a:endParaRPr lang="en-US"/>
          </a:p>
        </p:txBody>
      </p:sp>
    </p:spTree>
    <p:extLst>
      <p:ext uri="{BB962C8B-B14F-4D97-AF65-F5344CB8AC3E}">
        <p14:creationId xmlns:p14="http://schemas.microsoft.com/office/powerpoint/2010/main" val="111698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Migration</a:t>
            </a:r>
            <a:r>
              <a:rPr lang="en-US" baseline="0" dirty="0" smtClean="0"/>
              <a:t> Day Process</a:t>
            </a:r>
          </a:p>
          <a:p>
            <a:pPr marL="171450" indent="-171450">
              <a:buFont typeface="Arial" panose="020B0604020202020204" pitchFamily="34" charset="0"/>
              <a:buChar char="•"/>
            </a:pPr>
            <a:r>
              <a:rPr lang="en-US" baseline="0" dirty="0" smtClean="0"/>
              <a:t>Set databases read only on old server</a:t>
            </a:r>
          </a:p>
          <a:p>
            <a:pPr marL="171450" indent="-171450">
              <a:buFont typeface="Arial" panose="020B0604020202020204" pitchFamily="34" charset="0"/>
              <a:buChar char="•"/>
            </a:pPr>
            <a:r>
              <a:rPr lang="en-US" baseline="0" dirty="0" smtClean="0"/>
              <a:t>Take the final backup</a:t>
            </a:r>
          </a:p>
          <a:p>
            <a:pPr marL="171450" indent="-171450">
              <a:buFont typeface="Arial" panose="020B0604020202020204" pitchFamily="34" charset="0"/>
              <a:buChar char="•"/>
            </a:pPr>
            <a:r>
              <a:rPr lang="en-US" baseline="0" dirty="0" smtClean="0"/>
              <a:t>Set the databases offline on the old server</a:t>
            </a:r>
          </a:p>
          <a:p>
            <a:pPr marL="171450" indent="-171450">
              <a:buFont typeface="Arial" panose="020B0604020202020204" pitchFamily="34" charset="0"/>
              <a:buChar char="•"/>
            </a:pPr>
            <a:r>
              <a:rPr lang="en-US" baseline="0" dirty="0" smtClean="0"/>
              <a:t>Restore the databases on the new server</a:t>
            </a:r>
          </a:p>
          <a:p>
            <a:pPr marL="171450" indent="-171450">
              <a:buFont typeface="Arial" panose="020B0604020202020204" pitchFamily="34" charset="0"/>
              <a:buChar char="•"/>
            </a:pPr>
            <a:r>
              <a:rPr lang="en-US" baseline="0" dirty="0" smtClean="0"/>
              <a:t>Make them writeable</a:t>
            </a:r>
          </a:p>
          <a:p>
            <a:pPr marL="171450" indent="-171450">
              <a:buFont typeface="Arial" panose="020B0604020202020204" pitchFamily="34" charset="0"/>
              <a:buChar char="•"/>
            </a:pPr>
            <a:r>
              <a:rPr lang="en-US" baseline="0" dirty="0" smtClean="0"/>
              <a:t>Reset the security in the new databases</a:t>
            </a:r>
          </a:p>
          <a:p>
            <a:pPr marL="171450" indent="-171450">
              <a:buFont typeface="Arial" panose="020B0604020202020204" pitchFamily="34" charset="0"/>
              <a:buChar char="•"/>
            </a:pPr>
            <a:r>
              <a:rPr lang="en-US" baseline="0" dirty="0" smtClean="0"/>
              <a:t>Run Post upgrade scripts</a:t>
            </a:r>
          </a:p>
          <a:p>
            <a:pPr marL="628650" lvl="1" indent="-171450">
              <a:buFont typeface="Arial" panose="020B0604020202020204" pitchFamily="34" charset="0"/>
              <a:buChar char="•"/>
            </a:pPr>
            <a:r>
              <a:rPr lang="en-US" baseline="0" dirty="0" smtClean="0"/>
              <a:t>Set the owner of the database to standard</a:t>
            </a:r>
          </a:p>
          <a:p>
            <a:pPr marL="628650" lvl="1" indent="-171450">
              <a:buFont typeface="Arial" panose="020B0604020202020204" pitchFamily="34" charset="0"/>
              <a:buChar char="•"/>
            </a:pPr>
            <a:r>
              <a:rPr lang="en-US" baseline="0" dirty="0" smtClean="0"/>
              <a:t>Set the compatibility level</a:t>
            </a: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Run DBCC UPDATEUSAGE against database</a:t>
            </a:r>
            <a:endParaRPr lang="en-US" sz="1600" b="0" i="0" u="none" strike="noStrike" kern="1200" dirty="0" smtClean="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Run DBCC CHECKDB WITH DATA PURITY against database</a:t>
            </a:r>
            <a:endParaRPr lang="en-US" sz="1600" b="0" i="0" u="none" strike="noStrike" kern="1200" dirty="0" smtClean="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Rebuild all indexes</a:t>
            </a:r>
            <a:endParaRPr lang="en-US" sz="1600" b="0" i="0" u="none" strike="noStrike" kern="1200" dirty="0" smtClean="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Recompile all stored procedures</a:t>
            </a:r>
            <a:endParaRPr lang="en-US" sz="1600" b="0" i="0" u="none" strike="noStrike" kern="1200" dirty="0" smtClean="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Add databases to appropriate availability groups</a:t>
            </a:r>
            <a:endParaRPr lang="en-US" sz="1600" b="0" i="0" u="none" strike="noStrike" kern="1200" dirty="0" smtClean="0">
              <a:solidFill>
                <a:schemeClr val="tx1"/>
              </a:solidFill>
              <a:effectLst/>
              <a:latin typeface="+mn-lt"/>
              <a:ea typeface="+mn-ea"/>
              <a:cs typeface="+mn-cs"/>
            </a:endParaRPr>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12</a:t>
            </a:fld>
            <a:endParaRPr lang="en-US"/>
          </a:p>
        </p:txBody>
      </p:sp>
    </p:spTree>
    <p:extLst>
      <p:ext uri="{BB962C8B-B14F-4D97-AF65-F5344CB8AC3E}">
        <p14:creationId xmlns:p14="http://schemas.microsoft.com/office/powerpoint/2010/main" val="319101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Automation</a:t>
            </a:r>
          </a:p>
          <a:p>
            <a:pPr marL="171450" indent="-171450">
              <a:buFont typeface="Arial" panose="020B0604020202020204" pitchFamily="34" charset="0"/>
              <a:buChar char="•"/>
            </a:pPr>
            <a:r>
              <a:rPr lang="en-US" dirty="0" smtClean="0"/>
              <a:t>Chrissy</a:t>
            </a:r>
            <a:r>
              <a:rPr lang="en-US" baseline="0" dirty="0" smtClean="0"/>
              <a:t> </a:t>
            </a:r>
            <a:r>
              <a:rPr lang="en-US" baseline="0" dirty="0" err="1" smtClean="0"/>
              <a:t>Lemaire</a:t>
            </a:r>
            <a:r>
              <a:rPr lang="en-US" baseline="0" dirty="0" smtClean="0"/>
              <a:t>, SQL MVP from Belgium wrote </a:t>
            </a:r>
            <a:r>
              <a:rPr lang="en-US" baseline="0" dirty="0" err="1" smtClean="0"/>
              <a:t>Powershell</a:t>
            </a:r>
            <a:r>
              <a:rPr lang="en-US" baseline="0" dirty="0" smtClean="0"/>
              <a:t> scripts to help simplify migration tasks https://blog.netnerds.net/2015/05/simplifying-sql-server-migrations-using-powershell/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13</a:t>
            </a:fld>
            <a:endParaRPr lang="en-US"/>
          </a:p>
        </p:txBody>
      </p:sp>
    </p:spTree>
    <p:extLst>
      <p:ext uri="{BB962C8B-B14F-4D97-AF65-F5344CB8AC3E}">
        <p14:creationId xmlns:p14="http://schemas.microsoft.com/office/powerpoint/2010/main" val="3647898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Planning an upgrade from 2005: https://msdn.microsoft.com/en-us/library/mt168847.aspx</a:t>
            </a:r>
          </a:p>
          <a:p>
            <a:r>
              <a:rPr lang="en-US" dirty="0" smtClean="0"/>
              <a:t>Microsoft Assessment and Planning Toolkit: https://www.microsoft.com/en-us/download/details.aspx?id=7826&amp;aliId=105018491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14</a:t>
            </a:fld>
            <a:endParaRPr lang="en-US"/>
          </a:p>
        </p:txBody>
      </p:sp>
    </p:spTree>
    <p:extLst>
      <p:ext uri="{BB962C8B-B14F-4D97-AF65-F5344CB8AC3E}">
        <p14:creationId xmlns:p14="http://schemas.microsoft.com/office/powerpoint/2010/main" val="4213934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020DF1-B9C9-4859-95BE-87BC01E43CB2}"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69290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20DF1-B9C9-4859-95BE-87BC01E43CB2}"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295239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20DF1-B9C9-4859-95BE-87BC01E43CB2}"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9825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20DF1-B9C9-4859-95BE-87BC01E43CB2}"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17266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20DF1-B9C9-4859-95BE-87BC01E43CB2}"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204260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020DF1-B9C9-4859-95BE-87BC01E43CB2}"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274344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020DF1-B9C9-4859-95BE-87BC01E43CB2}" type="datetimeFigureOut">
              <a:rPr lang="en-US" smtClean="0"/>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190125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020DF1-B9C9-4859-95BE-87BC01E43CB2}" type="datetimeFigureOut">
              <a:rPr lang="en-US" smtClean="0"/>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406191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20DF1-B9C9-4859-95BE-87BC01E43CB2}" type="datetimeFigureOut">
              <a:rPr lang="en-US" smtClean="0"/>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314397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020DF1-B9C9-4859-95BE-87BC01E43CB2}"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410748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020DF1-B9C9-4859-95BE-87BC01E43CB2}"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CF702-3A1C-478E-ADC5-E077CE3D62EC}" type="slidenum">
              <a:rPr lang="en-US" smtClean="0"/>
              <a:t>‹#›</a:t>
            </a:fld>
            <a:endParaRPr lang="en-US"/>
          </a:p>
        </p:txBody>
      </p:sp>
    </p:spTree>
    <p:extLst>
      <p:ext uri="{BB962C8B-B14F-4D97-AF65-F5344CB8AC3E}">
        <p14:creationId xmlns:p14="http://schemas.microsoft.com/office/powerpoint/2010/main" val="3758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20DF1-B9C9-4859-95BE-87BC01E43CB2}" type="datetimeFigureOut">
              <a:rPr lang="en-US" smtClean="0"/>
              <a:t>3/18/2016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CF702-3A1C-478E-ADC5-E077CE3D62EC}" type="slidenum">
              <a:rPr lang="en-US" smtClean="0"/>
              <a:t>‹#›</a:t>
            </a:fld>
            <a:endParaRPr lang="en-US"/>
          </a:p>
        </p:txBody>
      </p:sp>
    </p:spTree>
    <p:extLst>
      <p:ext uri="{BB962C8B-B14F-4D97-AF65-F5344CB8AC3E}">
        <p14:creationId xmlns:p14="http://schemas.microsoft.com/office/powerpoint/2010/main" val="23291127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en-us/library/mt168847.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lumnah"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mailto:clumnah@outlook.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url?sa=i&amp;rct=j&amp;q=&amp;esrc=s&amp;source=images&amp;cd=&amp;cad=rja&amp;uact=8&amp;ved=0ahUKEwikio-E2pjLAhWGdz4KHcQGAdAQjRwIBw&amp;url=http://giphy.com/search/who-am-i&amp;bvm=bv.115339255,d.cWw&amp;psig=AFQjCNHQxuy2PE8hvvUrAjZ6m-NN9JrwoA&amp;ust=1456688585304011"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download/details.aspx?id=7826&amp;aliId=10501849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5557"/>
            <a:ext cx="9144000" cy="2387600"/>
          </a:xfrm>
        </p:spPr>
        <p:txBody>
          <a:bodyPr>
            <a:noAutofit/>
          </a:bodyPr>
          <a:lstStyle/>
          <a:p>
            <a:r>
              <a:rPr lang="en-US" sz="8800" b="1" dirty="0"/>
              <a:t>Take the </a:t>
            </a:r>
            <a:r>
              <a:rPr lang="en-US" sz="8800" b="1" dirty="0">
                <a:solidFill>
                  <a:srgbClr val="FF0000"/>
                </a:solidFill>
              </a:rPr>
              <a:t>^</a:t>
            </a:r>
            <a:r>
              <a:rPr lang="en-US" sz="8800" b="1" dirty="0"/>
              <a:t> out of database migrations</a:t>
            </a:r>
            <a:endParaRPr lang="en-US" sz="8800" dirty="0"/>
          </a:p>
        </p:txBody>
      </p:sp>
      <p:sp>
        <p:nvSpPr>
          <p:cNvPr id="3" name="Subtitle 2"/>
          <p:cNvSpPr>
            <a:spLocks noGrp="1"/>
          </p:cNvSpPr>
          <p:nvPr>
            <p:ph type="subTitle" idx="1"/>
          </p:nvPr>
        </p:nvSpPr>
        <p:spPr>
          <a:xfrm>
            <a:off x="1524000" y="4842662"/>
            <a:ext cx="9144000" cy="415138"/>
          </a:xfrm>
        </p:spPr>
        <p:txBody>
          <a:bodyPr>
            <a:normAutofit lnSpcReduction="10000"/>
          </a:bodyPr>
          <a:lstStyle/>
          <a:p>
            <a:r>
              <a:rPr lang="en-US" dirty="0"/>
              <a:t>Chris Lumnah</a:t>
            </a:r>
          </a:p>
        </p:txBody>
      </p:sp>
      <p:sp>
        <p:nvSpPr>
          <p:cNvPr id="4" name="Title 1"/>
          <p:cNvSpPr txBox="1">
            <a:spLocks/>
          </p:cNvSpPr>
          <p:nvPr/>
        </p:nvSpPr>
        <p:spPr>
          <a:xfrm rot="19910016">
            <a:off x="6081505" y="716398"/>
            <a:ext cx="2866696" cy="13011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b="1" i="1" dirty="0" smtClean="0">
                <a:solidFill>
                  <a:srgbClr val="FF0000"/>
                </a:solidFill>
                <a:latin typeface="Chiller" panose="04020404031007020602" pitchFamily="82" charset="0"/>
                <a:cs typeface="Arial" panose="020B0604020202020204" pitchFamily="34" charset="0"/>
              </a:rPr>
              <a:t>PAIN</a:t>
            </a:r>
            <a:endParaRPr lang="en-US" sz="8800" b="1" i="1" dirty="0">
              <a:solidFill>
                <a:srgbClr val="FF0000"/>
              </a:solidFill>
              <a:latin typeface="Chiller" panose="04020404031007020602" pitchFamily="82" charset="0"/>
              <a:cs typeface="Arial" panose="020B0604020202020204" pitchFamily="34" charset="0"/>
            </a:endParaRPr>
          </a:p>
        </p:txBody>
      </p:sp>
    </p:spTree>
    <p:extLst>
      <p:ext uri="{BB962C8B-B14F-4D97-AF65-F5344CB8AC3E}">
        <p14:creationId xmlns:p14="http://schemas.microsoft.com/office/powerpoint/2010/main" val="79800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Prep</a:t>
            </a:r>
          </a:p>
        </p:txBody>
      </p:sp>
      <p:sp>
        <p:nvSpPr>
          <p:cNvPr id="3" name="Content Placeholder 2"/>
          <p:cNvSpPr>
            <a:spLocks noGrp="1"/>
          </p:cNvSpPr>
          <p:nvPr>
            <p:ph idx="1"/>
          </p:nvPr>
        </p:nvSpPr>
        <p:spPr/>
        <p:txBody>
          <a:bodyPr/>
          <a:lstStyle/>
          <a:p>
            <a:r>
              <a:rPr lang="en-US" dirty="0" smtClean="0">
                <a:hlinkClick r:id="rId3"/>
              </a:rPr>
              <a:t>Run the Upgrade Advisor</a:t>
            </a:r>
            <a:endParaRPr lang="en-US" dirty="0" smtClean="0"/>
          </a:p>
          <a:p>
            <a:r>
              <a:rPr lang="en-US" dirty="0" smtClean="0"/>
              <a:t>Review and reduce current database security requirements where appropriate</a:t>
            </a:r>
          </a:p>
          <a:p>
            <a:r>
              <a:rPr lang="en-US" dirty="0" smtClean="0"/>
              <a:t>Determine HA requirements</a:t>
            </a:r>
          </a:p>
          <a:p>
            <a:r>
              <a:rPr lang="en-US" dirty="0" smtClean="0"/>
              <a:t>Work with dev teams to assist in</a:t>
            </a:r>
            <a:br>
              <a:rPr lang="en-US" dirty="0" smtClean="0"/>
            </a:br>
            <a:r>
              <a:rPr lang="en-US" dirty="0" smtClean="0"/>
              <a:t>migration work direction</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8802" y="3236051"/>
            <a:ext cx="6169591" cy="3204982"/>
          </a:xfrm>
          <a:prstGeom prst="rect">
            <a:avLst/>
          </a:prstGeom>
        </p:spPr>
      </p:pic>
    </p:spTree>
    <p:extLst>
      <p:ext uri="{BB962C8B-B14F-4D97-AF65-F5344CB8AC3E}">
        <p14:creationId xmlns:p14="http://schemas.microsoft.com/office/powerpoint/2010/main" val="2804710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Week</a:t>
            </a:r>
          </a:p>
        </p:txBody>
      </p:sp>
      <p:sp>
        <p:nvSpPr>
          <p:cNvPr id="3" name="Content Placeholder 2"/>
          <p:cNvSpPr>
            <a:spLocks noGrp="1"/>
          </p:cNvSpPr>
          <p:nvPr>
            <p:ph idx="1"/>
          </p:nvPr>
        </p:nvSpPr>
        <p:spPr/>
        <p:txBody>
          <a:bodyPr/>
          <a:lstStyle/>
          <a:p>
            <a:r>
              <a:rPr lang="en-US" dirty="0" smtClean="0"/>
              <a:t>Move database supporting objects</a:t>
            </a:r>
          </a:p>
          <a:p>
            <a:r>
              <a:rPr lang="en-US" dirty="0" smtClean="0"/>
              <a:t>Create Availability Groups</a:t>
            </a:r>
          </a:p>
          <a:p>
            <a:r>
              <a:rPr lang="en-US" dirty="0" smtClean="0"/>
              <a:t>Create firewall rules from other servers to SQL Server</a:t>
            </a:r>
          </a:p>
          <a:p>
            <a:r>
              <a:rPr lang="en-US" dirty="0" smtClean="0"/>
              <a:t>Seed large databases with full backup restores </a:t>
            </a:r>
          </a:p>
          <a:p>
            <a:r>
              <a:rPr lang="en-US" b="1" dirty="0" smtClean="0"/>
              <a:t>Dry run test</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450" y="3855176"/>
            <a:ext cx="2857500" cy="2857500"/>
          </a:xfrm>
          <a:prstGeom prst="rect">
            <a:avLst/>
          </a:prstGeom>
        </p:spPr>
      </p:pic>
    </p:spTree>
    <p:extLst>
      <p:ext uri="{BB962C8B-B14F-4D97-AF65-F5344CB8AC3E}">
        <p14:creationId xmlns:p14="http://schemas.microsoft.com/office/powerpoint/2010/main" val="4004236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Day</a:t>
            </a:r>
          </a:p>
        </p:txBody>
      </p:sp>
      <p:sp>
        <p:nvSpPr>
          <p:cNvPr id="3" name="Content Placeholder 2"/>
          <p:cNvSpPr>
            <a:spLocks noGrp="1"/>
          </p:cNvSpPr>
          <p:nvPr>
            <p:ph idx="1"/>
          </p:nvPr>
        </p:nvSpPr>
        <p:spPr/>
        <p:txBody>
          <a:bodyPr/>
          <a:lstStyle/>
          <a:p>
            <a:r>
              <a:rPr lang="en-US" dirty="0" smtClean="0"/>
              <a:t>Freeze database from any further transactions</a:t>
            </a:r>
          </a:p>
          <a:p>
            <a:r>
              <a:rPr lang="en-US" dirty="0" smtClean="0"/>
              <a:t>Take final backups and take databases offline</a:t>
            </a:r>
          </a:p>
          <a:p>
            <a:r>
              <a:rPr lang="en-US" dirty="0" smtClean="0"/>
              <a:t>Bring databases online on new server</a:t>
            </a:r>
          </a:p>
          <a:p>
            <a:r>
              <a:rPr lang="en-US" dirty="0" smtClean="0"/>
              <a:t>Run post upgrade scripts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8299" y="4584083"/>
            <a:ext cx="3055402" cy="1874629"/>
          </a:xfrm>
          <a:prstGeom prst="rect">
            <a:avLst/>
          </a:prstGeom>
        </p:spPr>
      </p:pic>
    </p:spTree>
    <p:extLst>
      <p:ext uri="{BB962C8B-B14F-4D97-AF65-F5344CB8AC3E}">
        <p14:creationId xmlns:p14="http://schemas.microsoft.com/office/powerpoint/2010/main" val="1558949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The </a:t>
            </a:r>
            <a:r>
              <a:rPr lang="en-US" b="1" smtClean="0"/>
              <a:t>ways </a:t>
            </a:r>
            <a:r>
              <a:rPr lang="en-US" b="1" dirty="0"/>
              <a:t>to remove </a:t>
            </a:r>
            <a:r>
              <a:rPr lang="en-US" sz="6000" dirty="0">
                <a:solidFill>
                  <a:srgbClr val="FF0000"/>
                </a:solidFill>
                <a:latin typeface="Chiller" panose="04020404031007020602" pitchFamily="82" charset="0"/>
              </a:rPr>
              <a:t>pain…</a:t>
            </a:r>
            <a:endParaRPr lang="en-US" dirty="0"/>
          </a:p>
        </p:txBody>
      </p:sp>
      <p:sp>
        <p:nvSpPr>
          <p:cNvPr id="3" name="Content Placeholder 2"/>
          <p:cNvSpPr>
            <a:spLocks noGrp="1"/>
          </p:cNvSpPr>
          <p:nvPr>
            <p:ph idx="1"/>
          </p:nvPr>
        </p:nvSpPr>
        <p:spPr/>
        <p:txBody>
          <a:bodyPr/>
          <a:lstStyle/>
          <a:p>
            <a:r>
              <a:rPr lang="en-US" dirty="0" smtClean="0"/>
              <a:t>Create your check list</a:t>
            </a:r>
          </a:p>
          <a:p>
            <a:r>
              <a:rPr lang="en-US" dirty="0" smtClean="0"/>
              <a:t>Document everything</a:t>
            </a:r>
          </a:p>
          <a:p>
            <a:r>
              <a:rPr lang="en-US" dirty="0" smtClean="0"/>
              <a:t>Communicate clearly and often with the owners of the databases</a:t>
            </a:r>
          </a:p>
          <a:p>
            <a:r>
              <a:rPr lang="en-US" dirty="0" smtClean="0"/>
              <a:t>Automate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136" y="3435555"/>
            <a:ext cx="4522182" cy="3071315"/>
          </a:xfrm>
          <a:prstGeom prst="rect">
            <a:avLst/>
          </a:prstGeom>
        </p:spPr>
      </p:pic>
    </p:spTree>
    <p:extLst>
      <p:ext uri="{BB962C8B-B14F-4D97-AF65-F5344CB8AC3E}">
        <p14:creationId xmlns:p14="http://schemas.microsoft.com/office/powerpoint/2010/main" val="585862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pPr algn="l"/>
            <a:r>
              <a:rPr lang="en-US" dirty="0" smtClean="0">
                <a:hlinkClick r:id="rId3"/>
              </a:rPr>
              <a:t>LinkedIn</a:t>
            </a:r>
            <a:endParaRPr lang="en-US" dirty="0" smtClean="0"/>
          </a:p>
          <a:p>
            <a:pPr algn="l"/>
            <a:r>
              <a:rPr lang="en-US" dirty="0" smtClean="0"/>
              <a:t>Email: </a:t>
            </a:r>
            <a:r>
              <a:rPr lang="en-US" dirty="0" smtClean="0">
                <a:hlinkClick r:id="rId4"/>
              </a:rPr>
              <a:t>clumnah@outlook.com</a:t>
            </a:r>
            <a:endParaRPr lang="en-US" dirty="0" smtClean="0"/>
          </a:p>
          <a:p>
            <a:pPr algn="l"/>
            <a:r>
              <a:rPr lang="en-US" dirty="0" smtClean="0"/>
              <a:t>Twitter: @Lumnah</a:t>
            </a:r>
          </a:p>
          <a:p>
            <a:pPr algn="l"/>
            <a:endParaRPr lang="en-US" dirty="0"/>
          </a:p>
        </p:txBody>
      </p:sp>
    </p:spTree>
    <p:extLst>
      <p:ext uri="{BB962C8B-B14F-4D97-AF65-F5344CB8AC3E}">
        <p14:creationId xmlns:p14="http://schemas.microsoft.com/office/powerpoint/2010/main" val="740032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Production DBA for the past 1</a:t>
            </a:r>
            <a:r>
              <a:rPr lang="en-US" dirty="0"/>
              <a:t>0</a:t>
            </a:r>
            <a:r>
              <a:rPr lang="en-US" dirty="0" smtClean="0"/>
              <a:t> years, but started career as a developer</a:t>
            </a:r>
          </a:p>
          <a:p>
            <a:r>
              <a:rPr lang="en-US" dirty="0" smtClean="0"/>
              <a:t>From the smallest state in the county with the longest name, Rhode Island and Providence Plantations.</a:t>
            </a:r>
          </a:p>
          <a:p>
            <a:r>
              <a:rPr lang="en-US" dirty="0" smtClean="0"/>
              <a:t>Huge Red Sox Fan</a:t>
            </a:r>
          </a:p>
          <a:p>
            <a:endParaRPr lang="en-US" dirty="0" smtClean="0"/>
          </a:p>
        </p:txBody>
      </p:sp>
      <p:sp>
        <p:nvSpPr>
          <p:cNvPr id="4" name="AutoShape 2" descr="data:image/jpeg;base64,/9j/4AAQSkZJRgABAQAAAQABAAD/2wCEAAkGBxMTEhUSEhMVFhUXFxcXFxUXGBcXFxcXGBcXFxcXGBUYHSggGBolHRcXITEhJSkrLi4uFx8zODMtNygtLisBCgoKDg0OGxAQFy0lHR4tLS0tLS0tLS0tLS0tLS0tLS0tLS0tLS0tLS0tLS0tLS0tLS0tLS0tLS0tLS0tLS0tLf/AABEIAKABLQMBIgACEQEDEQH/xAAcAAABBQEBAQAAAAAAAAAAAAAAAQIDBAUGBwj/xAA9EAABBAAEAwYDBwIEBwEAAAABAAIDEQQSITEFQVEGEyJhcYEHMpEUI0KhscHw0eEVUnLxFjNDYoOSsgj/xAAYAQADAQEAAAAAAAAAAAAAAAAAAQIDBP/EACERAQEBAQACAgIDAQAAAAAAAAABEQIhMQNBElEUIjIT/9oADAMBAAIRAxEAPwDx97VGQrDwoXBZQGwRXpSY8UaXQ9h3RjEgS7FpAP8A3clL8QcPEMRmiOjhqOieo+3L5kuZMWr2e7PT4yUQ4dhe8i+gaOrjyCpWM3MkzLqu1Pw9xuAYJJ4xkOmdhztBr8VDRcrlRBhcyMybSRPBhS5BKRCAFawlAhVVbwbboDe/6JX0qN2E2rDWqCFtBWWUsa35WuHnxALqMFoay2CuWiNG+i6Ux5o++jcQ9ozOYdi0a6dClJW3GVpRUx5HlYtWzOHbH2SCVs2GE1eICnVy6KhwqVuY66C7cf0Cu+FulwkORobtamkZYpMwrbp18tP9lamaA0lbZ/UenA/EPDXE1wGrCfcH+680xxsCt16x2wnqLUXta8fxcozuA01WUc3zf6QGWnWosyHnVJSvHNTg5FpMq6vsX2GxPEC7uAA1vzSPNNB5C+Z8gik5ZNLl2fbPsBiuHgOmDXRuNCRhJF1dGxY91xrmJSgmZGZNIQqPDs6TMkSIGHWkQEIMqS0tIpBNORirvatGRqqSNWeYSm7TVbHBsB9pzWT4a59VkvCfw/GuicS3mNR1TFRYzD929zD+EkL1j/8APfE4Y554pCGvka3ISQLynVoJ586Xk2JmzuLjzUYVG+sfibj4ouG4kSuaM8T2Nad3OIoADnR1XyiU6XEF2riXcrJs10sqIlACEiUBMwkSrW4BhA4lztaIAHmd/wAkrRJtxkLV4LFu72U/GOE00yt25j97TeC/IfVTb4XJlWpJNdE0zkcvRWW6JrXFzXuv5fwjc+foFM8qvhFHjzpYW1g+NPJGlNqq/JYmEhBcWkgirzA3WgN+l6K5BJoquw+Ona9kMQCx+HJ0eKB6LMxs5hc9p2Y4j6bFL2VcHSAE81V+IFx4mtw5jXfsb+im3w6Lf661+E9tmhuWQeQPQn9lt4HtI148e21heUYmOmh2XU66a86BKt8PxBFZrDSasaiwtJ1c8sf+l13na2Zj8LK5hvK2/oQvHpGZnc9ei9CmaDDMAbBjIvbkuNPD3hhnynKOf5WOup5KJk9F8tvTLxMeU0hgCY99m0gVuepF758BOOQDCuwrntbKJHPyuIGZrq1be9bUvAAU4O0QT6N+N/HYGYF2HzNdLI5tNBBLQ05i4jl/dfObyjP5V+Sa4pfZmlCQoVGEIQkAhCEBLGleowUtoS33tVSVqvOCrytS6hRnSMVaRq0JGqrI1TFKyVIhaGEIQgFSISoAtbXZ9+jgN81/UV+yxCtLs+6pfbVKq48V0PE2VC8EkgMJrl0+qyuEN+7HqVpS4prg+Mmi8VR0VDhwqMD1Ua169r0ac3DjonQtU9JHio/CAckzL9FeyWmPFIo/FpdlDU7B1IXZdp+zrcTmvR7DQOh00NLjezjfvQ7oQvTw4CUnk4Ajly5q+eZY6JN4x5WeAvYcjo81dD+3Jb3DuCCVjWGNrWA2dNfSyV2mJwjJDmGjuo5qBjS00U7zeWc+OOX43wtkWGnDNshr6hct9iJZl2DsG941va3WOm2y7rtI4dxLZHyP/wDkrjeNSFvDYptM3cCC9tHSb/8Arm+qy6/UPJLbf1XnQRaRKtnEEEoRaALSpEFBBIlRaMMiEIQAhCVAIltCLQHTFQvCmKY8J2MoqPaqsrVee1VZQsqtnSDVNU0zVCriglQkTBUiVCYCu8IkqUeeiopWnmlRPDsnxscPFdgivbZQyMo0FmYfj1CnRhxH4rr8lLw3FmTMXb3+XRZ42/KVrQqyFBEpy5KNYfSrzD26qQyVsq+JpwIcExa2OAyNa7UruMTjmSNaAadQ56XS854LwwnK1pygmsx2+i6vC9ly2cPMuZoqtKPmPTnactzJG3x9TMbvCcRbbGvJT4l16qBuE7uShox23kT/AApJTRIP6IvVkyq+2fLhRNmicTleMpOxrnquU+KJEWHhw7RTcxI6kNG59yuwdjo4SHykBpNWdgdwV5d8R+OtxWLuM3HG0Maep1Lnel/op5nlj8vWc1yyEIWriCEiVACEICYCEISAQhCAEJEqARKhH86IDpkhCGOtKE/bFG9qozBaLlRxAUdRUUZBoqyvSDRU5W0jlcNSISqjCEAIIQAhOYE/IEaEK0eBv8ZHUfoqojU+CaQ8EddfTmptErp4ynjUqOI6JzDqodEqRzU1sBTJnEbKuZX9VX5L44/J1H2Zwjiy9V1mGlfQsG9PRec4eHEEfMA0nqRy/Jb2E4NKGh32mtLGUONcqOqc6v1HT/HuOxmxbSK5/napzz5lznE4sQ3K/vA4aD5cp/VaWDm8FndR31emXmeK534lzAYZjb1dIPyBXmlr0/tpi2ugkgLWu8BkzUM0bmEFrg7obykcwfJeYLTmeHJ8t3oqRKhNmEIQmCJUISBEqEiAVASJUAJEqEAIpARlQG9hn6K0As2B1FaTUcVnYa5U5mq4VA8I6EUCFWmar0jVXlWalFStaEwDVShVVABNc1SgJpS0iNantapGMT9BuaQDWtUjnCMZtc/hJH4QLsA8ydNVGHNOmYAdaJ5bABRcQmLi0H8LQN78yf7KuYHSQSaeqmaVS4cbY30Vgilk3iyQkyjokjfama20NJf0lw/EZGaCq5WtnBYyR4txvyA0WdDgmgEuHRdJgsIyhl5J+fpvz8nWew6XMyjzVLF4lsMZe66br69APNauKLWi9B1Xm3H+MiedkbdYmubtu43qR+ymRn8nWeWsIZXYPEYkxv8AGwNkdQyR+MFos8yLsei4F0ZC7ftNw/7NGIwxgaXnu5B4Zpojr94ytcrrAd5UuZhgzN18/ZdGeMcNu3WZSKU80RBITMhSpajpFKTIjKlo1HSKTyEiNGmUik+kUjRpiKT6RSD0ykuVOpLSNLSAJQE5rU/IEqFljlpQusLKaVZwr0c3BV4qNwUia5XfKIqShVZVckCpYk0FnVq7GqYNpVRIRsmlPFLfeDqoDLroFElTnMLD3TuPNMPmhPhZmcB1NJ4ErcK/I54acjSATyzEWB+irrZ41LUMLG6Dx52/izg1bvaqWMnYI6Dhj/A30WmW2Fk8MPgatWIrnvt0c+kQJCsxzqN7OaicEaqNlvEWltHdXcJxcNFWubhIHK06abTQAJWrlxb7S8fLmljdBWp6+S57gHDnyYiFoa/xmmlhDXUDTnNLtAR5qPikmzb1J19F2fZPh0ww75YS8MbG5sj2lgkMHiMndiTZ+a9N69lt8XOuf5e9rK4+17pJWPmdKMO0NZI6y4tcRlu3Et389+ixmHI1xvX/AC6a3zI5c+t1yVzCQgxTSanK9tPtuUNrKM347Nbj3VHipIAadjRoG2+ZsaLe/tgzsS7QOUbZU97SWX0KrrJWLDXgp1KuP59E6+iWFiakZVG2UqVsoSGG0jKpAlIRpIqRSkyoyI0I6RlCflRkS0EAT2sQGpwS0GUpI3UowUqSmpE+wnOVTCyclacVrKlBKFmY52tLUkCxJX2SUs8nDEJUhTUEqSkIBVbwGge+wCAQLGniBFg8nDkqamw8ZdYFXQIFanXYFOBb4hE7I06mmg6mzTup9RSz1oxPAa5rm2OfUOIN69Lo15KrHh3XTgRpYscuoRSafBXWK6LWjGq5rBSmN18uvVdDhsU1+yw69t+fS0o3KbKo5NFKzFVxcgaC47BXWjS1n8Qwb5D4WlzY2mR4HQHc+SfPO3B1cio2EhhxMorMC2Ft0S47PrfKNdeZS8Axropmukc4sJLS2y4EEEG2n8iFnT4gyyZiSToBZugBoAegV44FwdeTQZQC7YuIFNHU62umePTlvlLhZw2J4dQdfhtpNkHUB42P9lSxb7Nc+df2WpisM5sZYRmDMwbRGXwkd9JfPxUAOqyIZdflv1P7J0omYwFj+Wl6kLOcrTnZt9unJJjJDTYz+G3H1dWn0pJSAhAaUrU4Dn/N1IMy/wA900hTV+6QN/X9kwja48lYjkPNNhGtafp5JZnA6DfQfRLCSslB2T6S4XDVqefuhwU9TEkISUlJQpASUlQkFdjlIq7SpmlDRJG6ja0WutZitYd+lKuamwuPdTCQsYK9xKW6aPX3VFWIW0iVIgyoSJUAJ0Z1H+1JiVMN7gnBJsVIMLBTpXBzyC7KNG62Tzpa3C+B4h2DM7o2/Zo3PhL7uTOfCSxn4gC4bHcFJ8LscIuJ4SaR4awvfG4l1DWJzQ5xcdBbmr1XC9oMB32KwPeRjB4SOKZtOb97M2V2Iko/9SyGih59UE5nsJ8NwZ+5x7WucyHvTADZIeSIySD4Do7wnXQLk+Odjcbgw2eSJjY5JC1jY5BJkc5xyxmuY+X2XR8K7U95g+NcQdIyOefLFEwPAkDaDQGi8xyteNRzBV3B9ocLgcNwOFz2vja52InyOa7u3Oa6s4BNZZJs3/jSvMq51Yp/8AcSDMxiZYbmLO8b3lf6frzXJRZnuAFkkgAcyToBXqvSosNDg+I4rjOIx8EkZa/umRPD5H5wGtbkB2AFV6bUvPeyTopcXEcUcsUk9v1ygBxJAvkMxAvpay65xpz1rf4l2JxsMMkz2MqJhkkaJGl7WgEklg8gT7KpwPsNxGUMxUcbC2eJwYXTNYPG0gZhRJ0OjV3HaHGwQYLijY34FrnxZI2QPDpXRvtlyOJt7qLtBtSpPxmH/wAS4NhTiI+4wuG71x7xnd94GFrATeUODmDz181pzzIz67tcXjPhfjI2ukaxo7lhfI18jA7K3NbmsF+AhuhO9FYvBITiMTDHZyukiYG3fzOANdDX6LuIePx/ZeOY90jO9xL3YaJgeM5Z/wAprg27oB4N9G+SxvhJFEMdA6aRjGwtkmc57mtBflLGttx3GdpFf5SriGr2g/wrC43GMmj8GHbGIcKC4DEOyB7g6SjQzvN9cvPZZnxG4LhmYPCYxmH+xTzkg4QPzgs1Ik2GXTKdh81ckvZjFtxPGMTxB7oA2J0s4bNJka46tjy6EuIHioDcBcZxfi82NxD8TO4ue46AnRrb8LG9Gi9kAzDtAaXu/DrXU8h9VnvJJJJs3qVd4g+vuhVN1d/qP9Af1VJvVF8A9oT27UkaE8DT6pGV3keZ/RMzJzj/AD2TA1AT4aLwvkvRjRy3JNAJ/BsPnkqwN99PZJO8tiDL0d4q6kGh+60+zeAaQJHuHzVk5kZc+3Q5S2/NVJ5KmY0U7KdDrttuenL+qov3U+JmBc52wBNDyGw+lKs11jN1U/InCoQhZAIQhAUQNlIwpBD5obD5p3GiYFAky6pndqOZtIk8kje6zZSJEKwEIQgC0WhCAUCz/OalndbtOVAeyXCnKc3QGtOZFKOJ1OB2136IJt4rgbjAJg5p2GTY60ABrrSpYLCNeACKcHUeQA2+oKsd/C+Vzcpp1U4uy2a8VmtASEyWMkvLS/wiiNtALeb6A15q8/RK8c7BI0mPwtrTmQHWb81vcUhic44lkYZE8hrmB2Z7Wmg13yjxaHQclzksxvfMf83n+6lwmKex7SNXX4fUnf8ANIEwUDS/yBP0W/LE6FsEgFOdmeGuA0YLa1xaeZIJHsUnD+Fshk77EgSwZywNByOmdsQ2r8LSdfQrOn4k9mJzPp+wp/3gy1TdzrQqvRTOPurvf1Cdl443TXIy2CySNC08h79Fd4zgosOXPyAvkJMbDqGM0tzh1/qoMfPK1jQJ2lmpbkaA0kHSzzO/WlnYpzhVmyd3VRI5a3q1ab4R9mRQjcqy9wyEHUnT2H9T+ijY6h/K+ihlm36qdNDIBsAruF+7aZCB4dh1cdvYbqDDRWRqLP5ep/NGJeCQ1vyt0HmebvdKBC4knX1+uqkaEUpY29UGRg1r+bJps17pxYdNOqL09ggGJ8VEgcjv9U0qSI1r6ICLHzZiBya3KPQWukigEWDa4Ot8pN7HL3coGh3FgrmY25nH99V1+MxcbQPFnNMd4R4fkjJB13zNo+6vmJ6YsmDeGagG/wAW/T+qrTtoCtqWo6eSUmNujRZDdhTcxA9a/RUXMBHtol1NhaqByfahShc5pbTc6CUiCf/Z">
            <a:hlinkClick r:id="rId2"/>
          </p:cNvPr>
          <p:cNvSpPr>
            <a:spLocks noChangeAspect="1" noChangeArrowheads="1"/>
          </p:cNvSpPr>
          <p:nvPr/>
        </p:nvSpPr>
        <p:spPr bwMode="auto">
          <a:xfrm>
            <a:off x="4105275" y="-914400"/>
            <a:ext cx="3590925"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MTEhUSEhMVFhUXFxcXFxUXGBcXFxcXGBcXFxcXGBUYHSggGBolHRcXITEhJSkrLi4uFx8zODMtNygtLisBCgoKDg0OGxAQFy0lHR4tLS0tLS0tLS0tLS0tLS0tLS0tLS0tLS0tLS0tLS0tLS0tLS0tLS0tLS0tLS0tLS0tLf/AABEIAKABLQMBIgACEQEDEQH/xAAcAAABBQEBAQAAAAAAAAAAAAAAAQIDBAUGBwj/xAA9EAABBAAEAwYDBwIEBwEAAAABAAIDEQQSITEFQVEGEyJhcYEHMpEUI0KhscHw0eEVUnLxFjNDYoOSsgj/xAAYAQADAQEAAAAAAAAAAAAAAAAAAQIDBP/EACERAQEBAQACAgIDAQAAAAAAAAABEQIhMQNBElEUIjIT/9oADAMBAAIRAxEAPwDx97VGQrDwoXBZQGwRXpSY8UaXQ9h3RjEgS7FpAP8A3clL8QcPEMRmiOjhqOieo+3L5kuZMWr2e7PT4yUQ4dhe8i+gaOrjyCpWM3MkzLqu1Pw9xuAYJJ4xkOmdhztBr8VDRcrlRBhcyMybSRPBhS5BKRCAFawlAhVVbwbboDe/6JX0qN2E2rDWqCFtBWWUsa35WuHnxALqMFoay2CuWiNG+i6Ux5o++jcQ9ozOYdi0a6dClJW3GVpRUx5HlYtWzOHbH2SCVs2GE1eICnVy6KhwqVuY66C7cf0Cu+FulwkORobtamkZYpMwrbp18tP9lamaA0lbZ/UenA/EPDXE1wGrCfcH+680xxsCt16x2wnqLUXta8fxcozuA01WUc3zf6QGWnWosyHnVJSvHNTg5FpMq6vsX2GxPEC7uAA1vzSPNNB5C+Z8gik5ZNLl2fbPsBiuHgOmDXRuNCRhJF1dGxY91xrmJSgmZGZNIQqPDs6TMkSIGHWkQEIMqS0tIpBNORirvatGRqqSNWeYSm7TVbHBsB9pzWT4a59VkvCfw/GuicS3mNR1TFRYzD929zD+EkL1j/8APfE4Y554pCGvka3ISQLynVoJ586Xk2JmzuLjzUYVG+sfibj4ouG4kSuaM8T2Nad3OIoADnR1XyiU6XEF2riXcrJs10sqIlACEiUBMwkSrW4BhA4lztaIAHmd/wAkrRJtxkLV4LFu72U/GOE00yt25j97TeC/IfVTb4XJlWpJNdE0zkcvRWW6JrXFzXuv5fwjc+foFM8qvhFHjzpYW1g+NPJGlNqq/JYmEhBcWkgirzA3WgN+l6K5BJoquw+Ona9kMQCx+HJ0eKB6LMxs5hc9p2Y4j6bFL2VcHSAE81V+IFx4mtw5jXfsb+im3w6Lf661+E9tmhuWQeQPQn9lt4HtI148e21heUYmOmh2XU66a86BKt8PxBFZrDSasaiwtJ1c8sf+l13na2Zj8LK5hvK2/oQvHpGZnc9ei9CmaDDMAbBjIvbkuNPD3hhnynKOf5WOup5KJk9F8tvTLxMeU0hgCY99m0gVuepF758BOOQDCuwrntbKJHPyuIGZrq1be9bUvAAU4O0QT6N+N/HYGYF2HzNdLI5tNBBLQ05i4jl/dfObyjP5V+Sa4pfZmlCQoVGEIQkAhCEBLGleowUtoS33tVSVqvOCrytS6hRnSMVaRq0JGqrI1TFKyVIhaGEIQgFSISoAtbXZ9+jgN81/UV+yxCtLs+6pfbVKq48V0PE2VC8EkgMJrl0+qyuEN+7HqVpS4prg+Mmi8VR0VDhwqMD1Ua169r0ac3DjonQtU9JHio/CAckzL9FeyWmPFIo/FpdlDU7B1IXZdp+zrcTmvR7DQOh00NLjezjfvQ7oQvTw4CUnk4Ajly5q+eZY6JN4x5WeAvYcjo81dD+3Jb3DuCCVjWGNrWA2dNfSyV2mJwjJDmGjuo5qBjS00U7zeWc+OOX43wtkWGnDNshr6hct9iJZl2DsG941va3WOm2y7rtI4dxLZHyP/wDkrjeNSFvDYptM3cCC9tHSb/8Arm+qy6/UPJLbf1XnQRaRKtnEEEoRaALSpEFBBIlRaMMiEIQAhCVAIltCLQHTFQvCmKY8J2MoqPaqsrVee1VZQsqtnSDVNU0zVCriglQkTBUiVCYCu8IkqUeeiopWnmlRPDsnxscPFdgivbZQyMo0FmYfj1CnRhxH4rr8lLw3FmTMXb3+XRZ42/KVrQqyFBEpy5KNYfSrzD26qQyVsq+JpwIcExa2OAyNa7UruMTjmSNaAadQ56XS854LwwnK1pygmsx2+i6vC9ly2cPMuZoqtKPmPTnactzJG3x9TMbvCcRbbGvJT4l16qBuE7uShox23kT/AApJTRIP6IvVkyq+2fLhRNmicTleMpOxrnquU+KJEWHhw7RTcxI6kNG59yuwdjo4SHykBpNWdgdwV5d8R+OtxWLuM3HG0Maep1Lnel/op5nlj8vWc1yyEIWriCEiVACEICYCEISAQhCAEJEqARKhH86IDpkhCGOtKE/bFG9qozBaLlRxAUdRUUZBoqyvSDRU5W0jlcNSISqjCEAIIQAhOYE/IEaEK0eBv8ZHUfoqojU+CaQ8EddfTmptErp4ynjUqOI6JzDqodEqRzU1sBTJnEbKuZX9VX5L44/J1H2Zwjiy9V1mGlfQsG9PRec4eHEEfMA0nqRy/Jb2E4NKGh32mtLGUONcqOqc6v1HT/HuOxmxbSK5/napzz5lznE4sQ3K/vA4aD5cp/VaWDm8FndR31emXmeK534lzAYZjb1dIPyBXmlr0/tpi2ugkgLWu8BkzUM0bmEFrg7obykcwfJeYLTmeHJ8t3oqRKhNmEIQmCJUISBEqEiAVASJUAJEqEAIpARlQG9hn6K0As2B1FaTUcVnYa5U5mq4VA8I6EUCFWmar0jVXlWalFStaEwDVShVVABNc1SgJpS0iNantapGMT9BuaQDWtUjnCMZtc/hJH4QLsA8ydNVGHNOmYAdaJ5bABRcQmLi0H8LQN78yf7KuYHSQSaeqmaVS4cbY30Vgilk3iyQkyjokjfama20NJf0lw/EZGaCq5WtnBYyR4txvyA0WdDgmgEuHRdJgsIyhl5J+fpvz8nWew6XMyjzVLF4lsMZe66br69APNauKLWi9B1Xm3H+MiedkbdYmubtu43qR+ymRn8nWeWsIZXYPEYkxv8AGwNkdQyR+MFos8yLsei4F0ZC7ftNw/7NGIwxgaXnu5B4Zpojr94ytcrrAd5UuZhgzN18/ZdGeMcNu3WZSKU80RBITMhSpajpFKTIjKlo1HSKTyEiNGmUik+kUjRpiKT6RSD0ykuVOpLSNLSAJQE5rU/IEqFljlpQusLKaVZwr0c3BV4qNwUia5XfKIqShVZVckCpYk0FnVq7GqYNpVRIRsmlPFLfeDqoDLroFElTnMLD3TuPNMPmhPhZmcB1NJ4ErcK/I54acjSATyzEWB+irrZ41LUMLG6Dx52/izg1bvaqWMnYI6Dhj/A30WmW2Fk8MPgatWIrnvt0c+kQJCsxzqN7OaicEaqNlvEWltHdXcJxcNFWubhIHK06abTQAJWrlxb7S8fLmljdBWp6+S57gHDnyYiFoa/xmmlhDXUDTnNLtAR5qPikmzb1J19F2fZPh0ww75YS8MbG5sj2lgkMHiMndiTZ+a9N69lt8XOuf5e9rK4+17pJWPmdKMO0NZI6y4tcRlu3Et389+ixmHI1xvX/AC6a3zI5c+t1yVzCQgxTSanK9tPtuUNrKM347Nbj3VHipIAadjRoG2+ZsaLe/tgzsS7QOUbZU97SWX0KrrJWLDXgp1KuP59E6+iWFiakZVG2UqVsoSGG0jKpAlIRpIqRSkyoyI0I6RlCflRkS0EAT2sQGpwS0GUpI3UowUqSmpE+wnOVTCyclacVrKlBKFmY52tLUkCxJX2SUs8nDEJUhTUEqSkIBVbwGge+wCAQLGniBFg8nDkqamw8ZdYFXQIFanXYFOBb4hE7I06mmg6mzTup9RSz1oxPAa5rm2OfUOIN69Lo15KrHh3XTgRpYscuoRSafBXWK6LWjGq5rBSmN18uvVdDhsU1+yw69t+fS0o3KbKo5NFKzFVxcgaC47BXWjS1n8Qwb5D4WlzY2mR4HQHc+SfPO3B1cio2EhhxMorMC2Ft0S47PrfKNdeZS8Axropmukc4sJLS2y4EEEG2n8iFnT4gyyZiSToBZugBoAegV44FwdeTQZQC7YuIFNHU62umePTlvlLhZw2J4dQdfhtpNkHUB42P9lSxb7Nc+df2WpisM5sZYRmDMwbRGXwkd9JfPxUAOqyIZdflv1P7J0omYwFj+Wl6kLOcrTnZt9unJJjJDTYz+G3H1dWn0pJSAhAaUrU4Dn/N1IMy/wA900hTV+6QN/X9kwja48lYjkPNNhGtafp5JZnA6DfQfRLCSslB2T6S4XDVqefuhwU9TEkISUlJQpASUlQkFdjlIq7SpmlDRJG6ja0WutZitYd+lKuamwuPdTCQsYK9xKW6aPX3VFWIW0iVIgyoSJUAJ0Z1H+1JiVMN7gnBJsVIMLBTpXBzyC7KNG62Tzpa3C+B4h2DM7o2/Zo3PhL7uTOfCSxn4gC4bHcFJ8LscIuJ4SaR4awvfG4l1DWJzQ5xcdBbmr1XC9oMB32KwPeRjB4SOKZtOb97M2V2Iko/9SyGih59UE5nsJ8NwZ+5x7WucyHvTADZIeSIySD4Do7wnXQLk+Odjcbgw2eSJjY5JC1jY5BJkc5xyxmuY+X2XR8K7U95g+NcQdIyOefLFEwPAkDaDQGi8xyteNRzBV3B9ocLgcNwOFz2vja52InyOa7u3Oa6s4BNZZJs3/jSvMq51Yp/8AcSDMxiZYbmLO8b3lf6frzXJRZnuAFkkgAcyToBXqvSosNDg+I4rjOIx8EkZa/umRPD5H5wGtbkB2AFV6bUvPeyTopcXEcUcsUk9v1ygBxJAvkMxAvpay65xpz1rf4l2JxsMMkz2MqJhkkaJGl7WgEklg8gT7KpwPsNxGUMxUcbC2eJwYXTNYPG0gZhRJ0OjV3HaHGwQYLijY34FrnxZI2QPDpXRvtlyOJt7qLtBtSpPxmH/wAS4NhTiI+4wuG71x7xnd94GFrATeUODmDz181pzzIz67tcXjPhfjI2ukaxo7lhfI18jA7K3NbmsF+AhuhO9FYvBITiMTDHZyukiYG3fzOANdDX6LuIePx/ZeOY90jO9xL3YaJgeM5Z/wAprg27oB4N9G+SxvhJFEMdA6aRjGwtkmc57mtBflLGttx3GdpFf5SriGr2g/wrC43GMmj8GHbGIcKC4DEOyB7g6SjQzvN9cvPZZnxG4LhmYPCYxmH+xTzkg4QPzgs1Ik2GXTKdh81ckvZjFtxPGMTxB7oA2J0s4bNJka46tjy6EuIHioDcBcZxfi82NxD8TO4ue46AnRrb8LG9Gi9kAzDtAaXu/DrXU8h9VnvJJJJs3qVd4g+vuhVN1d/qP9Af1VJvVF8A9oT27UkaE8DT6pGV3keZ/RMzJzj/AD2TA1AT4aLwvkvRjRy3JNAJ/BsPnkqwN99PZJO8tiDL0d4q6kGh+60+zeAaQJHuHzVk5kZc+3Q5S2/NVJ5KmY0U7KdDrttuenL+qov3U+JmBc52wBNDyGw+lKs11jN1U/InCoQhZAIQhAUQNlIwpBD5obD5p3GiYFAky6pndqOZtIk8kje6zZSJEKwEIQgC0WhCAUCz/OalndbtOVAeyXCnKc3QGtOZFKOJ1OB2136IJt4rgbjAJg5p2GTY60ABrrSpYLCNeACKcHUeQA2+oKsd/C+Vzcpp1U4uy2a8VmtASEyWMkvLS/wiiNtALeb6A15q8/RK8c7BI0mPwtrTmQHWb81vcUhic44lkYZE8hrmB2Z7Wmg13yjxaHQclzksxvfMf83n+6lwmKex7SNXX4fUnf8ANIEwUDS/yBP0W/LE6FsEgFOdmeGuA0YLa1xaeZIJHsUnD+Fshk77EgSwZywNByOmdsQ2r8LSdfQrOn4k9mJzPp+wp/3gy1TdzrQqvRTOPurvf1Cdl443TXIy2CySNC08h79Fd4zgosOXPyAvkJMbDqGM0tzh1/qoMfPK1jQJ2lmpbkaA0kHSzzO/WlnYpzhVmyd3VRI5a3q1ab4R9mRQjcqy9wyEHUnT2H9T+ijY6h/K+ihlm36qdNDIBsAruF+7aZCB4dh1cdvYbqDDRWRqLP5ep/NGJeCQ1vyt0HmebvdKBC4knX1+uqkaEUpY29UGRg1r+bJps17pxYdNOqL09ggGJ8VEgcjv9U0qSI1r6ICLHzZiBya3KPQWukigEWDa4Ot8pN7HL3coGh3FgrmY25nH99V1+MxcbQPFnNMd4R4fkjJB13zNo+6vmJ6YsmDeGagG/wAW/T+qrTtoCtqWo6eSUmNujRZDdhTcxA9a/RUXMBHtol1NhaqByfahShc5pbTc6CUiCf/Z">
            <a:hlinkClick r:id="rId2"/>
          </p:cNvPr>
          <p:cNvSpPr>
            <a:spLocks noChangeAspect="1" noChangeArrowheads="1"/>
          </p:cNvSpPr>
          <p:nvPr/>
        </p:nvSpPr>
        <p:spPr bwMode="auto">
          <a:xfrm>
            <a:off x="4257675" y="-762000"/>
            <a:ext cx="3590925"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983" y="4001294"/>
            <a:ext cx="3762104" cy="25080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3137" y="4464812"/>
            <a:ext cx="3518263" cy="1847088"/>
          </a:xfrm>
          <a:prstGeom prst="rect">
            <a:avLst/>
          </a:prstGeom>
        </p:spPr>
      </p:pic>
    </p:spTree>
    <p:extLst>
      <p:ext uri="{BB962C8B-B14F-4D97-AF65-F5344CB8AC3E}">
        <p14:creationId xmlns:p14="http://schemas.microsoft.com/office/powerpoint/2010/main" val="1591688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migrate?</a:t>
            </a:r>
          </a:p>
          <a:p>
            <a:r>
              <a:rPr lang="en-US" dirty="0" smtClean="0"/>
              <a:t>The checklist</a:t>
            </a:r>
          </a:p>
          <a:p>
            <a:r>
              <a:rPr lang="en-US" dirty="0" smtClean="0"/>
              <a:t>Discovery</a:t>
            </a:r>
          </a:p>
          <a:p>
            <a:r>
              <a:rPr lang="en-US" dirty="0" smtClean="0"/>
              <a:t>Migration work prep</a:t>
            </a:r>
          </a:p>
          <a:p>
            <a:r>
              <a:rPr lang="en-US" dirty="0" smtClean="0"/>
              <a:t>What to do a week before the migration</a:t>
            </a:r>
          </a:p>
          <a:p>
            <a:r>
              <a:rPr lang="en-US" dirty="0" smtClean="0"/>
              <a:t>What to do the day of the migration</a:t>
            </a:r>
            <a:endParaRPr lang="en-US" dirty="0"/>
          </a:p>
        </p:txBody>
      </p:sp>
    </p:spTree>
    <p:extLst>
      <p:ext uri="{BB962C8B-B14F-4D97-AF65-F5344CB8AC3E}">
        <p14:creationId xmlns:p14="http://schemas.microsoft.com/office/powerpoint/2010/main" val="28710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migrate?</a:t>
            </a:r>
            <a:endParaRPr lang="en-US" dirty="0"/>
          </a:p>
        </p:txBody>
      </p:sp>
      <p:sp>
        <p:nvSpPr>
          <p:cNvPr id="3" name="Content Placeholder 2"/>
          <p:cNvSpPr>
            <a:spLocks noGrp="1"/>
          </p:cNvSpPr>
          <p:nvPr>
            <p:ph idx="1"/>
          </p:nvPr>
        </p:nvSpPr>
        <p:spPr/>
        <p:txBody>
          <a:bodyPr/>
          <a:lstStyle/>
          <a:p>
            <a:r>
              <a:rPr lang="en-US" dirty="0" smtClean="0"/>
              <a:t>Aging, no longer supported hardware</a:t>
            </a:r>
          </a:p>
          <a:p>
            <a:r>
              <a:rPr lang="en-US" dirty="0" smtClean="0"/>
              <a:t>Unsupported OS</a:t>
            </a:r>
          </a:p>
          <a:p>
            <a:r>
              <a:rPr lang="en-US" dirty="0" smtClean="0"/>
              <a:t>Unsupported Database platform</a:t>
            </a:r>
          </a:p>
          <a:p>
            <a:r>
              <a:rPr lang="en-US" dirty="0" smtClean="0"/>
              <a:t>Take advantage of the new features of the </a:t>
            </a:r>
            <a:br>
              <a:rPr lang="en-US" dirty="0" smtClean="0"/>
            </a:br>
            <a:r>
              <a:rPr lang="en-US" dirty="0" smtClean="0"/>
              <a:t>above</a:t>
            </a:r>
          </a:p>
          <a:p>
            <a:r>
              <a:rPr lang="en-US" dirty="0" smtClean="0"/>
              <a:t>Business reasons. New application </a:t>
            </a:r>
            <a:br>
              <a:rPr lang="en-US" dirty="0" smtClean="0"/>
            </a:br>
            <a:r>
              <a:rPr lang="en-US" dirty="0" smtClean="0"/>
              <a:t>requirements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1171303"/>
            <a:ext cx="3810000" cy="3810000"/>
          </a:xfrm>
          <a:prstGeom prst="rect">
            <a:avLst/>
          </a:prstGeom>
        </p:spPr>
      </p:pic>
    </p:spTree>
    <p:extLst>
      <p:ext uri="{BB962C8B-B14F-4D97-AF65-F5344CB8AC3E}">
        <p14:creationId xmlns:p14="http://schemas.microsoft.com/office/powerpoint/2010/main" val="2897636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Checklist</a:t>
            </a:r>
            <a:endParaRPr lang="en-US" dirty="0"/>
          </a:p>
        </p:txBody>
      </p:sp>
      <p:sp>
        <p:nvSpPr>
          <p:cNvPr id="3" name="Content Placeholder 2"/>
          <p:cNvSpPr>
            <a:spLocks noGrp="1"/>
          </p:cNvSpPr>
          <p:nvPr>
            <p:ph idx="1"/>
          </p:nvPr>
        </p:nvSpPr>
        <p:spPr>
          <a:xfrm>
            <a:off x="838200" y="1812562"/>
            <a:ext cx="10515600" cy="4351338"/>
          </a:xfrm>
        </p:spPr>
        <p:txBody>
          <a:bodyPr/>
          <a:lstStyle/>
          <a:p>
            <a:r>
              <a:rPr lang="en-US" dirty="0" smtClean="0"/>
              <a:t>4 major areas of checklist</a:t>
            </a:r>
          </a:p>
          <a:p>
            <a:r>
              <a:rPr lang="en-US" dirty="0" smtClean="0"/>
              <a:t>Should be broad enough to cover every condition in environment</a:t>
            </a:r>
          </a:p>
          <a:p>
            <a:r>
              <a:rPr lang="en-US" dirty="0" smtClean="0"/>
              <a:t>Should be a living document</a:t>
            </a:r>
          </a:p>
          <a:p>
            <a:r>
              <a:rPr lang="en-US" dirty="0" smtClean="0"/>
              <a:t>Should be applicable to single database or all databases on a server</a:t>
            </a:r>
            <a:endParaRPr lang="en-US" dirty="0"/>
          </a:p>
        </p:txBody>
      </p:sp>
    </p:spTree>
    <p:extLst>
      <p:ext uri="{BB962C8B-B14F-4D97-AF65-F5344CB8AC3E}">
        <p14:creationId xmlns:p14="http://schemas.microsoft.com/office/powerpoint/2010/main" val="523111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4572"/>
            <a:ext cx="10515600" cy="1325563"/>
          </a:xfrm>
        </p:spPr>
        <p:txBody>
          <a:bodyPr/>
          <a:lstStyle/>
          <a:p>
            <a:r>
              <a:rPr lang="en-US" dirty="0" smtClean="0"/>
              <a:t>DEMO: Checklist</a:t>
            </a:r>
            <a:endParaRPr lang="en-US" dirty="0"/>
          </a:p>
        </p:txBody>
      </p:sp>
    </p:spTree>
    <p:extLst>
      <p:ext uri="{BB962C8B-B14F-4D97-AF65-F5344CB8AC3E}">
        <p14:creationId xmlns:p14="http://schemas.microsoft.com/office/powerpoint/2010/main" val="323973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a:t>
            </a:r>
            <a:endParaRPr lang="en-US" dirty="0"/>
          </a:p>
        </p:txBody>
      </p:sp>
      <p:sp>
        <p:nvSpPr>
          <p:cNvPr id="3" name="Content Placeholder 2"/>
          <p:cNvSpPr>
            <a:spLocks noGrp="1"/>
          </p:cNvSpPr>
          <p:nvPr>
            <p:ph idx="1"/>
          </p:nvPr>
        </p:nvSpPr>
        <p:spPr/>
        <p:txBody>
          <a:bodyPr/>
          <a:lstStyle/>
          <a:p>
            <a:r>
              <a:rPr lang="en-US" dirty="0">
                <a:hlinkClick r:id="rId3"/>
              </a:rPr>
              <a:t>Microsoft Assessment and Planning </a:t>
            </a:r>
            <a:r>
              <a:rPr lang="en-US" dirty="0" smtClean="0">
                <a:hlinkClick r:id="rId3"/>
              </a:rPr>
              <a:t>Toolkit</a:t>
            </a:r>
            <a:r>
              <a:rPr lang="en-US" dirty="0" smtClean="0"/>
              <a:t> (MAPS)</a:t>
            </a:r>
            <a:endParaRPr lang="en-US" dirty="0"/>
          </a:p>
          <a:p>
            <a:r>
              <a:rPr lang="en-US" dirty="0" smtClean="0"/>
              <a:t>How many SQL Servers do you have?</a:t>
            </a:r>
          </a:p>
          <a:p>
            <a:r>
              <a:rPr lang="en-US" dirty="0" smtClean="0"/>
              <a:t>How many databases do you have?</a:t>
            </a:r>
          </a:p>
          <a:p>
            <a:r>
              <a:rPr lang="en-US" dirty="0" smtClean="0"/>
              <a:t>Who are the users?</a:t>
            </a:r>
          </a:p>
          <a:p>
            <a:r>
              <a:rPr lang="en-US" dirty="0" smtClean="0"/>
              <a:t>Who are the owners?</a:t>
            </a:r>
          </a:p>
          <a:p>
            <a:r>
              <a:rPr lang="en-US" dirty="0" smtClean="0"/>
              <a:t>How many databases are not even used any more?</a:t>
            </a:r>
          </a:p>
        </p:txBody>
      </p:sp>
    </p:spTree>
    <p:extLst>
      <p:ext uri="{BB962C8B-B14F-4D97-AF65-F5344CB8AC3E}">
        <p14:creationId xmlns:p14="http://schemas.microsoft.com/office/powerpoint/2010/main" val="3420032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MAPS Toolkit Reports</a:t>
            </a:r>
            <a:endParaRPr lang="en-US" dirty="0"/>
          </a:p>
        </p:txBody>
      </p:sp>
      <p:sp>
        <p:nvSpPr>
          <p:cNvPr id="3" name="Content Placeholder 2"/>
          <p:cNvSpPr>
            <a:spLocks noGrp="1"/>
          </p:cNvSpPr>
          <p:nvPr>
            <p:ph idx="1"/>
          </p:nvPr>
        </p:nvSpPr>
        <p:spPr/>
        <p:txBody>
          <a:bodyPr/>
          <a:lstStyle/>
          <a:p>
            <a:r>
              <a:rPr lang="en-US" dirty="0" err="1" smtClean="0"/>
              <a:t>SqlServerAssessment</a:t>
            </a:r>
            <a:r>
              <a:rPr lang="en-US" dirty="0" smtClean="0"/>
              <a:t> - xxx.xlsx</a:t>
            </a:r>
          </a:p>
          <a:p>
            <a:pPr lvl="1"/>
            <a:r>
              <a:rPr lang="en-US" dirty="0" smtClean="0"/>
              <a:t>Shows information about what servers you have and their configuration</a:t>
            </a:r>
            <a:endParaRPr lang="en-US" dirty="0"/>
          </a:p>
          <a:p>
            <a:r>
              <a:rPr lang="en-US" dirty="0" err="1" smtClean="0"/>
              <a:t>SqlServerDatabaseDetails</a:t>
            </a:r>
            <a:r>
              <a:rPr lang="en-US" dirty="0" smtClean="0"/>
              <a:t> - xxx.xlsx</a:t>
            </a:r>
          </a:p>
          <a:p>
            <a:pPr lvl="1"/>
            <a:r>
              <a:rPr lang="en-US" dirty="0" smtClean="0"/>
              <a:t>Shows information about the databases on your servers and how they are configured</a:t>
            </a:r>
            <a:endParaRPr lang="en-US" dirty="0"/>
          </a:p>
        </p:txBody>
      </p:sp>
    </p:spTree>
    <p:extLst>
      <p:ext uri="{BB962C8B-B14F-4D97-AF65-F5344CB8AC3E}">
        <p14:creationId xmlns:p14="http://schemas.microsoft.com/office/powerpoint/2010/main" val="3879431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a:t>
            </a:r>
            <a:endParaRPr lang="en-US" dirty="0"/>
          </a:p>
        </p:txBody>
      </p:sp>
      <p:sp>
        <p:nvSpPr>
          <p:cNvPr id="3" name="Content Placeholder 2"/>
          <p:cNvSpPr>
            <a:spLocks noGrp="1"/>
          </p:cNvSpPr>
          <p:nvPr>
            <p:ph idx="1"/>
          </p:nvPr>
        </p:nvSpPr>
        <p:spPr/>
        <p:txBody>
          <a:bodyPr/>
          <a:lstStyle/>
          <a:p>
            <a:r>
              <a:rPr lang="en-US" dirty="0" smtClean="0"/>
              <a:t>Identify Servers, Databases, and Owners</a:t>
            </a:r>
          </a:p>
          <a:p>
            <a:r>
              <a:rPr lang="en-US" dirty="0" smtClean="0"/>
              <a:t>Supporting database objects</a:t>
            </a:r>
          </a:p>
          <a:p>
            <a:r>
              <a:rPr lang="en-US" dirty="0" smtClean="0"/>
              <a:t>Special configuration considerations</a:t>
            </a:r>
          </a:p>
          <a:p>
            <a:r>
              <a:rPr lang="en-US" dirty="0" smtClean="0"/>
              <a:t>Storage requirements</a:t>
            </a:r>
          </a:p>
          <a:p>
            <a:r>
              <a:rPr lang="en-US" dirty="0" smtClean="0"/>
              <a:t>Enterprise features in use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7731" y="1825625"/>
            <a:ext cx="3419732" cy="3214548"/>
          </a:xfrm>
          <a:prstGeom prst="rect">
            <a:avLst/>
          </a:prstGeom>
        </p:spPr>
      </p:pic>
    </p:spTree>
    <p:extLst>
      <p:ext uri="{BB962C8B-B14F-4D97-AF65-F5344CB8AC3E}">
        <p14:creationId xmlns:p14="http://schemas.microsoft.com/office/powerpoint/2010/main" val="3817356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1808</TotalTime>
  <Words>981</Words>
  <Application>Microsoft Office PowerPoint</Application>
  <PresentationFormat>Widescreen</PresentationFormat>
  <Paragraphs>145</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Chiller</vt:lpstr>
      <vt:lpstr>Office Theme</vt:lpstr>
      <vt:lpstr>Take the ^ out of database migrations</vt:lpstr>
      <vt:lpstr>About me</vt:lpstr>
      <vt:lpstr>Agenda</vt:lpstr>
      <vt:lpstr>Why migrate?</vt:lpstr>
      <vt:lpstr>The Checklist</vt:lpstr>
      <vt:lpstr>DEMO: Checklist</vt:lpstr>
      <vt:lpstr>Discovery</vt:lpstr>
      <vt:lpstr>DEMO MAPS Toolkit Reports</vt:lpstr>
      <vt:lpstr>Discovery</vt:lpstr>
      <vt:lpstr>Migration Prep</vt:lpstr>
      <vt:lpstr>Migration Week</vt:lpstr>
      <vt:lpstr>Migration Day</vt:lpstr>
      <vt:lpstr>The ways to remove pain…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 Database Migration</dc:title>
  <dc:creator>Chris Lumnah</dc:creator>
  <cp:lastModifiedBy>Chris Lumnah</cp:lastModifiedBy>
  <cp:revision>50</cp:revision>
  <dcterms:created xsi:type="dcterms:W3CDTF">2015-11-28T15:07:19Z</dcterms:created>
  <dcterms:modified xsi:type="dcterms:W3CDTF">2016-03-18T21:50:33Z</dcterms:modified>
</cp:coreProperties>
</file>