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665470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665470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7b668c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7b668c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1665470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1665470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665470d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665470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1665470d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1665470d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1665470d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1665470d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68c872f9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68c872f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53e721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53e721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lumpytuna/introduction-to-algorithms-II-2020" TargetMode="External"/><Relationship Id="rId4" Type="http://schemas.openxmlformats.org/officeDocument/2006/relationships/hyperlink" Target="https://discord.gg/FByd4v" TargetMode="External"/><Relationship Id="rId5" Type="http://schemas.openxmlformats.org/officeDocument/2006/relationships/hyperlink" Target="https://t.me/joinchat/CCyXg0u8HkTW5r37dwZRO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hyperlink" Target="https://en.wikipedia.org/wiki/Mathematical_optimization" TargetMode="External"/><Relationship Id="rId5" Type="http://schemas.openxmlformats.org/officeDocument/2006/relationships/hyperlink" Target="https://en.wikipedia.org/wiki/Recursion" TargetMode="External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.me/joinchat/CCyXg0u8HkTW5r37dwZROA" TargetMode="External"/><Relationship Id="rId4" Type="http://schemas.openxmlformats.org/officeDocument/2006/relationships/hyperlink" Target="https://discord.gg/FByd4v" TargetMode="External"/><Relationship Id="rId5" Type="http://schemas.openxmlformats.org/officeDocument/2006/relationships/hyperlink" Target="https://github.com/clumpytuna/introduction-to-algorithms-II-2020" TargetMode="External"/><Relationship Id="rId6" Type="http://schemas.openxmlformats.org/officeDocument/2006/relationships/hyperlink" Target="https://algs4.cs.princeton.edu/" TargetMode="External"/><Relationship Id="rId7" Type="http://schemas.openxmlformats.org/officeDocument/2006/relationships/hyperlink" Target="https://mitpress.mit.edu/books/introduction-algorithms-third-edi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56600" y="1563175"/>
            <a:ext cx="4630800" cy="10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Introduction to Algorithms II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057725" y="3961275"/>
            <a:ext cx="4997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Mikhail Anukhin</a:t>
            </a:r>
            <a:r>
              <a:rPr lang="ru" sz="2200"/>
              <a:t> 2020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15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Course Structure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15200" y="1505100"/>
            <a:ext cx="46329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➢"/>
            </a:pPr>
            <a:r>
              <a:rPr lang="ru" sz="1900">
                <a:solidFill>
                  <a:schemeClr val="dk1"/>
                </a:solidFill>
              </a:rPr>
              <a:t>Graphs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ru" sz="1900">
                <a:solidFill>
                  <a:srgbClr val="000000"/>
                </a:solidFill>
              </a:rPr>
              <a:t>2 lectures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➢"/>
            </a:pPr>
            <a:r>
              <a:rPr lang="ru" sz="1900">
                <a:solidFill>
                  <a:srgbClr val="000000"/>
                </a:solidFill>
              </a:rPr>
              <a:t>Shortest paths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ru" sz="1900">
                <a:solidFill>
                  <a:srgbClr val="000000"/>
                </a:solidFill>
              </a:rPr>
              <a:t>4 lectures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➢"/>
            </a:pPr>
            <a:r>
              <a:rPr lang="ru" sz="1900">
                <a:solidFill>
                  <a:srgbClr val="000000"/>
                </a:solidFill>
              </a:rPr>
              <a:t>Dynamic Programming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ru" sz="1900">
                <a:solidFill>
                  <a:srgbClr val="000000"/>
                </a:solidFill>
              </a:rPr>
              <a:t>4 lectures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➢"/>
            </a:pPr>
            <a:r>
              <a:rPr lang="ru" sz="1900">
                <a:solidFill>
                  <a:schemeClr val="dk1"/>
                </a:solidFill>
              </a:rPr>
              <a:t>Advanced Topics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➢"/>
            </a:pPr>
            <a:r>
              <a:rPr b="1" lang="ru" sz="1900">
                <a:solidFill>
                  <a:srgbClr val="000000"/>
                </a:solidFill>
              </a:rPr>
              <a:t>Homework in code review format</a:t>
            </a:r>
            <a:endParaRPr b="1" sz="19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15200" y="57270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Program </a:t>
            </a:r>
            <a:endParaRPr b="1" sz="1900"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310100" y="1276250"/>
            <a:ext cx="4753200" cy="24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➢"/>
            </a:pPr>
            <a:r>
              <a:rPr lang="ru" sz="1900">
                <a:solidFill>
                  <a:srgbClr val="000000"/>
                </a:solidFill>
              </a:rPr>
              <a:t>Final grade: homework + zachet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ru" sz="1900">
                <a:solidFill>
                  <a:srgbClr val="000000"/>
                </a:solidFill>
              </a:rPr>
              <a:t>Max. 7 points for homework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ru" sz="1900">
                <a:solidFill>
                  <a:srgbClr val="000000"/>
                </a:solidFill>
              </a:rPr>
              <a:t>Max. 3 points for exam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r>
              <a:rPr lang="ru"/>
              <a:t>nfrastructure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➢"/>
            </a:pPr>
            <a:r>
              <a:rPr lang="ru" sz="1900">
                <a:solidFill>
                  <a:schemeClr val="dk1"/>
                </a:solidFill>
              </a:rPr>
              <a:t>Homework code review: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ru" sz="1900">
                <a:solidFill>
                  <a:schemeClr val="dk1"/>
                </a:solidFill>
              </a:rPr>
              <a:t>Publishing homework on GitHub: </a:t>
            </a:r>
            <a:r>
              <a:rPr lang="ru" sz="1900" u="sng">
                <a:solidFill>
                  <a:schemeClr val="hlink"/>
                </a:solidFill>
                <a:hlinkClick r:id="rId3"/>
              </a:rPr>
              <a:t>https://github.com/clumpytuna/introduction-to-algorithms-II-2020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ru" sz="1900">
                <a:solidFill>
                  <a:schemeClr val="dk1"/>
                </a:solidFill>
              </a:rPr>
              <a:t>You write code locally then show and explain it during online code review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ru" sz="1900">
                <a:solidFill>
                  <a:schemeClr val="dk1"/>
                </a:solidFill>
              </a:rPr>
              <a:t>Discord server: </a:t>
            </a:r>
            <a:r>
              <a:rPr lang="ru" sz="1900" u="sng">
                <a:solidFill>
                  <a:schemeClr val="hlink"/>
                </a:solidFill>
                <a:hlinkClick r:id="rId4"/>
              </a:rPr>
              <a:t>https://discord.gg/FByd4v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➢"/>
            </a:pPr>
            <a:r>
              <a:rPr lang="ru" sz="1900">
                <a:solidFill>
                  <a:schemeClr val="dk1"/>
                </a:solidFill>
              </a:rPr>
              <a:t>Questions about the course and homework in a telegram chat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➢"/>
            </a:pPr>
            <a:r>
              <a:rPr lang="ru" sz="1900">
                <a:solidFill>
                  <a:schemeClr val="dk1"/>
                </a:solidFill>
              </a:rPr>
              <a:t>Telegram chat (Q &amp; A): 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ru" sz="1900" u="sng">
                <a:solidFill>
                  <a:schemeClr val="accent5"/>
                </a:solidFill>
                <a:highlight>
                  <a:schemeClr val="lt1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https://t.me/joinchat/CCyXg0u8HkTW5r37dwZROA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Graph Representations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Applications of Graph Search (Explore a graph)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Breadth-First Search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Depth-First Search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Topological Sort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147650" y="0"/>
            <a:ext cx="85206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14B52"/>
                </a:solidFill>
              </a:rPr>
              <a:t>Unit 1: Graphs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15200" y="57270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Program </a:t>
            </a:r>
            <a:endParaRPr b="1"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Applications: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 amt="30000"/>
          </a:blip>
          <a:srcRect b="35910" l="1170" r="-1169" t="-35910"/>
          <a:stretch/>
        </p:blipFill>
        <p:spPr>
          <a:xfrm>
            <a:off x="-107375" y="375830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40275" y="1299275"/>
            <a:ext cx="83919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web crawling (how Google finds pages)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 social networking (Facebook friend finder)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network broadcast routing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garbage collection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model checking (finite state machine)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checking mathematical conjectures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solving puzzles and games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75" y="0"/>
            <a:ext cx="8132001" cy="522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37900"/>
            <a:ext cx="9144000" cy="588625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1056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14B52"/>
                </a:solidFill>
              </a:rPr>
              <a:t>Unit 2: Shortest paths</a:t>
            </a:r>
            <a:endParaRPr>
              <a:solidFill>
                <a:srgbClr val="414B52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40275" y="1299275"/>
            <a:ext cx="83919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Weighted Graphs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Single-source shortest path problem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Dijkstra Algorithm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Bellman Ford Algorithm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Optimized </a:t>
            </a:r>
            <a:r>
              <a:rPr lang="ru" sz="1900">
                <a:solidFill>
                  <a:schemeClr val="dk1"/>
                </a:solidFill>
              </a:rPr>
              <a:t>Dijkstra 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15200" y="57270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Program </a:t>
            </a:r>
            <a:endParaRPr b="1"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92" y="0"/>
            <a:ext cx="813201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414B52"/>
                </a:solidFill>
              </a:rPr>
              <a:t>Unit 3:</a:t>
            </a:r>
            <a:r>
              <a:rPr lang="ru" sz="3000">
                <a:solidFill>
                  <a:srgbClr val="414B52"/>
                </a:solidFill>
              </a:rPr>
              <a:t> Dynamic programming</a:t>
            </a:r>
            <a:endParaRPr sz="3000">
              <a:solidFill>
                <a:srgbClr val="414B52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50">
                <a:solidFill>
                  <a:srgbClr val="202122"/>
                </a:solidFill>
                <a:highlight>
                  <a:srgbClr val="FFFFFF"/>
                </a:highlight>
              </a:rPr>
              <a:t>Dynamic programming</a:t>
            </a: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</a:rPr>
              <a:t> is both a </a:t>
            </a:r>
            <a:r>
              <a:rPr lang="ru" sz="12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mathematical optimization</a:t>
            </a: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</a:rPr>
              <a:t> method and a computer programming method. </a:t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</a:rPr>
              <a:t>In both contexts it refers to simplifying a complicated problem by breaking it down into simpler sub-problems in a </a:t>
            </a:r>
            <a:r>
              <a:rPr lang="ru" sz="12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recursive</a:t>
            </a: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</a:rPr>
              <a:t> manner.</a:t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solidFill>
                <a:srgbClr val="222222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152" y="2492052"/>
            <a:ext cx="2523575" cy="25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-"/>
            </a:pPr>
            <a:r>
              <a:rPr lang="ru" sz="16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Fibonacci, shortest paths</a:t>
            </a:r>
            <a:endParaRPr sz="2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-"/>
            </a:pPr>
            <a:r>
              <a:rPr lang="ru" sz="16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Text justification</a:t>
            </a:r>
            <a:endParaRPr sz="2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-"/>
            </a:pPr>
            <a:r>
              <a:rPr lang="ru" sz="16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Parenthesization, edit distance, knapsack</a:t>
            </a:r>
            <a:endParaRPr sz="2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147650" y="0"/>
            <a:ext cx="85206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rgbClr val="414B52"/>
                </a:solidFill>
              </a:rPr>
              <a:t>Unit 3: Dynamic programming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15200" y="57270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Program </a:t>
            </a:r>
            <a:endParaRPr b="1" sz="1900">
              <a:solidFill>
                <a:srgbClr val="000000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47650" y="3742475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Powerful algorithm design technique</a:t>
            </a:r>
            <a:endParaRPr b="1"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rgbClr val="414B52"/>
                </a:solidFill>
              </a:rPr>
              <a:t>Important links</a:t>
            </a:r>
            <a:endParaRPr sz="3000">
              <a:solidFill>
                <a:srgbClr val="414B52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35225" y="1152475"/>
            <a:ext cx="88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Telegram chat (Q&amp;A):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https://t.me/joinchat/CCyXg0u8HkTW5r37dwZROA</a:t>
            </a:r>
            <a:endParaRPr>
              <a:solidFill>
                <a:srgbClr val="2892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Discord (online lectures):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https://discord.gg/FByd4v</a:t>
            </a:r>
            <a:endParaRPr>
              <a:solidFill>
                <a:srgbClr val="2892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Homework and general course information:</a:t>
            </a:r>
            <a:r>
              <a:rPr b="1" lang="ru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https://github.com/clumpytuna/introduction-to-algorithms-II-2020</a:t>
            </a:r>
            <a:endParaRPr b="1"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Materials: </a:t>
            </a:r>
            <a:r>
              <a:rPr lang="ru" sz="1500" u="sng">
                <a:solidFill>
                  <a:schemeClr val="accent5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Algorithms, 4th Edition by Robert Sedgewick and Kevin Wayne</a:t>
            </a:r>
            <a:endParaRPr b="1" sz="2500" u="sng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ru" sz="2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 u="sng">
                <a:solidFill>
                  <a:schemeClr val="accent5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Algorithms, Third Edition | The MIT Press</a:t>
            </a:r>
            <a:endParaRPr b="1" sz="2500" u="sng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