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4833937" y="2303858"/>
            <a:ext cx="14716127" cy="4643439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4833937" y="7090171"/>
            <a:ext cx="14716127" cy="158948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Уровень текста 1…"/>
          <p:cNvSpPr txBox="1"/>
          <p:nvPr>
            <p:ph type="body" sz="quarter" idx="1"/>
          </p:nvPr>
        </p:nvSpPr>
        <p:spPr>
          <a:xfrm>
            <a:off x="4833937" y="8947546"/>
            <a:ext cx="14716127" cy="64770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888999" indent="-444499" algn="ctr">
              <a:spcBef>
                <a:spcPts val="0"/>
              </a:spcBef>
              <a:defRPr i="1" sz="3200"/>
            </a:lvl2pPr>
            <a:lvl3pPr marL="1333499" indent="-444499" algn="ctr">
              <a:spcBef>
                <a:spcPts val="0"/>
              </a:spcBef>
              <a:defRPr i="1" sz="3200"/>
            </a:lvl3pPr>
            <a:lvl4pPr marL="1777999" indent="-444499" algn="ctr">
              <a:spcBef>
                <a:spcPts val="0"/>
              </a:spcBef>
              <a:defRPr i="1" sz="3200"/>
            </a:lvl4pPr>
            <a:lvl5pPr marL="2222499" indent="-444499" algn="ctr">
              <a:spcBef>
                <a:spcPts val="0"/>
              </a:spcBef>
              <a:defRPr i="1"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3"/>
          </p:nvPr>
        </p:nvSpPr>
        <p:spPr>
          <a:xfrm>
            <a:off x="4833937" y="5997575"/>
            <a:ext cx="14716128" cy="8636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1712268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sz="half" idx="13"/>
          </p:nvPr>
        </p:nvSpPr>
        <p:spPr>
          <a:xfrm>
            <a:off x="5329061" y="406546"/>
            <a:ext cx="13716005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4833937" y="9447609"/>
            <a:ext cx="14716127" cy="2000252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4833937" y="11465717"/>
            <a:ext cx="14716127" cy="158948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4833937" y="4536280"/>
            <a:ext cx="14716127" cy="4643439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idx="13"/>
          </p:nvPr>
        </p:nvSpPr>
        <p:spPr>
          <a:xfrm>
            <a:off x="6231432" y="863203"/>
            <a:ext cx="17439683" cy="116264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4387453" y="892967"/>
            <a:ext cx="7500939" cy="5607846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4387453" y="6643686"/>
            <a:ext cx="7500939" cy="578643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xfrm>
            <a:off x="4387453" y="3643312"/>
            <a:ext cx="15609094" cy="884039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8794253" y="3637357"/>
            <a:ext cx="13260588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quarter" idx="1"/>
          </p:nvPr>
        </p:nvSpPr>
        <p:spPr>
          <a:xfrm>
            <a:off x="4387453" y="3643312"/>
            <a:ext cx="7500939" cy="8840393"/>
          </a:xfrm>
          <a:prstGeom prst="rect">
            <a:avLst/>
          </a:prstGeom>
        </p:spPr>
        <p:txBody>
          <a:bodyPr/>
          <a:lstStyle>
            <a:lvl1pPr marL="465363" indent="-465363">
              <a:spcBef>
                <a:spcPts val="4500"/>
              </a:spcBef>
              <a:defRPr sz="3800"/>
            </a:lvl1pPr>
            <a:lvl2pPr marL="808263" indent="-465363">
              <a:spcBef>
                <a:spcPts val="4500"/>
              </a:spcBef>
              <a:defRPr sz="3800"/>
            </a:lvl2pPr>
            <a:lvl3pPr marL="1151164" indent="-465363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11954104" y="13073062"/>
            <a:ext cx="466267" cy="47307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4387453" y="1785936"/>
            <a:ext cx="15609094" cy="1014412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12442031" y="7072311"/>
            <a:ext cx="8514490" cy="56792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12192000" y="1250155"/>
            <a:ext cx="8251033" cy="55006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idx="15"/>
          </p:nvPr>
        </p:nvSpPr>
        <p:spPr>
          <a:xfrm>
            <a:off x="-291704" y="1250155"/>
            <a:ext cx="16850321" cy="112335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387453" y="357186"/>
            <a:ext cx="15609094" cy="303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11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0556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500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944686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389186" marR="0" indent="-61118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833686" marR="0" indent="-611186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278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7226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167187" marR="0" indent="-611187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cture 5: Scheduling and Binary Search Trees"/>
          <p:cNvSpPr txBox="1"/>
          <p:nvPr>
            <p:ph type="ctrTitle"/>
          </p:nvPr>
        </p:nvSpPr>
        <p:spPr>
          <a:xfrm>
            <a:off x="2957879" y="2494362"/>
            <a:ext cx="18468242" cy="4643439"/>
          </a:xfrm>
          <a:prstGeom prst="rect">
            <a:avLst/>
          </a:prstGeom>
        </p:spPr>
        <p:txBody>
          <a:bodyPr/>
          <a:lstStyle/>
          <a:p>
            <a:pPr defTabSz="747592">
              <a:defRPr sz="101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Lecture 1</a:t>
            </a:r>
          </a:p>
          <a:p>
            <a:pPr defTabSz="747592">
              <a:defRPr sz="10100"/>
            </a:pPr>
            <a:r>
              <a:rPr>
                <a:latin typeface="Helvetica Light"/>
                <a:ea typeface="Helvetica Light"/>
                <a:cs typeface="Helvetica Light"/>
                <a:sym typeface="Helvetica Light"/>
              </a:rPr>
              <a:t>Graphs I: Breadth First Search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unway Reservation System"/>
          <p:cNvSpPr txBox="1"/>
          <p:nvPr>
            <p:ph type="ctrTitle"/>
          </p:nvPr>
        </p:nvSpPr>
        <p:spPr>
          <a:xfrm>
            <a:off x="3297463" y="-230878"/>
            <a:ext cx="17789074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Pocket Cube: 2x2x2 Rubik’s Cube</a:t>
            </a:r>
          </a:p>
        </p:txBody>
      </p:sp>
      <p:sp>
        <p:nvSpPr>
          <p:cNvPr id="149" name="“Reservations” for future landings"/>
          <p:cNvSpPr txBox="1"/>
          <p:nvPr/>
        </p:nvSpPr>
        <p:spPr>
          <a:xfrm>
            <a:off x="1418912" y="2806586"/>
            <a:ext cx="8006313" cy="149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/>
          <a:lstStyle>
            <a:lvl1pPr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How many vertices?</a:t>
            </a:r>
          </a:p>
        </p:txBody>
      </p:sp>
      <p:pic>
        <p:nvPicPr>
          <p:cNvPr id="150" name="Снимок экрана 2020-09-18 в 10.23.33.png" descr="Снимок экрана 2020-09-18 в 10.23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7600" y="6071077"/>
            <a:ext cx="17509958" cy="5461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33960" y="2079433"/>
            <a:ext cx="4759104" cy="3660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unway Reservation System"/>
          <p:cNvSpPr txBox="1"/>
          <p:nvPr>
            <p:ph type="ctrTitle"/>
          </p:nvPr>
        </p:nvSpPr>
        <p:spPr>
          <a:xfrm>
            <a:off x="3297463" y="-230878"/>
            <a:ext cx="17789074" cy="1979517"/>
          </a:xfrm>
          <a:prstGeom prst="rect">
            <a:avLst/>
          </a:prstGeom>
        </p:spPr>
        <p:txBody>
          <a:bodyPr/>
          <a:lstStyle>
            <a:lvl1pPr defTabSz="739377">
              <a:defRPr sz="756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Graph Representations: (data structures) </a:t>
            </a:r>
          </a:p>
        </p:txBody>
      </p:sp>
      <p:sp>
        <p:nvSpPr>
          <p:cNvPr id="154" name="“Reservations” for future landings"/>
          <p:cNvSpPr txBox="1"/>
          <p:nvPr/>
        </p:nvSpPr>
        <p:spPr>
          <a:xfrm>
            <a:off x="1005826" y="954286"/>
            <a:ext cx="21546177" cy="5901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/>
          <a:lstStyle/>
          <a:p>
            <a:pPr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Adjacency lists:</a:t>
            </a:r>
          </a:p>
          <a:p>
            <a:pPr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for each vertex u ∈ V, Adj[u] stores u’s neighbors, i.e., {v ∈ V | (u, v) ∈ E}.  (u, v) are just outgoing edges if directed. </a:t>
            </a:r>
          </a:p>
        </p:txBody>
      </p:sp>
      <p:pic>
        <p:nvPicPr>
          <p:cNvPr id="155" name="Снимок экрана 2020-09-18 в 10.37.15.png" descr="Снимок экрана 2020-09-18 в 10.37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7546" y="5818306"/>
            <a:ext cx="17702737" cy="5817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unway Reservation System"/>
          <p:cNvSpPr txBox="1"/>
          <p:nvPr>
            <p:ph type="ctrTitle"/>
          </p:nvPr>
        </p:nvSpPr>
        <p:spPr>
          <a:xfrm>
            <a:off x="3297463" y="-230878"/>
            <a:ext cx="17789074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Breadth-First Search </a:t>
            </a:r>
          </a:p>
        </p:txBody>
      </p:sp>
      <p:sp>
        <p:nvSpPr>
          <p:cNvPr id="158" name="“Reservations” for future landings"/>
          <p:cNvSpPr txBox="1"/>
          <p:nvPr/>
        </p:nvSpPr>
        <p:spPr>
          <a:xfrm>
            <a:off x="435513" y="2086163"/>
            <a:ext cx="24043413" cy="438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/>
          <a:lstStyle/>
          <a:p>
            <a:pPr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Explore graph level by level from s:</a:t>
            </a:r>
          </a:p>
          <a:p>
            <a:pPr marL="561473" indent="-561473" algn="l" defTabSz="457200">
              <a:lnSpc>
                <a:spcPts val="60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level 0 = {s}</a:t>
            </a:r>
          </a:p>
          <a:p>
            <a:pPr marL="561473" indent="-561473" algn="l" defTabSz="457200">
              <a:lnSpc>
                <a:spcPts val="60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level i = vertices reachable by path of i edges but not fewer</a:t>
            </a:r>
          </a:p>
          <a:p>
            <a:pPr marL="561473" indent="-561473" algn="l" defTabSz="457200">
              <a:lnSpc>
                <a:spcPts val="60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build level i &gt; 0 from level i − 1 by trying all outgoing edges, but ignoring vertices from previous levels </a:t>
            </a:r>
          </a:p>
        </p:txBody>
      </p:sp>
      <p:pic>
        <p:nvPicPr>
          <p:cNvPr id="159" name="Снимок экрана 2020-09-18 в 10.42.28.png" descr="Снимок экрана 2020-09-18 в 10.42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8962" y="6056469"/>
            <a:ext cx="12908389" cy="8035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unway Reservation System"/>
          <p:cNvSpPr txBox="1"/>
          <p:nvPr>
            <p:ph type="ctrTitle"/>
          </p:nvPr>
        </p:nvSpPr>
        <p:spPr>
          <a:xfrm>
            <a:off x="3297463" y="-230878"/>
            <a:ext cx="17789074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Breadth-First Search Algorithm</a:t>
            </a:r>
          </a:p>
        </p:txBody>
      </p:sp>
      <p:pic>
        <p:nvPicPr>
          <p:cNvPr id="162" name="Снимок экрана 2020-09-18 в 10.47.02.png" descr="Снимок экрана 2020-09-18 в 10.47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3821" y="2652771"/>
            <a:ext cx="15576358" cy="9626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unway Reservation System"/>
          <p:cNvSpPr txBox="1"/>
          <p:nvPr>
            <p:ph type="ctrTitle"/>
          </p:nvPr>
        </p:nvSpPr>
        <p:spPr>
          <a:xfrm>
            <a:off x="3297463" y="-230878"/>
            <a:ext cx="17789074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Breadth-First Search Algorithm</a:t>
            </a:r>
          </a:p>
        </p:txBody>
      </p:sp>
      <p:pic>
        <p:nvPicPr>
          <p:cNvPr id="165" name="Снимок экрана 2020-09-18 в 10.47.02.png" descr="Снимок экрана 2020-09-18 в 10.47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2147" y="2321016"/>
            <a:ext cx="15576359" cy="9626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Снимок экрана 2020-09-18 в 10.48.19.png" descr="Снимок экрана 2020-09-18 в 10.48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5495" y="2047075"/>
            <a:ext cx="14818517" cy="7249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unway Reservation System"/>
          <p:cNvSpPr txBox="1"/>
          <p:nvPr>
            <p:ph type="ctrTitle"/>
          </p:nvPr>
        </p:nvSpPr>
        <p:spPr>
          <a:xfrm>
            <a:off x="3297463" y="-230878"/>
            <a:ext cx="17789074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Analysis:  </a:t>
            </a:r>
          </a:p>
        </p:txBody>
      </p:sp>
      <p:pic>
        <p:nvPicPr>
          <p:cNvPr id="169" name="Снимок экрана 2020-09-18 в 10.52.01.png" descr="Снимок экрана 2020-09-18 в 10.52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1908" y="5764720"/>
            <a:ext cx="18708484" cy="6338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Снимок экрана 2020-09-18 в 10.52.14.png" descr="Снимок экрана 2020-09-18 в 10.52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1695" y="2631556"/>
            <a:ext cx="10420250" cy="2652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unway Reservation System"/>
          <p:cNvSpPr txBox="1"/>
          <p:nvPr>
            <p:ph type="ctrTitle"/>
          </p:nvPr>
        </p:nvSpPr>
        <p:spPr>
          <a:xfrm>
            <a:off x="3297463" y="377339"/>
            <a:ext cx="17789074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Shortest Paths: </a:t>
            </a:r>
          </a:p>
        </p:txBody>
      </p:sp>
      <p:pic>
        <p:nvPicPr>
          <p:cNvPr id="173" name="Снимок экрана 2020-09-18 в 10.53.20.png" descr="Снимок экрана 2020-09-18 в 10.53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8358" y="4298654"/>
            <a:ext cx="19179675" cy="51186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erview"/>
          <p:cNvSpPr txBox="1"/>
          <p:nvPr>
            <p:ph type="ctrTitle"/>
          </p:nvPr>
        </p:nvSpPr>
        <p:spPr>
          <a:xfrm>
            <a:off x="4833937" y="-2029693"/>
            <a:ext cx="14716128" cy="464343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22" name="Runway reservation system…"/>
          <p:cNvSpPr txBox="1"/>
          <p:nvPr>
            <p:ph type="subTitle" idx="1"/>
          </p:nvPr>
        </p:nvSpPr>
        <p:spPr>
          <a:xfrm>
            <a:off x="4016239" y="3398889"/>
            <a:ext cx="17389409" cy="7966156"/>
          </a:xfrm>
          <a:prstGeom prst="rect">
            <a:avLst/>
          </a:prstGeom>
        </p:spPr>
        <p:txBody>
          <a:bodyPr/>
          <a:lstStyle/>
          <a:p>
            <a:pPr marL="722312" indent="-722312" algn="l">
              <a:buSzPct val="145000"/>
              <a:buChar char="•"/>
              <a:defRPr sz="6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Applications of Graph Search </a:t>
            </a:r>
          </a:p>
          <a:p>
            <a:pPr marL="722312" indent="-722312" algn="l">
              <a:buSzPct val="145000"/>
              <a:buChar char="•"/>
              <a:defRPr sz="6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Graph Representations</a:t>
            </a:r>
          </a:p>
          <a:p>
            <a:pPr marL="722312" indent="-722312" algn="l">
              <a:buSzPct val="145000"/>
              <a:buChar char="•"/>
              <a:defRPr sz="6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Breadth-First 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hapter 10, 12.1-3"/>
          <p:cNvSpPr txBox="1"/>
          <p:nvPr>
            <p:ph type="subTitle" sz="quarter" idx="1"/>
          </p:nvPr>
        </p:nvSpPr>
        <p:spPr>
          <a:xfrm>
            <a:off x="4833937" y="11071232"/>
            <a:ext cx="14716128" cy="158948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CLRS Chapter 22.2</a:t>
            </a:r>
          </a:p>
        </p:txBody>
      </p:sp>
      <p:pic>
        <p:nvPicPr>
          <p:cNvPr id="12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2967" y="2624250"/>
            <a:ext cx="5558067" cy="73616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adings"/>
          <p:cNvSpPr txBox="1"/>
          <p:nvPr>
            <p:ph type="ctrTitle"/>
          </p:nvPr>
        </p:nvSpPr>
        <p:spPr>
          <a:xfrm>
            <a:off x="6239562" y="485158"/>
            <a:ext cx="11904876" cy="1589487"/>
          </a:xfrm>
          <a:prstGeom prst="rect">
            <a:avLst/>
          </a:prstGeom>
        </p:spPr>
        <p:txBody>
          <a:bodyPr/>
          <a:lstStyle>
            <a:lvl1pPr defTabSz="698300">
              <a:defRPr sz="95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Readings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unway Reservation System"/>
          <p:cNvSpPr txBox="1"/>
          <p:nvPr>
            <p:ph type="ctrTitle"/>
          </p:nvPr>
        </p:nvSpPr>
        <p:spPr>
          <a:xfrm>
            <a:off x="4833936" y="-230878"/>
            <a:ext cx="14716128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What is a graph?</a:t>
            </a:r>
          </a:p>
        </p:txBody>
      </p:sp>
      <p:sp>
        <p:nvSpPr>
          <p:cNvPr id="129" name="“Reservations” for future landings"/>
          <p:cNvSpPr txBox="1"/>
          <p:nvPr/>
        </p:nvSpPr>
        <p:spPr>
          <a:xfrm>
            <a:off x="1474204" y="2814445"/>
            <a:ext cx="20614304" cy="786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/>
          <a:lstStyle/>
          <a:p>
            <a:pPr algn="l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Graph G = (V, E)</a:t>
            </a:r>
          </a:p>
          <a:p>
            <a:pPr algn="l">
              <a:lnSpc>
                <a:spcPts val="6000"/>
              </a:lnSpc>
              <a:defRPr sz="5600"/>
            </a:pPr>
          </a:p>
          <a:p>
            <a:pPr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• V = </a:t>
            </a:r>
            <a:r>
              <a:t>set of vertices (arbitrary labels)</a:t>
            </a:r>
            <a:br/>
            <a:r>
              <a:t>• E = </a:t>
            </a:r>
            <a:r>
              <a:t>set of edges i.e. vertex pairs (v, w) </a:t>
            </a:r>
          </a:p>
          <a:p>
            <a:pPr lvl="2" indent="457200"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lvl="2" indent="457200"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– ordered pair ⇒ </a:t>
            </a:r>
            <a:r>
              <a:rPr u="sng"/>
              <a:t>directed edge</a:t>
            </a:r>
            <a:r>
              <a:t> of graph </a:t>
            </a:r>
          </a:p>
          <a:p>
            <a:pPr lvl="2" indent="457200"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– unordered pair ⇒ </a:t>
            </a:r>
            <a:r>
              <a:rPr u="sng"/>
              <a:t>undirected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unway Reservation System"/>
          <p:cNvSpPr txBox="1"/>
          <p:nvPr>
            <p:ph type="ctrTitle"/>
          </p:nvPr>
        </p:nvSpPr>
        <p:spPr>
          <a:xfrm>
            <a:off x="4833936" y="-230878"/>
            <a:ext cx="14716128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What is a graph?</a:t>
            </a:r>
          </a:p>
        </p:txBody>
      </p:sp>
      <p:pic>
        <p:nvPicPr>
          <p:cNvPr id="132" name="Снимок экрана 2020-09-18 в 9.41.21.png" descr="Снимок экрана 2020-09-18 в 9.41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5761" y="2815851"/>
            <a:ext cx="18053519" cy="6901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unway Reservation System"/>
          <p:cNvSpPr txBox="1"/>
          <p:nvPr>
            <p:ph type="ctrTitle"/>
          </p:nvPr>
        </p:nvSpPr>
        <p:spPr>
          <a:xfrm>
            <a:off x="4833936" y="-230878"/>
            <a:ext cx="14716128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What is a graph search?</a:t>
            </a:r>
          </a:p>
        </p:txBody>
      </p:sp>
      <p:sp>
        <p:nvSpPr>
          <p:cNvPr id="135" name="“Reservations” for future landings"/>
          <p:cNvSpPr txBox="1"/>
          <p:nvPr/>
        </p:nvSpPr>
        <p:spPr>
          <a:xfrm>
            <a:off x="1474204" y="2814445"/>
            <a:ext cx="20614304" cy="786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/>
          <a:lstStyle/>
          <a:p>
            <a:pPr algn="l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“Explore a graph”, e.g. : </a:t>
            </a:r>
          </a:p>
          <a:p>
            <a:pPr algn="l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lvl="2" marL="1323473" indent="-561473" algn="l" defTabSz="457200">
              <a:lnSpc>
                <a:spcPts val="60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find a path from start vertex </a:t>
            </a:r>
            <a:r>
              <a:t>s</a:t>
            </a:r>
            <a:r>
              <a:t> to a desired vertex</a:t>
            </a:r>
          </a:p>
          <a:p>
            <a:pPr lvl="2" marL="1323473" indent="-561473" algn="l" defTabSz="457200">
              <a:lnSpc>
                <a:spcPts val="60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visit all vertices or edges of graph, or only those reachable from </a:t>
            </a:r>
            <a:r>
              <a:t>s </a:t>
            </a:r>
          </a:p>
          <a:p>
            <a:pPr lvl="2" indent="457200" algn="l" defTabSz="457200">
              <a:lnSpc>
                <a:spcPts val="6000"/>
              </a:lnSpc>
              <a:defRPr sz="5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unway Reservation System"/>
          <p:cNvSpPr txBox="1"/>
          <p:nvPr>
            <p:ph type="ctrTitle"/>
          </p:nvPr>
        </p:nvSpPr>
        <p:spPr>
          <a:xfrm>
            <a:off x="4833936" y="-230878"/>
            <a:ext cx="14716128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Applications:</a:t>
            </a:r>
          </a:p>
        </p:txBody>
      </p:sp>
      <p:sp>
        <p:nvSpPr>
          <p:cNvPr id="138" name="“Reservations” for future landings"/>
          <p:cNvSpPr txBox="1"/>
          <p:nvPr/>
        </p:nvSpPr>
        <p:spPr>
          <a:xfrm>
            <a:off x="1474204" y="2814445"/>
            <a:ext cx="20947894" cy="1015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/>
          <a:lstStyle/>
          <a:p>
            <a:pPr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There are many!</a:t>
            </a:r>
            <a:br/>
          </a:p>
          <a:p>
            <a:pPr marL="584200" indent="-571500" algn="l" defTabSz="457200">
              <a:lnSpc>
                <a:spcPts val="64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web crawling (how Google finds pages)</a:t>
            </a:r>
            <a:br/>
            <a:r>
              <a:t>social networking (Facebook friend finder)</a:t>
            </a:r>
          </a:p>
          <a:p>
            <a:pPr marL="584200" indent="-571500" algn="l" defTabSz="457200">
              <a:lnSpc>
                <a:spcPts val="64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network broadcast routing</a:t>
            </a:r>
          </a:p>
          <a:p>
            <a:pPr marL="584200" indent="-571500" algn="l" defTabSz="457200">
              <a:lnSpc>
                <a:spcPts val="64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garbage collection</a:t>
            </a:r>
          </a:p>
          <a:p>
            <a:pPr marL="584200" indent="-571500" algn="l" defTabSz="457200">
              <a:lnSpc>
                <a:spcPts val="64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model checking (finite state machine)</a:t>
            </a:r>
          </a:p>
          <a:p>
            <a:pPr marL="584200" indent="-571500" algn="l" defTabSz="457200">
              <a:lnSpc>
                <a:spcPts val="64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checking mathematical conjectures</a:t>
            </a:r>
          </a:p>
          <a:p>
            <a:pPr marL="584200" indent="-571500" algn="l" defTabSz="457200">
              <a:lnSpc>
                <a:spcPts val="64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solving puzzles and games </a:t>
            </a:r>
          </a:p>
          <a:p>
            <a:pPr marL="561473" indent="-561473" algn="l" defTabSz="457200">
              <a:lnSpc>
                <a:spcPts val="6000"/>
              </a:lnSpc>
              <a:buSzPct val="100000"/>
              <a:buChar char="•"/>
              <a:defRPr sz="5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indent="457200" algn="l" defTabSz="457200">
              <a:lnSpc>
                <a:spcPts val="6000"/>
              </a:lnSpc>
              <a:defRPr sz="5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unway Reservation System"/>
          <p:cNvSpPr txBox="1"/>
          <p:nvPr>
            <p:ph type="ctrTitle"/>
          </p:nvPr>
        </p:nvSpPr>
        <p:spPr>
          <a:xfrm>
            <a:off x="3297463" y="-230878"/>
            <a:ext cx="17789074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Pocket Cube: 2x2x2 Rubik’s Cube</a:t>
            </a:r>
          </a:p>
        </p:txBody>
      </p:sp>
      <p:sp>
        <p:nvSpPr>
          <p:cNvPr id="141" name="“Reservations” for future landings"/>
          <p:cNvSpPr txBox="1"/>
          <p:nvPr/>
        </p:nvSpPr>
        <p:spPr>
          <a:xfrm>
            <a:off x="1474204" y="2814445"/>
            <a:ext cx="11432398" cy="1015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/>
          <a:lstStyle/>
          <a:p>
            <a:pPr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Configuration Graph:</a:t>
            </a:r>
            <a:br/>
          </a:p>
          <a:p>
            <a:pPr marL="584200" indent="-571500" algn="l" defTabSz="457200">
              <a:lnSpc>
                <a:spcPts val="79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vertex for each possible state</a:t>
            </a:r>
          </a:p>
          <a:p>
            <a:pPr marL="584200" indent="-571500" algn="l" defTabSz="457200">
              <a:lnSpc>
                <a:spcPts val="79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edge for each basic move (e.g., 90 degree turn) from one state to another</a:t>
            </a:r>
          </a:p>
          <a:p>
            <a:pPr marL="584200" indent="-571500" algn="l" defTabSz="457200">
              <a:lnSpc>
                <a:spcPts val="79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undirected: moves are reversible </a:t>
            </a:r>
          </a:p>
          <a:p>
            <a:pPr marL="584200" indent="-571500" algn="l" defTabSz="457200">
              <a:lnSpc>
                <a:spcPts val="6400"/>
              </a:lnSpc>
              <a:buSzPct val="100000"/>
              <a:buChar char="•"/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561473" indent="-561473" algn="l" defTabSz="457200">
              <a:lnSpc>
                <a:spcPts val="6000"/>
              </a:lnSpc>
              <a:buSzPct val="100000"/>
              <a:buChar char="•"/>
              <a:defRPr sz="5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indent="457200" algn="l" defTabSz="457200">
              <a:lnSpc>
                <a:spcPts val="6000"/>
              </a:lnSpc>
              <a:defRPr sz="5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4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3278" y="2062868"/>
            <a:ext cx="10451459" cy="8039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unway Reservation System"/>
          <p:cNvSpPr txBox="1"/>
          <p:nvPr>
            <p:ph type="ctrTitle"/>
          </p:nvPr>
        </p:nvSpPr>
        <p:spPr>
          <a:xfrm>
            <a:off x="3297463" y="-230878"/>
            <a:ext cx="17789074" cy="1979517"/>
          </a:xfrm>
          <a:prstGeom prst="rect">
            <a:avLst/>
          </a:prstGeom>
        </p:spPr>
        <p:txBody>
          <a:bodyPr/>
          <a:lstStyle>
            <a:lvl1pPr>
              <a:defRPr sz="8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Pocket Cube: Configuration Graph</a:t>
            </a:r>
          </a:p>
        </p:txBody>
      </p:sp>
      <p:sp>
        <p:nvSpPr>
          <p:cNvPr id="145" name="“Reservations” for future landings"/>
          <p:cNvSpPr txBox="1"/>
          <p:nvPr/>
        </p:nvSpPr>
        <p:spPr>
          <a:xfrm>
            <a:off x="1253034" y="2385928"/>
            <a:ext cx="21077378" cy="2720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/>
          <a:lstStyle/>
          <a:p>
            <a:pPr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Diameter (“God’s Number”) = 11</a:t>
            </a:r>
          </a:p>
          <a:p>
            <a:pPr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 defTabSz="457200">
              <a:lnSpc>
                <a:spcPts val="6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46" name="Снимок экрана 2020-09-18 в 10.15.35.png" descr="Снимок экрана 2020-09-18 в 10.1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7846" y="4515939"/>
            <a:ext cx="15668308" cy="7716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