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5" r:id="rId13"/>
    <p:sldId id="276" r:id="rId14"/>
    <p:sldId id="277" r:id="rId15"/>
    <p:sldId id="268" r:id="rId16"/>
    <p:sldId id="278" r:id="rId17"/>
    <p:sldId id="280" r:id="rId18"/>
    <p:sldId id="279" r:id="rId19"/>
    <p:sldId id="269" r:id="rId20"/>
    <p:sldId id="281" r:id="rId21"/>
    <p:sldId id="282" r:id="rId22"/>
    <p:sldId id="283" r:id="rId23"/>
    <p:sldId id="270" r:id="rId24"/>
    <p:sldId id="284" r:id="rId25"/>
    <p:sldId id="285" r:id="rId26"/>
    <p:sldId id="286" r:id="rId27"/>
    <p:sldId id="272" r:id="rId28"/>
    <p:sldId id="27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2" autoAdjust="0"/>
    <p:restoredTop sz="94434" autoAdjust="0"/>
  </p:normalViewPr>
  <p:slideViewPr>
    <p:cSldViewPr snapToGrid="0" snapToObjects="1">
      <p:cViewPr>
        <p:scale>
          <a:sx n="70" d="100"/>
          <a:sy n="70" d="100"/>
        </p:scale>
        <p:origin x="-1344" y="-7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908"/>
    </p:cViewPr>
  </p:sorterViewPr>
  <p:notesViewPr>
    <p:cSldViewPr snapToGrid="0" snapToObjects="1">
      <p:cViewPr varScale="1">
        <p:scale>
          <a:sx n="65" d="100"/>
          <a:sy n="65" d="100"/>
        </p:scale>
        <p:origin x="26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5FF9D-CD23-418B-A39E-AD575E57D064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2825C-51E9-4757-B22D-4B5D302C4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790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07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364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936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259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468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211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878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660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465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453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940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866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564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407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881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231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442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52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2825C-51E9-4757-B22D-4B5D302C42F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443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12/10/2013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12/10/2013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12/10/2013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12/10/2013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12/10/2013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12/10/2013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Integration With </a:t>
            </a:r>
            <a:r>
              <a:rPr lang="en-US" dirty="0" err="1" smtClean="0"/>
              <a:t>Clojure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491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/>
          </a:bodyPr>
          <a:lstStyle/>
          <a:p>
            <a:r>
              <a:rPr lang="en-GB" dirty="0"/>
              <a:t>No-one understood it</a:t>
            </a:r>
          </a:p>
          <a:p>
            <a:r>
              <a:rPr lang="en-GB" dirty="0"/>
              <a:t>No-one wanted to understand it</a:t>
            </a:r>
          </a:p>
          <a:p>
            <a:r>
              <a:rPr lang="en-GB" dirty="0"/>
              <a:t>It was breaking</a:t>
            </a:r>
          </a:p>
          <a:p>
            <a:r>
              <a:rPr lang="en-GB" dirty="0"/>
              <a:t>No replacement for a proper ESB in </a:t>
            </a:r>
            <a:r>
              <a:rPr lang="en-GB" dirty="0" err="1"/>
              <a:t>Clojure</a:t>
            </a:r>
            <a:r>
              <a:rPr lang="en-GB" dirty="0"/>
              <a:t> space that we know of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Mule</a:t>
            </a:r>
          </a:p>
        </p:txBody>
      </p:sp>
    </p:spTree>
    <p:extLst>
      <p:ext uri="{BB962C8B-B14F-4D97-AF65-F5344CB8AC3E}">
        <p14:creationId xmlns:p14="http://schemas.microsoft.com/office/powerpoint/2010/main" val="1969350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50862"/>
            <a:ext cx="8191767" cy="535138"/>
          </a:xfrm>
        </p:spPr>
        <p:txBody>
          <a:bodyPr>
            <a:normAutofit/>
          </a:bodyPr>
          <a:lstStyle/>
          <a:p>
            <a:r>
              <a:rPr lang="en-GB" dirty="0" smtClean="0"/>
              <a:t>Designed </a:t>
            </a:r>
            <a:r>
              <a:rPr lang="en-GB" dirty="0"/>
              <a:t>to satisfy the </a:t>
            </a:r>
            <a:r>
              <a:rPr lang="en-GB" dirty="0" smtClean="0"/>
              <a:t>EIPs</a:t>
            </a:r>
          </a:p>
          <a:p>
            <a:pPr marL="45720" indent="0">
              <a:buNone/>
            </a:pPr>
            <a:endParaRPr lang="en-GB" b="1" dirty="0"/>
          </a:p>
          <a:p>
            <a:pPr marL="45720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Apache Camel (</a:t>
            </a:r>
            <a:r>
              <a:rPr lang="en-GB" b="1" dirty="0" err="1"/>
              <a:t>HolyGrail</a:t>
            </a:r>
            <a:r>
              <a:rPr lang="en-GB" b="1" dirty="0"/>
              <a:t>)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80999" y="2275114"/>
            <a:ext cx="8191767" cy="535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 java project with a </a:t>
            </a:r>
            <a:r>
              <a:rPr lang="en-GB" dirty="0" err="1"/>
              <a:t>C</a:t>
            </a:r>
            <a:r>
              <a:rPr lang="en-GB" dirty="0" err="1" smtClean="0"/>
              <a:t>lojure</a:t>
            </a:r>
            <a:r>
              <a:rPr lang="en-GB" dirty="0" smtClean="0"/>
              <a:t> DSL</a:t>
            </a:r>
          </a:p>
          <a:p>
            <a:pPr marL="45720" indent="0">
              <a:buFont typeface="Wingdings 2" pitchFamily="18" charset="2"/>
              <a:buNone/>
            </a:pPr>
            <a:endParaRPr lang="en-GB" b="1" dirty="0" smtClean="0"/>
          </a:p>
          <a:p>
            <a:pPr marL="45720" indent="0">
              <a:buFont typeface="Wingdings 2" pitchFamily="18" charset="2"/>
              <a:buNone/>
            </a:pPr>
            <a:endParaRPr lang="en-GB" dirty="0" smtClean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81000" y="2833761"/>
            <a:ext cx="8191767" cy="535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What we use in production</a:t>
            </a:r>
          </a:p>
          <a:p>
            <a:pPr marL="45720" indent="0">
              <a:buFont typeface="Wingdings 2" pitchFamily="18" charset="2"/>
              <a:buNone/>
            </a:pPr>
            <a:endParaRPr lang="en-GB" b="1" dirty="0" smtClean="0"/>
          </a:p>
          <a:p>
            <a:pPr marL="45720" indent="0">
              <a:buFont typeface="Wingdings 2" pitchFamily="18" charset="2"/>
              <a:buNone/>
            </a:pPr>
            <a:endParaRPr lang="en-GB" dirty="0" smtClean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81000" y="3379479"/>
            <a:ext cx="8191767" cy="535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Constrains thinking</a:t>
            </a:r>
          </a:p>
          <a:p>
            <a:pPr marL="45720" indent="0">
              <a:buFont typeface="Wingdings 2" pitchFamily="18" charset="2"/>
              <a:buNone/>
            </a:pPr>
            <a:endParaRPr lang="en-GB" b="1" dirty="0" smtClean="0"/>
          </a:p>
          <a:p>
            <a:pPr marL="45720" indent="0">
              <a:buFont typeface="Wingdings 2" pitchFamily="18" charset="2"/>
              <a:buNone/>
            </a:pPr>
            <a:endParaRPr lang="en-GB" dirty="0" smtClean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81000" y="4452771"/>
            <a:ext cx="8191767" cy="535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Mature framework</a:t>
            </a:r>
          </a:p>
          <a:p>
            <a:pPr marL="45720" indent="0">
              <a:buFont typeface="Wingdings 2" pitchFamily="18" charset="2"/>
              <a:buNone/>
            </a:pPr>
            <a:endParaRPr lang="en-GB" b="1" dirty="0" smtClean="0"/>
          </a:p>
          <a:p>
            <a:pPr marL="45720" indent="0">
              <a:buFont typeface="Wingdings 2" pitchFamily="18" charset="2"/>
              <a:buNone/>
            </a:pPr>
            <a:endParaRPr lang="en-GB" dirty="0" smtClean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81000" y="3866069"/>
            <a:ext cx="8191767" cy="535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Hard things are hard</a:t>
            </a:r>
          </a:p>
          <a:p>
            <a:pPr marL="45720" indent="0">
              <a:buFont typeface="Wingdings 2" pitchFamily="18" charset="2"/>
              <a:buNone/>
            </a:pPr>
            <a:endParaRPr lang="en-GB" b="1" dirty="0" smtClean="0"/>
          </a:p>
          <a:p>
            <a:pPr marL="45720" indent="0">
              <a:buFont typeface="Wingdings 2" pitchFamily="18" charset="2"/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77950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/>
          </a:bodyPr>
          <a:lstStyle/>
          <a:p>
            <a:r>
              <a:rPr lang="en-GB" dirty="0"/>
              <a:t>Lot's of adaptors</a:t>
            </a:r>
          </a:p>
          <a:p>
            <a:r>
              <a:rPr lang="en-GB" dirty="0"/>
              <a:t>It will satisfy most message </a:t>
            </a:r>
            <a:r>
              <a:rPr lang="en-GB" dirty="0" smtClean="0"/>
              <a:t>brokers</a:t>
            </a:r>
            <a:endParaRPr lang="en-GB" dirty="0"/>
          </a:p>
          <a:p>
            <a:r>
              <a:rPr lang="en-GB" dirty="0"/>
              <a:t>Has a number of built-in adaptors for HTTP send/receive, file system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Can reify </a:t>
            </a:r>
            <a:r>
              <a:rPr lang="en-GB" dirty="0" err="1" smtClean="0"/>
              <a:t>EndPoint</a:t>
            </a:r>
            <a:r>
              <a:rPr lang="en-GB" dirty="0" smtClean="0"/>
              <a:t> </a:t>
            </a:r>
            <a:r>
              <a:rPr lang="en-GB" dirty="0" err="1" smtClean="0"/>
              <a:t>iface</a:t>
            </a:r>
            <a:r>
              <a:rPr lang="en-GB" dirty="0" smtClean="0"/>
              <a:t> to make your own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Apache </a:t>
            </a:r>
            <a:r>
              <a:rPr lang="en-GB" b="1" dirty="0" smtClean="0"/>
              <a:t>Camel: </a:t>
            </a:r>
            <a:r>
              <a:rPr lang="en-GB" b="1" dirty="0"/>
              <a:t>Systems Integration</a:t>
            </a:r>
          </a:p>
        </p:txBody>
      </p:sp>
    </p:spTree>
    <p:extLst>
      <p:ext uri="{BB962C8B-B14F-4D97-AF65-F5344CB8AC3E}">
        <p14:creationId xmlns:p14="http://schemas.microsoft.com/office/powerpoint/2010/main" val="3639255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/>
          </a:bodyPr>
          <a:lstStyle/>
          <a:p>
            <a:r>
              <a:rPr lang="en-GB" dirty="0" smtClean="0"/>
              <a:t>Meh</a:t>
            </a:r>
            <a:endParaRPr lang="en-GB" dirty="0"/>
          </a:p>
          <a:p>
            <a:r>
              <a:rPr lang="en-GB" dirty="0" err="1"/>
              <a:t>HolyGrail</a:t>
            </a:r>
            <a:r>
              <a:rPr lang="en-GB" dirty="0"/>
              <a:t> transforms method chaining DSL into </a:t>
            </a:r>
            <a:r>
              <a:rPr lang="en-GB" dirty="0" err="1"/>
              <a:t>clojure</a:t>
            </a:r>
            <a:r>
              <a:rPr lang="en-GB" dirty="0"/>
              <a:t> like </a:t>
            </a:r>
            <a:r>
              <a:rPr lang="en-GB" dirty="0" smtClean="0"/>
              <a:t>syntax</a:t>
            </a:r>
            <a:br>
              <a:rPr lang="en-GB" dirty="0" smtClean="0"/>
            </a:br>
            <a:r>
              <a:rPr lang="en-GB" dirty="0" smtClean="0"/>
              <a:t>from(“source”).process(</a:t>
            </a:r>
            <a:r>
              <a:rPr lang="en-GB" dirty="0" err="1" smtClean="0"/>
              <a:t>MyBean.class</a:t>
            </a:r>
            <a:r>
              <a:rPr lang="en-GB" dirty="0" smtClean="0"/>
              <a:t>).to(“</a:t>
            </a:r>
            <a:r>
              <a:rPr lang="en-GB" dirty="0" err="1" smtClean="0"/>
              <a:t>dest</a:t>
            </a:r>
            <a:r>
              <a:rPr lang="en-GB" dirty="0" smtClean="0"/>
              <a:t>”)</a:t>
            </a:r>
            <a:br>
              <a:rPr lang="en-GB" dirty="0" smtClean="0"/>
            </a:br>
            <a:r>
              <a:rPr lang="en-GB" dirty="0" smtClean="0"/>
              <a:t>(from “source”) (process (processor </a:t>
            </a:r>
            <a:r>
              <a:rPr lang="en-US" dirty="0" smtClean="0"/>
              <a:t>…</a:t>
            </a:r>
            <a:r>
              <a:rPr lang="en-GB" dirty="0" smtClean="0"/>
              <a:t>)) (to “</a:t>
            </a:r>
            <a:r>
              <a:rPr lang="en-GB" dirty="0" err="1" smtClean="0"/>
              <a:t>dest</a:t>
            </a:r>
            <a:r>
              <a:rPr lang="en-GB" dirty="0" smtClean="0"/>
              <a:t>”)</a:t>
            </a:r>
          </a:p>
          <a:p>
            <a:r>
              <a:rPr lang="en-GB" dirty="0" err="1" smtClean="0"/>
              <a:t>Englishy</a:t>
            </a:r>
            <a:endParaRPr lang="en-GB" dirty="0"/>
          </a:p>
          <a:p>
            <a:r>
              <a:rPr lang="en-GB" dirty="0" err="1" smtClean="0"/>
              <a:t>HolyGrail</a:t>
            </a:r>
            <a:r>
              <a:rPr lang="en-GB" dirty="0" smtClean="0"/>
              <a:t> DSL is </a:t>
            </a:r>
            <a:r>
              <a:rPr lang="en-GB" dirty="0" err="1" smtClean="0"/>
              <a:t>EDNish</a:t>
            </a:r>
            <a:r>
              <a:rPr lang="en-GB" dirty="0" smtClean="0"/>
              <a:t> </a:t>
            </a:r>
            <a:r>
              <a:rPr lang="en-GB" dirty="0" smtClean="0"/>
              <a:t>so you could feasibly build visualisations on top of it</a:t>
            </a:r>
          </a:p>
          <a:p>
            <a:r>
              <a:rPr lang="en-GB" dirty="0" smtClean="0"/>
              <a:t>No </a:t>
            </a:r>
            <a:r>
              <a:rPr lang="en-GB" dirty="0"/>
              <a:t>killer visualisation without a spring </a:t>
            </a:r>
            <a:r>
              <a:rPr lang="en-GB" dirty="0" smtClean="0"/>
              <a:t>configuration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Apache </a:t>
            </a:r>
            <a:r>
              <a:rPr lang="en-GB" b="1" dirty="0" smtClean="0"/>
              <a:t>Camel</a:t>
            </a:r>
            <a:r>
              <a:rPr lang="en-GB" b="1" dirty="0"/>
              <a:t>: Business rules </a:t>
            </a:r>
            <a:r>
              <a:rPr lang="en-GB" b="1" dirty="0" smtClean="0"/>
              <a:t>capture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97196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Message</a:t>
            </a:r>
          </a:p>
          <a:p>
            <a:pPr lvl="1"/>
            <a:r>
              <a:rPr lang="en-GB" dirty="0" err="1"/>
              <a:t>MessageInterface</a:t>
            </a:r>
            <a:endParaRPr lang="en-GB" dirty="0"/>
          </a:p>
          <a:p>
            <a:r>
              <a:rPr lang="en-GB" dirty="0"/>
              <a:t>Message </a:t>
            </a:r>
            <a:r>
              <a:rPr lang="en-GB" dirty="0" smtClean="0"/>
              <a:t>Channel/Endpoint</a:t>
            </a:r>
            <a:endParaRPr lang="en-GB" dirty="0"/>
          </a:p>
          <a:p>
            <a:pPr lvl="1"/>
            <a:r>
              <a:rPr lang="en-US" dirty="0" smtClean="0"/>
              <a:t>S</a:t>
            </a:r>
            <a:r>
              <a:rPr lang="en-GB" dirty="0" err="1" smtClean="0"/>
              <a:t>imple</a:t>
            </a:r>
            <a:r>
              <a:rPr lang="en-GB" dirty="0" smtClean="0"/>
              <a:t> as URLs</a:t>
            </a:r>
            <a:r>
              <a:rPr lang="en-GB" dirty="0"/>
              <a:t>, provides </a:t>
            </a:r>
            <a:r>
              <a:rPr lang="en-GB" dirty="0" smtClean="0"/>
              <a:t>stream </a:t>
            </a:r>
            <a:r>
              <a:rPr lang="en-GB" dirty="0"/>
              <a:t>merging</a:t>
            </a:r>
            <a:endParaRPr lang="en-GB" dirty="0"/>
          </a:p>
          <a:p>
            <a:r>
              <a:rPr lang="en-GB" dirty="0" smtClean="0"/>
              <a:t>Message </a:t>
            </a:r>
            <a:r>
              <a:rPr lang="en-GB" dirty="0"/>
              <a:t>Router</a:t>
            </a:r>
          </a:p>
          <a:p>
            <a:pPr lvl="1"/>
            <a:r>
              <a:rPr lang="en-GB" dirty="0"/>
              <a:t>via when </a:t>
            </a:r>
            <a:r>
              <a:rPr lang="en-GB" dirty="0" smtClean="0"/>
              <a:t>construct, recipient list</a:t>
            </a:r>
            <a:endParaRPr lang="en-GB" dirty="0"/>
          </a:p>
          <a:p>
            <a:r>
              <a:rPr lang="en-GB" dirty="0"/>
              <a:t>Content Enricher</a:t>
            </a:r>
          </a:p>
          <a:p>
            <a:pPr lvl="1"/>
            <a:r>
              <a:rPr lang="en-GB" dirty="0"/>
              <a:t>via custom processor</a:t>
            </a:r>
          </a:p>
          <a:p>
            <a:r>
              <a:rPr lang="en-GB" dirty="0"/>
              <a:t>Pipeline</a:t>
            </a:r>
          </a:p>
          <a:p>
            <a:pPr lvl="1"/>
            <a:r>
              <a:rPr lang="en-US" dirty="0" smtClean="0"/>
              <a:t>T</a:t>
            </a:r>
            <a:r>
              <a:rPr lang="en-GB" dirty="0" smtClean="0"/>
              <a:t>op to bottom in the topology</a:t>
            </a:r>
            <a:endParaRPr lang="en-GB" dirty="0"/>
          </a:p>
          <a:p>
            <a:r>
              <a:rPr lang="en-GB" dirty="0"/>
              <a:t>Splitter</a:t>
            </a:r>
          </a:p>
          <a:p>
            <a:pPr lvl="1"/>
            <a:r>
              <a:rPr lang="en-US" dirty="0" smtClean="0"/>
              <a:t>(s</a:t>
            </a:r>
            <a:r>
              <a:rPr lang="en-GB" dirty="0" err="1" smtClean="0"/>
              <a:t>plit</a:t>
            </a:r>
            <a:r>
              <a:rPr lang="en-GB" dirty="0" smtClean="0"/>
              <a:t> &lt;expression&gt;)</a:t>
            </a:r>
            <a:endParaRPr lang="en-GB" dirty="0"/>
          </a:p>
          <a:p>
            <a:r>
              <a:rPr lang="en-GB" dirty="0"/>
              <a:t>Aggregator</a:t>
            </a:r>
          </a:p>
          <a:p>
            <a:pPr lvl="1"/>
            <a:r>
              <a:rPr lang="en-GB" dirty="0"/>
              <a:t>Not shown, </a:t>
            </a:r>
            <a:r>
              <a:rPr lang="en-GB" dirty="0" smtClean="0"/>
              <a:t>because it doesn’t help our </a:t>
            </a:r>
            <a:r>
              <a:rPr lang="en-GB" dirty="0" err="1" smtClean="0"/>
              <a:t>probelm</a:t>
            </a:r>
            <a:endParaRPr lang="en-GB" dirty="0"/>
          </a:p>
          <a:p>
            <a:r>
              <a:rPr lang="en-GB" dirty="0"/>
              <a:t>Dead Letter Channel</a:t>
            </a:r>
          </a:p>
          <a:p>
            <a:pPr lvl="1"/>
            <a:r>
              <a:rPr lang="en-GB" dirty="0"/>
              <a:t>error handler comes for </a:t>
            </a:r>
            <a:r>
              <a:rPr lang="en-GB" dirty="0" smtClean="0"/>
              <a:t>free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Apache </a:t>
            </a:r>
            <a:r>
              <a:rPr lang="en-GB" b="1" dirty="0" smtClean="0"/>
              <a:t>Camel</a:t>
            </a:r>
            <a:r>
              <a:rPr lang="en-GB" b="1" dirty="0"/>
              <a:t>: Distributed Systems orchestration</a:t>
            </a:r>
          </a:p>
        </p:txBody>
      </p:sp>
    </p:spTree>
    <p:extLst>
      <p:ext uri="{BB962C8B-B14F-4D97-AF65-F5344CB8AC3E}">
        <p14:creationId xmlns:p14="http://schemas.microsoft.com/office/powerpoint/2010/main" val="123610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/>
              <a:t>An elegant approach using idiomatic </a:t>
            </a:r>
            <a:r>
              <a:rPr lang="en-GB" dirty="0" err="1" smtClean="0"/>
              <a:t>Clojure</a:t>
            </a:r>
            <a:endParaRPr lang="en-GB" dirty="0"/>
          </a:p>
          <a:p>
            <a:r>
              <a:rPr lang="en-GB" dirty="0"/>
              <a:t>Leverages the power of </a:t>
            </a:r>
            <a:r>
              <a:rPr lang="en-GB" dirty="0" smtClean="0"/>
              <a:t>the </a:t>
            </a:r>
            <a:r>
              <a:rPr lang="en-GB" dirty="0" err="1" smtClean="0"/>
              <a:t>Clojure</a:t>
            </a:r>
            <a:r>
              <a:rPr lang="en-GB" dirty="0" smtClean="0"/>
              <a:t> language rather </a:t>
            </a:r>
            <a:r>
              <a:rPr lang="en-GB" dirty="0"/>
              <a:t>than </a:t>
            </a:r>
            <a:r>
              <a:rPr lang="en-GB" dirty="0" smtClean="0"/>
              <a:t>adhering </a:t>
            </a:r>
            <a:r>
              <a:rPr lang="en-GB" dirty="0"/>
              <a:t>to patterns</a:t>
            </a:r>
          </a:p>
          <a:p>
            <a:r>
              <a:rPr lang="en-GB" dirty="0"/>
              <a:t>Well documented, seems like a strong </a:t>
            </a:r>
            <a:r>
              <a:rPr lang="en-GB" dirty="0" smtClean="0"/>
              <a:t>community, good vibes</a:t>
            </a:r>
          </a:p>
          <a:p>
            <a:r>
              <a:rPr lang="en-GB" dirty="0" smtClean="0"/>
              <a:t>First of many “Event Stream Processing” libraries</a:t>
            </a:r>
            <a:endParaRPr lang="en-GB" dirty="0"/>
          </a:p>
          <a:p>
            <a:pPr lvl="1"/>
            <a:r>
              <a:rPr lang="en-GB" dirty="0"/>
              <a:t>Are they useful in this </a:t>
            </a:r>
            <a:r>
              <a:rPr lang="en-GB" dirty="0" smtClean="0"/>
              <a:t>space?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Lamina</a:t>
            </a:r>
          </a:p>
        </p:txBody>
      </p:sp>
    </p:spTree>
    <p:extLst>
      <p:ext uri="{BB962C8B-B14F-4D97-AF65-F5344CB8AC3E}">
        <p14:creationId xmlns:p14="http://schemas.microsoft.com/office/powerpoint/2010/main" val="1484282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/>
          </a:bodyPr>
          <a:lstStyle/>
          <a:p>
            <a:r>
              <a:rPr lang="en-GB" dirty="0"/>
              <a:t>Aleph, built on top of </a:t>
            </a:r>
            <a:r>
              <a:rPr lang="en-GB" dirty="0" smtClean="0"/>
              <a:t>Lamina</a:t>
            </a:r>
            <a:endParaRPr lang="en-GB" dirty="0"/>
          </a:p>
          <a:p>
            <a:pPr lvl="1"/>
            <a:r>
              <a:rPr lang="en-GB" dirty="0"/>
              <a:t>Provides adaptors based on Lamina </a:t>
            </a:r>
            <a:r>
              <a:rPr lang="en-GB" dirty="0" smtClean="0"/>
              <a:t>channels</a:t>
            </a:r>
          </a:p>
          <a:p>
            <a:pPr lvl="1"/>
            <a:r>
              <a:rPr lang="en-GB" dirty="0" smtClean="0"/>
              <a:t>Feasibly offers alternative to broker </a:t>
            </a:r>
            <a:endParaRPr lang="en-GB" dirty="0" smtClean="0"/>
          </a:p>
          <a:p>
            <a:pPr lvl="1"/>
            <a:r>
              <a:rPr lang="en-GB" dirty="0" smtClean="0"/>
              <a:t>Low level adaptors though</a:t>
            </a:r>
            <a:endParaRPr lang="en-GB" dirty="0"/>
          </a:p>
          <a:p>
            <a:r>
              <a:rPr lang="en-GB" dirty="0" smtClean="0"/>
              <a:t>It’s a place to start and bind </a:t>
            </a:r>
            <a:r>
              <a:rPr lang="en-GB" dirty="0" err="1" smtClean="0"/>
              <a:t>channles</a:t>
            </a:r>
            <a:r>
              <a:rPr lang="en-GB" dirty="0" smtClean="0"/>
              <a:t> to </a:t>
            </a:r>
            <a:r>
              <a:rPr lang="en-GB" dirty="0" err="1" smtClean="0"/>
              <a:t>backends</a:t>
            </a:r>
            <a:r>
              <a:rPr lang="en-GB" dirty="0" smtClean="0"/>
              <a:t> </a:t>
            </a:r>
          </a:p>
          <a:p>
            <a:r>
              <a:rPr lang="en-GB" dirty="0"/>
              <a:t>A bit lightweight right </a:t>
            </a:r>
            <a:r>
              <a:rPr lang="en-GB" dirty="0" smtClean="0"/>
              <a:t>now</a:t>
            </a:r>
            <a:endParaRPr lang="en-GB" dirty="0"/>
          </a:p>
          <a:p>
            <a:r>
              <a:rPr lang="en-GB" dirty="0"/>
              <a:t>I've used </a:t>
            </a:r>
            <a:r>
              <a:rPr lang="en-GB" dirty="0" err="1"/>
              <a:t>clamq</a:t>
            </a:r>
            <a:r>
              <a:rPr lang="en-GB" dirty="0"/>
              <a:t>, </a:t>
            </a:r>
            <a:r>
              <a:rPr lang="en-GB" dirty="0" err="1"/>
              <a:t>compojure</a:t>
            </a:r>
            <a:r>
              <a:rPr lang="en-GB" dirty="0"/>
              <a:t> and </a:t>
            </a:r>
            <a:r>
              <a:rPr lang="en-GB" dirty="0" smtClean="0"/>
              <a:t>quartzite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Lamina: System integration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4360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914947"/>
          </a:xfrm>
        </p:spPr>
        <p:txBody>
          <a:bodyPr>
            <a:normAutofit/>
          </a:bodyPr>
          <a:lstStyle/>
          <a:p>
            <a:r>
              <a:rPr lang="en-GB" dirty="0"/>
              <a:t>Routes are very nicely captured in succinct </a:t>
            </a:r>
            <a:r>
              <a:rPr lang="en-GB" dirty="0" err="1" smtClean="0"/>
              <a:t>Clojure</a:t>
            </a:r>
            <a:r>
              <a:rPr lang="en-GB" dirty="0" smtClean="0"/>
              <a:t> </a:t>
            </a:r>
            <a:r>
              <a:rPr lang="en-GB" dirty="0"/>
              <a:t>blocks</a:t>
            </a:r>
          </a:p>
          <a:p>
            <a:r>
              <a:rPr lang="en-GB" dirty="0"/>
              <a:t>has nice integration with </a:t>
            </a:r>
            <a:r>
              <a:rPr lang="en-GB" dirty="0" err="1" smtClean="0"/>
              <a:t>graphviz</a:t>
            </a:r>
            <a:endParaRPr lang="en-GB" b="1" dirty="0"/>
          </a:p>
          <a:p>
            <a:pPr marL="45720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Lamina: business rule capture</a:t>
            </a:r>
            <a:endParaRPr lang="en-GB" b="1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83271" y="4805747"/>
            <a:ext cx="8191767" cy="914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Breaks down a bit with the proliferation of anon </a:t>
            </a:r>
            <a:r>
              <a:rPr lang="en-GB" dirty="0" smtClean="0"/>
              <a:t>function</a:t>
            </a:r>
            <a:endParaRPr lang="en-GB" dirty="0"/>
          </a:p>
        </p:txBody>
      </p:sp>
      <p:pic>
        <p:nvPicPr>
          <p:cNvPr id="5124" name="Picture 4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573" y="2590124"/>
            <a:ext cx="4185495" cy="21047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1263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8"/>
            <a:ext cx="8191767" cy="4913741"/>
          </a:xfrm>
        </p:spPr>
        <p:txBody>
          <a:bodyPr>
            <a:normAutofit/>
          </a:bodyPr>
          <a:lstStyle/>
          <a:p>
            <a:r>
              <a:rPr lang="en-GB" dirty="0"/>
              <a:t>Message Channel</a:t>
            </a:r>
          </a:p>
          <a:p>
            <a:pPr lvl="1"/>
            <a:r>
              <a:rPr lang="en-GB" dirty="0"/>
              <a:t>Lamina provides it's own </a:t>
            </a:r>
            <a:r>
              <a:rPr lang="en-GB" dirty="0" smtClean="0"/>
              <a:t>channel construct</a:t>
            </a:r>
          </a:p>
          <a:p>
            <a:pPr lvl="1"/>
            <a:r>
              <a:rPr lang="en-GB" dirty="0" smtClean="0"/>
              <a:t>Memory only</a:t>
            </a:r>
            <a:endParaRPr lang="en-GB" dirty="0"/>
          </a:p>
          <a:p>
            <a:r>
              <a:rPr lang="en-GB" dirty="0"/>
              <a:t>Message </a:t>
            </a:r>
            <a:r>
              <a:rPr lang="en-GB" dirty="0" smtClean="0"/>
              <a:t>Endpoint</a:t>
            </a:r>
            <a:endParaRPr lang="en-GB" dirty="0"/>
          </a:p>
          <a:p>
            <a:pPr lvl="1"/>
            <a:r>
              <a:rPr lang="en-GB" dirty="0" smtClean="0"/>
              <a:t>Without this, we’re not distributed</a:t>
            </a:r>
          </a:p>
          <a:p>
            <a:pPr lvl="1"/>
            <a:r>
              <a:rPr lang="en-GB" dirty="0" smtClean="0"/>
              <a:t>Used </a:t>
            </a:r>
            <a:r>
              <a:rPr lang="en-GB" dirty="0" err="1" smtClean="0"/>
              <a:t>Clamq</a:t>
            </a:r>
            <a:r>
              <a:rPr lang="en-GB" dirty="0" smtClean="0"/>
              <a:t> to get us out of a jiffy</a:t>
            </a:r>
            <a:endParaRPr lang="en-GB" dirty="0" smtClean="0"/>
          </a:p>
          <a:p>
            <a:r>
              <a:rPr lang="en-GB" dirty="0" smtClean="0"/>
              <a:t>Pipeline</a:t>
            </a:r>
            <a:endParaRPr lang="en-GB" dirty="0"/>
          </a:p>
          <a:p>
            <a:pPr lvl="1"/>
            <a:r>
              <a:rPr lang="en-US" dirty="0" smtClean="0"/>
              <a:t>S</a:t>
            </a:r>
            <a:r>
              <a:rPr lang="en-GB" dirty="0" err="1" smtClean="0"/>
              <a:t>ee</a:t>
            </a:r>
            <a:r>
              <a:rPr lang="en-GB" dirty="0" smtClean="0"/>
              <a:t> (pipeline) </a:t>
            </a:r>
            <a:r>
              <a:rPr lang="en-US" dirty="0" smtClean="0">
                <a:sym typeface="Wingdings"/>
              </a:rPr>
              <a:t></a:t>
            </a:r>
            <a:endParaRPr lang="en-GB" dirty="0"/>
          </a:p>
          <a:p>
            <a:r>
              <a:rPr lang="en-GB" dirty="0" smtClean="0"/>
              <a:t>Not needed</a:t>
            </a:r>
          </a:p>
          <a:p>
            <a:pPr lvl="1"/>
            <a:r>
              <a:rPr lang="en-GB" dirty="0"/>
              <a:t>Content Enricher</a:t>
            </a:r>
          </a:p>
          <a:p>
            <a:pPr lvl="1"/>
            <a:r>
              <a:rPr lang="en-GB" dirty="0" smtClean="0"/>
              <a:t>Splitter</a:t>
            </a:r>
          </a:p>
          <a:p>
            <a:pPr lvl="1"/>
            <a:r>
              <a:rPr lang="en-GB" dirty="0" smtClean="0"/>
              <a:t>Message Router</a:t>
            </a:r>
          </a:p>
          <a:p>
            <a:pPr lvl="1"/>
            <a:r>
              <a:rPr lang="en-GB" dirty="0" smtClean="0"/>
              <a:t>DLQ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Lamina: </a:t>
            </a:r>
            <a:r>
              <a:rPr lang="en-GB" b="1" dirty="0"/>
              <a:t>Distributed Systems Orchestration</a:t>
            </a:r>
          </a:p>
        </p:txBody>
      </p:sp>
    </p:spTree>
    <p:extLst>
      <p:ext uri="{BB962C8B-B14F-4D97-AF65-F5344CB8AC3E}">
        <p14:creationId xmlns:p14="http://schemas.microsoft.com/office/powerpoint/2010/main" val="3125864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/>
          </a:bodyPr>
          <a:lstStyle/>
          <a:p>
            <a:r>
              <a:rPr lang="en-GB" dirty="0"/>
              <a:t>A quite young framework</a:t>
            </a:r>
          </a:p>
          <a:p>
            <a:r>
              <a:rPr lang="en-GB" dirty="0"/>
              <a:t>Idiomatic </a:t>
            </a:r>
            <a:r>
              <a:rPr lang="en-GB" dirty="0" err="1"/>
              <a:t>C</a:t>
            </a:r>
            <a:r>
              <a:rPr lang="en-GB" dirty="0" err="1" smtClean="0"/>
              <a:t>lojure</a:t>
            </a:r>
            <a:r>
              <a:rPr lang="en-GB" dirty="0" smtClean="0"/>
              <a:t> </a:t>
            </a:r>
            <a:r>
              <a:rPr lang="en-GB" dirty="0"/>
              <a:t>again, no yucky </a:t>
            </a:r>
            <a:r>
              <a:rPr lang="en-GB" dirty="0" err="1"/>
              <a:t>interop</a:t>
            </a:r>
            <a:endParaRPr lang="en-GB" dirty="0"/>
          </a:p>
          <a:p>
            <a:r>
              <a:rPr lang="en-GB" dirty="0"/>
              <a:t>Not advertised as an integration solution</a:t>
            </a:r>
          </a:p>
          <a:p>
            <a:r>
              <a:rPr lang="en-GB" dirty="0"/>
              <a:t>But there's </a:t>
            </a:r>
            <a:r>
              <a:rPr lang="en-GB" dirty="0" smtClean="0"/>
              <a:t>overlap</a:t>
            </a:r>
          </a:p>
          <a:p>
            <a:r>
              <a:rPr lang="en-GB" dirty="0" smtClean="0"/>
              <a:t>See also Riemann </a:t>
            </a:r>
            <a:r>
              <a:rPr lang="en-GB" dirty="0" err="1" smtClean="0"/>
              <a:t>etc</a:t>
            </a:r>
            <a:endParaRPr lang="en-GB" dirty="0"/>
          </a:p>
          <a:p>
            <a:endParaRPr lang="en-GB" b="1" dirty="0"/>
          </a:p>
          <a:p>
            <a:pPr marL="45720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EEP</a:t>
            </a:r>
          </a:p>
        </p:txBody>
      </p:sp>
    </p:spTree>
    <p:extLst>
      <p:ext uri="{BB962C8B-B14F-4D97-AF65-F5344CB8AC3E}">
        <p14:creationId xmlns:p14="http://schemas.microsoft.com/office/powerpoint/2010/main" val="3764844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19071"/>
            <a:ext cx="8191766" cy="514953"/>
          </a:xfrm>
        </p:spPr>
        <p:txBody>
          <a:bodyPr>
            <a:no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clumsyjedi</a:t>
            </a:r>
            <a:r>
              <a:rPr lang="en-US" dirty="0" smtClean="0"/>
              <a:t>/euroclojure2013</a:t>
            </a:r>
          </a:p>
          <a:p>
            <a:r>
              <a:rPr lang="en-US" dirty="0" smtClean="0"/>
              <a:t>A</a:t>
            </a:r>
            <a:r>
              <a:rPr lang="en-GB" dirty="0" err="1" smtClean="0"/>
              <a:t>ims</a:t>
            </a:r>
            <a:r>
              <a:rPr lang="en-GB" dirty="0" smtClean="0"/>
              <a:t> to connect and combines people, processes, systems, and technologies to ensure that the right people and the right processes have the right information at the right time </a:t>
            </a:r>
            <a:r>
              <a:rPr lang="en-US" dirty="0" smtClean="0"/>
              <a:t>–</a:t>
            </a:r>
            <a:r>
              <a:rPr lang="en-GB" dirty="0" smtClean="0"/>
              <a:t> </a:t>
            </a:r>
            <a:r>
              <a:rPr lang="en-GB" dirty="0" err="1" smtClean="0"/>
              <a:t>Brosey</a:t>
            </a:r>
            <a:r>
              <a:rPr lang="en-GB" dirty="0" smtClean="0"/>
              <a:t> et al</a:t>
            </a:r>
            <a:r>
              <a:rPr lang="en-GB" dirty="0" smtClean="0"/>
              <a:t>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85979" y="3214260"/>
            <a:ext cx="8191767" cy="514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99142" y="3691162"/>
            <a:ext cx="8191767" cy="514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The voodoo of making systems communicate reliably and predictably using asynchronous messaging - Me</a:t>
            </a:r>
            <a:endParaRPr lang="en-US" dirty="0" smtClean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99142" y="5492850"/>
            <a:ext cx="8191767" cy="514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It’s just middleware dude – Liz </a:t>
            </a:r>
            <a:r>
              <a:rPr lang="en-US" dirty="0" err="1" smtClean="0"/>
              <a:t>Wize</a:t>
            </a:r>
            <a:endParaRPr lang="en-US" dirty="0" smtClean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9142" y="4565800"/>
            <a:ext cx="8191767" cy="514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Why can’t the sales team see the supplier database yet? What am I paying you for </a:t>
            </a:r>
            <a:r>
              <a:rPr lang="en-US" dirty="0" smtClean="0"/>
              <a:t>–</a:t>
            </a:r>
            <a:r>
              <a:rPr lang="en-GB" dirty="0" smtClean="0"/>
              <a:t> Your boss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744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/>
          </a:bodyPr>
          <a:lstStyle/>
          <a:p>
            <a:r>
              <a:rPr lang="en-GB" dirty="0"/>
              <a:t>No, by design</a:t>
            </a:r>
          </a:p>
          <a:p>
            <a:r>
              <a:rPr lang="en-GB" dirty="0"/>
              <a:t>There's no channel or queue construct per se</a:t>
            </a:r>
          </a:p>
          <a:p>
            <a:r>
              <a:rPr lang="en-GB" dirty="0"/>
              <a:t>We can simulate this using </a:t>
            </a:r>
            <a:r>
              <a:rPr lang="en-GB" dirty="0" smtClean="0"/>
              <a:t>emitters </a:t>
            </a:r>
            <a:r>
              <a:rPr lang="en-GB" dirty="0"/>
              <a:t>and observers</a:t>
            </a:r>
          </a:p>
          <a:p>
            <a:r>
              <a:rPr lang="en-GB" dirty="0"/>
              <a:t>Again, adaptors to brokers </a:t>
            </a:r>
            <a:r>
              <a:rPr lang="en-GB" dirty="0" err="1"/>
              <a:t>etc</a:t>
            </a:r>
            <a:r>
              <a:rPr lang="en-GB" dirty="0"/>
              <a:t> provided by </a:t>
            </a:r>
            <a:r>
              <a:rPr lang="en-GB" dirty="0" err="1"/>
              <a:t>compojure</a:t>
            </a:r>
            <a:r>
              <a:rPr lang="en-GB" dirty="0"/>
              <a:t>, </a:t>
            </a:r>
            <a:r>
              <a:rPr lang="en-GB" dirty="0" err="1" smtClean="0"/>
              <a:t>clamq</a:t>
            </a:r>
            <a:r>
              <a:rPr lang="en-GB" dirty="0" smtClean="0"/>
              <a:t>, </a:t>
            </a:r>
            <a:r>
              <a:rPr lang="en-GB" dirty="0"/>
              <a:t>and </a:t>
            </a:r>
            <a:r>
              <a:rPr lang="en-GB" dirty="0" smtClean="0"/>
              <a:t>quartzite</a:t>
            </a:r>
          </a:p>
          <a:p>
            <a:r>
              <a:rPr lang="en-US" b="1" dirty="0" smtClean="0"/>
              <a:t>C</a:t>
            </a:r>
            <a:r>
              <a:rPr lang="en-GB" b="1" dirty="0" err="1" smtClean="0"/>
              <a:t>ore.async</a:t>
            </a:r>
            <a:endParaRPr lang="en-GB" b="1" dirty="0"/>
          </a:p>
          <a:p>
            <a:pPr marL="45720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EEP</a:t>
            </a:r>
            <a:r>
              <a:rPr lang="en-GB" b="1" dirty="0"/>
              <a:t>: Systems </a:t>
            </a:r>
            <a:r>
              <a:rPr lang="en-GB" b="1" dirty="0" smtClean="0"/>
              <a:t>Integration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48173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32719"/>
            <a:ext cx="5159992" cy="218418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It's </a:t>
            </a:r>
            <a:r>
              <a:rPr lang="en-US" dirty="0"/>
              <a:t>better than anything we've seen so far</a:t>
            </a:r>
          </a:p>
          <a:p>
            <a:r>
              <a:rPr lang="en-US" dirty="0" smtClean="0"/>
              <a:t>Because </a:t>
            </a:r>
            <a:r>
              <a:rPr lang="en-US" dirty="0"/>
              <a:t>the topologies </a:t>
            </a:r>
            <a:r>
              <a:rPr lang="en-US" dirty="0" smtClean="0"/>
              <a:t>consist of a few constructs with predictable </a:t>
            </a:r>
            <a:r>
              <a:rPr lang="en-US" dirty="0" err="1" smtClean="0"/>
              <a:t>behaviours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Because </a:t>
            </a:r>
            <a:r>
              <a:rPr lang="en-US" dirty="0"/>
              <a:t>the </a:t>
            </a:r>
            <a:r>
              <a:rPr lang="en-US" dirty="0" smtClean="0"/>
              <a:t>processors reference each other</a:t>
            </a:r>
            <a:endParaRPr lang="en-US" dirty="0"/>
          </a:p>
          <a:p>
            <a:r>
              <a:rPr lang="en-US" dirty="0" smtClean="0"/>
              <a:t>You </a:t>
            </a:r>
            <a:r>
              <a:rPr lang="en-US" dirty="0"/>
              <a:t>can graph the entire topology, not just the path taken by one event</a:t>
            </a: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EEP</a:t>
            </a:r>
            <a:r>
              <a:rPr lang="en-GB" b="1" dirty="0"/>
              <a:t>: Business rules </a:t>
            </a:r>
            <a:r>
              <a:rPr lang="en-GB" b="1" dirty="0" smtClean="0"/>
              <a:t>capture</a:t>
            </a:r>
            <a:endParaRPr lang="en-GB" b="1" dirty="0"/>
          </a:p>
        </p:txBody>
      </p:sp>
      <p:pic>
        <p:nvPicPr>
          <p:cNvPr id="3074" name="Picture 2" descr="Alt tex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047" y="1629795"/>
            <a:ext cx="3465023" cy="507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lt tex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916907"/>
            <a:ext cx="4211708" cy="292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959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968332"/>
          </a:xfrm>
        </p:spPr>
        <p:txBody>
          <a:bodyPr>
            <a:normAutofit fontScale="70000" lnSpcReduction="20000"/>
          </a:bodyPr>
          <a:lstStyle/>
          <a:p>
            <a:r>
              <a:rPr lang="en-GB" sz="2900" dirty="0" smtClean="0"/>
              <a:t>Message Endpoints</a:t>
            </a:r>
            <a:endParaRPr lang="en-GB" sz="2900" dirty="0"/>
          </a:p>
          <a:p>
            <a:pPr lvl="1"/>
            <a:r>
              <a:rPr lang="en-GB" sz="2500" dirty="0" smtClean="0"/>
              <a:t>Not distributed without it</a:t>
            </a:r>
          </a:p>
          <a:p>
            <a:r>
              <a:rPr lang="en-GB" sz="2900" dirty="0" smtClean="0"/>
              <a:t>Message </a:t>
            </a:r>
            <a:r>
              <a:rPr lang="en-GB" sz="2900" dirty="0"/>
              <a:t>Router</a:t>
            </a:r>
          </a:p>
          <a:p>
            <a:pPr lvl="1"/>
            <a:r>
              <a:rPr lang="en-GB" sz="2500" dirty="0" smtClean="0"/>
              <a:t>Via </a:t>
            </a:r>
            <a:r>
              <a:rPr lang="en-GB" sz="2500" dirty="0"/>
              <a:t>dispatching to different </a:t>
            </a:r>
            <a:r>
              <a:rPr lang="en-GB" sz="2500" dirty="0" smtClean="0"/>
              <a:t>streams via </a:t>
            </a:r>
            <a:r>
              <a:rPr lang="en-GB" sz="2500" dirty="0" err="1" smtClean="0"/>
              <a:t>defsplitter</a:t>
            </a:r>
            <a:endParaRPr lang="en-GB" sz="2500" dirty="0"/>
          </a:p>
          <a:p>
            <a:r>
              <a:rPr lang="en-GB" sz="2900" dirty="0" smtClean="0"/>
              <a:t>Content </a:t>
            </a:r>
            <a:r>
              <a:rPr lang="en-GB" sz="2900" dirty="0"/>
              <a:t>Enricher</a:t>
            </a:r>
          </a:p>
          <a:p>
            <a:pPr lvl="1"/>
            <a:r>
              <a:rPr lang="en-GB" sz="2500" dirty="0" smtClean="0"/>
              <a:t>Via </a:t>
            </a:r>
            <a:r>
              <a:rPr lang="en-GB" sz="2500" dirty="0" err="1" smtClean="0"/>
              <a:t>deftransformer</a:t>
            </a:r>
            <a:endParaRPr lang="en-GB" sz="2500" dirty="0"/>
          </a:p>
          <a:p>
            <a:r>
              <a:rPr lang="en-GB" sz="2900" dirty="0"/>
              <a:t>Pipeline</a:t>
            </a:r>
          </a:p>
          <a:p>
            <a:pPr lvl="1"/>
            <a:r>
              <a:rPr lang="en-GB" sz="2500" dirty="0"/>
              <a:t>defined as a linked list of sorts in the topology</a:t>
            </a:r>
          </a:p>
          <a:p>
            <a:r>
              <a:rPr lang="en-GB" sz="2900" dirty="0" smtClean="0"/>
              <a:t>Aggregator</a:t>
            </a:r>
          </a:p>
          <a:p>
            <a:pPr lvl="1"/>
            <a:r>
              <a:rPr lang="en-GB" sz="2700" dirty="0" smtClean="0"/>
              <a:t>Good instrumentation around aggregation, but without </a:t>
            </a:r>
            <a:r>
              <a:rPr lang="en-GB" sz="2700" dirty="0" err="1" smtClean="0"/>
              <a:t>brokr</a:t>
            </a:r>
            <a:r>
              <a:rPr lang="en-GB" sz="2700" dirty="0" smtClean="0"/>
              <a:t> backed channels we can’t solve the WPS </a:t>
            </a:r>
            <a:r>
              <a:rPr lang="en-GB" sz="2700" dirty="0" err="1" smtClean="0"/>
              <a:t>callback</a:t>
            </a:r>
            <a:r>
              <a:rPr lang="en-GB" sz="2700" dirty="0" smtClean="0"/>
              <a:t> problem</a:t>
            </a:r>
            <a:endParaRPr lang="en-GB" sz="2700" dirty="0"/>
          </a:p>
          <a:p>
            <a:r>
              <a:rPr lang="en-GB" sz="2900" dirty="0" smtClean="0"/>
              <a:t>Dead </a:t>
            </a:r>
            <a:r>
              <a:rPr lang="en-GB" sz="2900" dirty="0"/>
              <a:t>Letter Channel</a:t>
            </a:r>
          </a:p>
          <a:p>
            <a:pPr lvl="1"/>
            <a:r>
              <a:rPr lang="en-GB" sz="2500" dirty="0"/>
              <a:t>No error </a:t>
            </a:r>
            <a:r>
              <a:rPr lang="en-GB" sz="2500" dirty="0" smtClean="0"/>
              <a:t>handling</a:t>
            </a:r>
          </a:p>
          <a:p>
            <a:r>
              <a:rPr lang="en-GB" sz="2700" dirty="0" smtClean="0"/>
              <a:t>Not used</a:t>
            </a:r>
          </a:p>
          <a:p>
            <a:pPr lvl="1"/>
            <a:r>
              <a:rPr lang="en-GB" sz="2800" dirty="0"/>
              <a:t>Message </a:t>
            </a:r>
            <a:r>
              <a:rPr lang="en-GB" sz="2800" dirty="0" smtClean="0"/>
              <a:t>Channel</a:t>
            </a:r>
          </a:p>
          <a:p>
            <a:pPr lvl="1"/>
            <a:r>
              <a:rPr lang="en-GB" sz="2800" dirty="0" smtClean="0"/>
              <a:t>Splitter</a:t>
            </a:r>
            <a:endParaRPr lang="en-GB" sz="2800" dirty="0"/>
          </a:p>
          <a:p>
            <a:pPr lvl="1"/>
            <a:endParaRPr lang="en-GB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EEP</a:t>
            </a:r>
            <a:r>
              <a:rPr lang="en-GB" b="1" dirty="0"/>
              <a:t>: Distributed Systems </a:t>
            </a:r>
            <a:r>
              <a:rPr lang="en-GB" b="1" dirty="0" smtClean="0"/>
              <a:t>orchestration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59254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/>
          </a:bodyPr>
          <a:lstStyle/>
          <a:p>
            <a:r>
              <a:rPr lang="en-GB" dirty="0"/>
              <a:t>Also a real time event processing tool</a:t>
            </a:r>
          </a:p>
          <a:p>
            <a:r>
              <a:rPr lang="en-GB" dirty="0"/>
              <a:t>A java</a:t>
            </a:r>
            <a:r>
              <a:rPr lang="en-GB" dirty="0" smtClean="0"/>
              <a:t>/</a:t>
            </a:r>
            <a:r>
              <a:rPr lang="en-GB" dirty="0" err="1" smtClean="0"/>
              <a:t>Clojure</a:t>
            </a:r>
            <a:r>
              <a:rPr lang="en-GB" dirty="0" smtClean="0"/>
              <a:t> </a:t>
            </a:r>
            <a:r>
              <a:rPr lang="en-GB" dirty="0"/>
              <a:t>hybrid</a:t>
            </a:r>
          </a:p>
          <a:p>
            <a:r>
              <a:rPr lang="en-GB" dirty="0"/>
              <a:t>Allows </a:t>
            </a:r>
            <a:r>
              <a:rPr lang="en-GB" dirty="0" smtClean="0"/>
              <a:t>components </a:t>
            </a:r>
            <a:r>
              <a:rPr lang="en-GB" dirty="0"/>
              <a:t>to be written in other languages</a:t>
            </a:r>
          </a:p>
          <a:p>
            <a:pPr marL="45720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Storm</a:t>
            </a:r>
          </a:p>
        </p:txBody>
      </p:sp>
    </p:spTree>
    <p:extLst>
      <p:ext uri="{BB962C8B-B14F-4D97-AF65-F5344CB8AC3E}">
        <p14:creationId xmlns:p14="http://schemas.microsoft.com/office/powerpoint/2010/main" val="319985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/>
          </a:bodyPr>
          <a:lstStyle/>
          <a:p>
            <a:r>
              <a:rPr lang="en-GB" dirty="0"/>
              <a:t>Again we are rolling our own</a:t>
            </a:r>
          </a:p>
          <a:p>
            <a:r>
              <a:rPr lang="en-GB" dirty="0"/>
              <a:t>No dependency on message queuing libs for distributed work</a:t>
            </a:r>
          </a:p>
          <a:p>
            <a:r>
              <a:rPr lang="en-GB" dirty="0"/>
              <a:t>Ships with an ancient </a:t>
            </a:r>
            <a:r>
              <a:rPr lang="en-GB" dirty="0" err="1"/>
              <a:t>C</a:t>
            </a:r>
            <a:r>
              <a:rPr lang="en-GB" dirty="0" err="1" smtClean="0"/>
              <a:t>ompojure</a:t>
            </a:r>
            <a:endParaRPr lang="en-GB" dirty="0"/>
          </a:p>
          <a:p>
            <a:pPr marL="45720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Storm</a:t>
            </a:r>
            <a:r>
              <a:rPr lang="en-GB" b="1" dirty="0"/>
              <a:t>: Systems </a:t>
            </a:r>
            <a:r>
              <a:rPr lang="en-GB" b="1" dirty="0" smtClean="0"/>
              <a:t>integration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15569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/>
          </a:bodyPr>
          <a:lstStyle/>
          <a:p>
            <a:r>
              <a:rPr lang="en-GB" dirty="0" err="1"/>
              <a:t>Clojure</a:t>
            </a:r>
            <a:r>
              <a:rPr lang="en-GB" dirty="0"/>
              <a:t> DSL is not terribly human readable</a:t>
            </a:r>
          </a:p>
          <a:p>
            <a:r>
              <a:rPr lang="en-GB" dirty="0"/>
              <a:t>No topology visualisations</a:t>
            </a:r>
          </a:p>
          <a:p>
            <a:pPr marL="45720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Storm</a:t>
            </a:r>
            <a:r>
              <a:rPr lang="en-GB" b="1" dirty="0"/>
              <a:t>: : Business Rules Capture</a:t>
            </a:r>
          </a:p>
        </p:txBody>
      </p:sp>
    </p:spTree>
    <p:extLst>
      <p:ext uri="{BB962C8B-B14F-4D97-AF65-F5344CB8AC3E}">
        <p14:creationId xmlns:p14="http://schemas.microsoft.com/office/powerpoint/2010/main" val="1672047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98198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Message</a:t>
            </a:r>
          </a:p>
          <a:p>
            <a:pPr lvl="1"/>
            <a:r>
              <a:rPr lang="en-GB" dirty="0" smtClean="0"/>
              <a:t>Tuple, must be </a:t>
            </a:r>
            <a:r>
              <a:rPr lang="en-GB" dirty="0" err="1" smtClean="0"/>
              <a:t>serializable</a:t>
            </a:r>
            <a:endParaRPr lang="en-GB" dirty="0" smtClean="0"/>
          </a:p>
          <a:p>
            <a:r>
              <a:rPr lang="en-GB" dirty="0" smtClean="0"/>
              <a:t>Content </a:t>
            </a:r>
            <a:r>
              <a:rPr lang="en-GB" dirty="0"/>
              <a:t>Enricher</a:t>
            </a:r>
          </a:p>
          <a:p>
            <a:pPr lvl="1"/>
            <a:r>
              <a:rPr lang="en-GB" dirty="0" smtClean="0"/>
              <a:t>Bolt emits a modified tuple</a:t>
            </a:r>
            <a:endParaRPr lang="en-GB" dirty="0"/>
          </a:p>
          <a:p>
            <a:r>
              <a:rPr lang="en-GB" dirty="0"/>
              <a:t>Pipeline</a:t>
            </a:r>
          </a:p>
          <a:p>
            <a:pPr lvl="1"/>
            <a:r>
              <a:rPr lang="en-GB" dirty="0" smtClean="0"/>
              <a:t>Reverse of EEP, nodes specify where they read from</a:t>
            </a:r>
            <a:endParaRPr lang="en-GB" dirty="0"/>
          </a:p>
          <a:p>
            <a:r>
              <a:rPr lang="en-GB" dirty="0"/>
              <a:t>Splitter</a:t>
            </a:r>
          </a:p>
          <a:p>
            <a:pPr lvl="1"/>
            <a:r>
              <a:rPr lang="en-GB" dirty="0"/>
              <a:t>As simple as (</a:t>
            </a:r>
            <a:r>
              <a:rPr lang="en-GB" dirty="0" err="1"/>
              <a:t>doseq</a:t>
            </a:r>
            <a:r>
              <a:rPr lang="en-GB" dirty="0"/>
              <a:t> emit! [])</a:t>
            </a:r>
          </a:p>
          <a:p>
            <a:r>
              <a:rPr lang="en-GB" dirty="0"/>
              <a:t>Aggregator</a:t>
            </a:r>
          </a:p>
          <a:p>
            <a:pPr lvl="1"/>
            <a:r>
              <a:rPr lang="en-GB" dirty="0"/>
              <a:t>YES! It is possible to do this in storm</a:t>
            </a:r>
          </a:p>
          <a:p>
            <a:pPr lvl="1"/>
            <a:r>
              <a:rPr lang="en-GB" dirty="0"/>
              <a:t>We can distribute work amongst workers</a:t>
            </a:r>
          </a:p>
          <a:p>
            <a:pPr lvl="1"/>
            <a:r>
              <a:rPr lang="en-GB" dirty="0"/>
              <a:t>But process alike tasks on a single node</a:t>
            </a:r>
          </a:p>
          <a:p>
            <a:r>
              <a:rPr lang="en-GB" dirty="0"/>
              <a:t>Dead Letter Channel</a:t>
            </a:r>
          </a:p>
          <a:p>
            <a:pPr lvl="1"/>
            <a:r>
              <a:rPr lang="en-GB" dirty="0"/>
              <a:t>We have the constructs </a:t>
            </a:r>
            <a:r>
              <a:rPr lang="en-GB" dirty="0" err="1"/>
              <a:t>ack</a:t>
            </a:r>
            <a:r>
              <a:rPr lang="en-GB" dirty="0"/>
              <a:t>! and fail!</a:t>
            </a:r>
          </a:p>
          <a:p>
            <a:pPr lvl="1"/>
            <a:r>
              <a:rPr lang="en-GB" dirty="0"/>
              <a:t>these ensure processing of messages by downstream consumer</a:t>
            </a:r>
          </a:p>
          <a:p>
            <a:pPr lvl="1"/>
            <a:r>
              <a:rPr lang="en-GB" dirty="0"/>
              <a:t>default behaviour is to process </a:t>
            </a:r>
            <a:r>
              <a:rPr lang="en-GB" dirty="0" err="1"/>
              <a:t>un'acked</a:t>
            </a:r>
            <a:r>
              <a:rPr lang="en-GB" dirty="0"/>
              <a:t> messages again (forever</a:t>
            </a:r>
            <a:r>
              <a:rPr lang="en-GB" dirty="0" smtClean="0"/>
              <a:t>)</a:t>
            </a:r>
          </a:p>
          <a:p>
            <a:r>
              <a:rPr lang="en-GB" dirty="0" smtClean="0"/>
              <a:t>Not Used</a:t>
            </a:r>
          </a:p>
          <a:p>
            <a:pPr lvl="1"/>
            <a:r>
              <a:rPr lang="en-GB" dirty="0"/>
              <a:t>Message Channel</a:t>
            </a:r>
          </a:p>
          <a:p>
            <a:pPr lvl="1"/>
            <a:r>
              <a:rPr lang="en-GB" dirty="0" smtClean="0"/>
              <a:t>Message broker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Storm</a:t>
            </a:r>
            <a:r>
              <a:rPr lang="en-GB" b="1" dirty="0"/>
              <a:t>: Distributed systems </a:t>
            </a:r>
            <a:r>
              <a:rPr lang="en-GB" b="1" dirty="0" smtClean="0"/>
              <a:t>orchestration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34378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/>
          </a:bodyPr>
          <a:lstStyle/>
          <a:p>
            <a:r>
              <a:rPr lang="en-GB" dirty="0"/>
              <a:t>Most of these projects have eschewed the language of patterns</a:t>
            </a:r>
          </a:p>
          <a:p>
            <a:r>
              <a:rPr lang="en-GB" dirty="0"/>
              <a:t>Patterns can be </a:t>
            </a:r>
            <a:r>
              <a:rPr lang="en-GB" dirty="0" smtClean="0"/>
              <a:t>seen in the samples</a:t>
            </a:r>
            <a:endParaRPr lang="en-GB" dirty="0"/>
          </a:p>
          <a:p>
            <a:r>
              <a:rPr lang="en-GB" dirty="0" smtClean="0"/>
              <a:t>Also places where the patterns are not noticeable</a:t>
            </a:r>
            <a:endParaRPr lang="en-GB" dirty="0"/>
          </a:p>
          <a:p>
            <a:pPr lvl="1"/>
            <a:r>
              <a:rPr lang="en-GB" dirty="0" smtClean="0"/>
              <a:t>Better for code clarity</a:t>
            </a:r>
          </a:p>
          <a:p>
            <a:pPr lvl="1"/>
            <a:r>
              <a:rPr lang="en-GB" dirty="0" smtClean="0"/>
              <a:t>Worse for topology clarity</a:t>
            </a:r>
            <a:endParaRPr lang="en-GB" dirty="0"/>
          </a:p>
          <a:p>
            <a:r>
              <a:rPr lang="en-US" dirty="0" err="1" smtClean="0"/>
              <a:t>Ev</a:t>
            </a:r>
            <a:r>
              <a:rPr lang="en-GB" dirty="0" err="1" smtClean="0"/>
              <a:t>olution</a:t>
            </a:r>
            <a:r>
              <a:rPr lang="en-GB" dirty="0" smtClean="0"/>
              <a:t> beyond patterns</a:t>
            </a:r>
            <a:endParaRPr lang="en-GB" dirty="0"/>
          </a:p>
          <a:p>
            <a:pPr lvl="1"/>
            <a:r>
              <a:rPr lang="en-GB" dirty="0" smtClean="0"/>
              <a:t>Storm </a:t>
            </a:r>
            <a:r>
              <a:rPr lang="en-GB" dirty="0" smtClean="0"/>
              <a:t>IPC</a:t>
            </a:r>
          </a:p>
          <a:p>
            <a:pPr lvl="1"/>
            <a:r>
              <a:rPr lang="en-GB" dirty="0" smtClean="0"/>
              <a:t>Storm error handling (possibly)</a:t>
            </a:r>
          </a:p>
          <a:p>
            <a:r>
              <a:rPr lang="en-GB" dirty="0" smtClean="0"/>
              <a:t>Where patterns are not explicitly defined, there’s mileage in winging it</a:t>
            </a:r>
            <a:endParaRPr lang="en-GB" dirty="0"/>
          </a:p>
          <a:p>
            <a:pPr marL="45720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Beyond Patterns</a:t>
            </a:r>
          </a:p>
        </p:txBody>
      </p:sp>
    </p:spTree>
    <p:extLst>
      <p:ext uri="{BB962C8B-B14F-4D97-AF65-F5344CB8AC3E}">
        <p14:creationId xmlns:p14="http://schemas.microsoft.com/office/powerpoint/2010/main" val="1907417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/>
          </a:bodyPr>
          <a:lstStyle/>
          <a:p>
            <a:r>
              <a:rPr lang="en-GB" dirty="0"/>
              <a:t>No clear winner</a:t>
            </a:r>
          </a:p>
          <a:p>
            <a:r>
              <a:rPr lang="en-GB" dirty="0"/>
              <a:t>Clear winners for different priorities though</a:t>
            </a:r>
          </a:p>
          <a:p>
            <a:r>
              <a:rPr lang="en-GB" dirty="0"/>
              <a:t>Lamina is the most well-rounded product here</a:t>
            </a:r>
          </a:p>
          <a:p>
            <a:r>
              <a:rPr lang="en-GB" dirty="0"/>
              <a:t>Camel </a:t>
            </a:r>
            <a:r>
              <a:rPr lang="en-GB" dirty="0" smtClean="0"/>
              <a:t>gives </a:t>
            </a:r>
            <a:r>
              <a:rPr lang="en-GB" dirty="0"/>
              <a:t>the best adaptor support</a:t>
            </a:r>
          </a:p>
          <a:p>
            <a:r>
              <a:rPr lang="en-GB" dirty="0"/>
              <a:t>If you need an ESB you will probably need to stick with java</a:t>
            </a:r>
          </a:p>
          <a:p>
            <a:pPr lvl="1"/>
            <a:r>
              <a:rPr lang="en-GB" dirty="0"/>
              <a:t>or write your own ;)</a:t>
            </a:r>
          </a:p>
          <a:p>
            <a:r>
              <a:rPr lang="en-GB" dirty="0"/>
              <a:t>Storm has by far the best distributed systems orchestration</a:t>
            </a:r>
          </a:p>
          <a:p>
            <a:pPr lvl="1"/>
            <a:r>
              <a:rPr lang="en-GB" dirty="0"/>
              <a:t>Does this by breaking out of traditional orchestration paradigms</a:t>
            </a:r>
          </a:p>
          <a:p>
            <a:r>
              <a:rPr lang="en-GB" dirty="0"/>
              <a:t>EEP actually gave the best topology visualisation</a:t>
            </a:r>
          </a:p>
          <a:p>
            <a:pPr lvl="1"/>
            <a:r>
              <a:rPr lang="en-GB" dirty="0"/>
              <a:t>Not even designed for </a:t>
            </a:r>
            <a:r>
              <a:rPr lang="en-GB" dirty="0" smtClean="0"/>
              <a:t>integration</a:t>
            </a:r>
            <a:endParaRPr lang="en-GB" dirty="0"/>
          </a:p>
          <a:p>
            <a:pPr marL="45720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840569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290710"/>
          </a:xfrm>
        </p:spPr>
        <p:txBody>
          <a:bodyPr>
            <a:normAutofit/>
          </a:bodyPr>
          <a:lstStyle/>
          <a:p>
            <a:r>
              <a:rPr lang="en-GB" dirty="0"/>
              <a:t>Systems </a:t>
            </a:r>
            <a:r>
              <a:rPr lang="en-GB" dirty="0" smtClean="0"/>
              <a:t>Integration</a:t>
            </a:r>
            <a:br>
              <a:rPr lang="en-GB" dirty="0" smtClean="0"/>
            </a:br>
            <a:r>
              <a:rPr lang="en-GB" dirty="0" smtClean="0"/>
              <a:t>Message Broker Adaptors</a:t>
            </a:r>
            <a:br>
              <a:rPr lang="en-GB" dirty="0" smtClean="0"/>
            </a:br>
            <a:r>
              <a:rPr lang="en-GB" dirty="0" smtClean="0"/>
              <a:t>Database Adaptors </a:t>
            </a:r>
            <a:r>
              <a:rPr lang="en-GB" dirty="0" err="1" smtClean="0"/>
              <a:t>etc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  <a:p>
            <a:r>
              <a:rPr lang="en-GB" dirty="0"/>
              <a:t>Business Rules </a:t>
            </a:r>
            <a:r>
              <a:rPr lang="en-GB" dirty="0" smtClean="0"/>
              <a:t>Capture</a:t>
            </a:r>
            <a:br>
              <a:rPr lang="en-GB" dirty="0" smtClean="0"/>
            </a:br>
            <a:r>
              <a:rPr lang="en-GB" dirty="0" smtClean="0"/>
              <a:t>Topology now hold lots of biz logic formerly in apps</a:t>
            </a:r>
            <a:br>
              <a:rPr lang="en-GB" dirty="0" smtClean="0"/>
            </a:br>
            <a:r>
              <a:rPr lang="en-GB" dirty="0" smtClean="0"/>
              <a:t>Topology descriptions</a:t>
            </a:r>
            <a:br>
              <a:rPr lang="en-GB" dirty="0" smtClean="0"/>
            </a:br>
            <a:r>
              <a:rPr lang="en-GB" dirty="0" smtClean="0"/>
              <a:t>Topology visualisation</a:t>
            </a:r>
            <a:br>
              <a:rPr lang="en-GB" dirty="0" smtClean="0"/>
            </a:br>
            <a:endParaRPr lang="en-GB" dirty="0"/>
          </a:p>
          <a:p>
            <a:r>
              <a:rPr lang="en-GB" dirty="0"/>
              <a:t>Distributed Systems </a:t>
            </a:r>
            <a:r>
              <a:rPr lang="en-GB" dirty="0" smtClean="0"/>
              <a:t>Orchestration</a:t>
            </a:r>
            <a:br>
              <a:rPr lang="en-GB" dirty="0" smtClean="0"/>
            </a:br>
            <a:r>
              <a:rPr lang="en-GB" dirty="0" smtClean="0"/>
              <a:t>Fault tolerance</a:t>
            </a:r>
            <a:br>
              <a:rPr lang="en-GB" dirty="0" smtClean="0"/>
            </a:br>
            <a:r>
              <a:rPr lang="en-GB" dirty="0" smtClean="0"/>
              <a:t>Throughput</a:t>
            </a:r>
            <a:br>
              <a:rPr lang="en-GB" dirty="0" smtClean="0"/>
            </a:br>
            <a:r>
              <a:rPr lang="en-GB" dirty="0" smtClean="0"/>
              <a:t>Collaboration </a:t>
            </a:r>
            <a:r>
              <a:rPr lang="en-GB" dirty="0" err="1" smtClean="0"/>
              <a:t>etc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Areas of Interest</a:t>
            </a:r>
          </a:p>
        </p:txBody>
      </p:sp>
    </p:spTree>
    <p:extLst>
      <p:ext uri="{BB962C8B-B14F-4D97-AF65-F5344CB8AC3E}">
        <p14:creationId xmlns:p14="http://schemas.microsoft.com/office/powerpoint/2010/main" val="257807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32719"/>
            <a:ext cx="4832446" cy="3671793"/>
          </a:xfrm>
        </p:spPr>
        <p:txBody>
          <a:bodyPr>
            <a:normAutofit/>
          </a:bodyPr>
          <a:lstStyle/>
          <a:p>
            <a:r>
              <a:rPr lang="en-GB" dirty="0"/>
              <a:t>Tech bookshelf mainstay</a:t>
            </a:r>
          </a:p>
          <a:p>
            <a:r>
              <a:rPr lang="en-GB" dirty="0"/>
              <a:t>A collection of patterns (like Go4)</a:t>
            </a:r>
          </a:p>
          <a:p>
            <a:r>
              <a:rPr lang="en-GB" dirty="0" smtClean="0"/>
              <a:t>C</a:t>
            </a:r>
            <a:r>
              <a:rPr lang="en-GB" dirty="0" smtClean="0"/>
              <a:t>aptures </a:t>
            </a:r>
            <a:r>
              <a:rPr lang="en-GB" dirty="0"/>
              <a:t>transitions and interactions at a micro-level</a:t>
            </a:r>
          </a:p>
          <a:p>
            <a:r>
              <a:rPr lang="en-GB" dirty="0"/>
              <a:t>It's incredibly </a:t>
            </a:r>
            <a:r>
              <a:rPr lang="en-GB" dirty="0" smtClean="0"/>
              <a:t>boring</a:t>
            </a:r>
          </a:p>
          <a:p>
            <a:r>
              <a:rPr lang="en-GB" dirty="0" smtClean="0"/>
              <a:t>Prescriptive</a:t>
            </a:r>
            <a:endParaRPr lang="en-GB" dirty="0"/>
          </a:p>
          <a:p>
            <a:r>
              <a:rPr lang="en-GB" dirty="0"/>
              <a:t>Powerful languages can render patterns </a:t>
            </a:r>
            <a:r>
              <a:rPr lang="en-GB" dirty="0" smtClean="0"/>
              <a:t>obsolete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Enterprise Integration Patterns</a:t>
            </a:r>
          </a:p>
        </p:txBody>
      </p:sp>
      <p:pic>
        <p:nvPicPr>
          <p:cNvPr id="25606" name="Picture 6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410" y="1624084"/>
            <a:ext cx="3764597" cy="504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691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/>
          </a:bodyPr>
          <a:lstStyle/>
          <a:p>
            <a:r>
              <a:rPr lang="en-GB" dirty="0"/>
              <a:t>Low throughput (&lt; 5 messages a second) at peak</a:t>
            </a:r>
          </a:p>
          <a:p>
            <a:r>
              <a:rPr lang="en-GB" dirty="0"/>
              <a:t>Resistant to change</a:t>
            </a:r>
          </a:p>
          <a:p>
            <a:r>
              <a:rPr lang="en-GB" dirty="0"/>
              <a:t>A replacement for an existing system</a:t>
            </a:r>
          </a:p>
          <a:p>
            <a:r>
              <a:rPr lang="en-GB" dirty="0"/>
              <a:t>One-way flow</a:t>
            </a:r>
          </a:p>
          <a:p>
            <a:r>
              <a:rPr lang="en-GB" dirty="0"/>
              <a:t>Delivery is </a:t>
            </a:r>
            <a:r>
              <a:rPr lang="en-GB" dirty="0" smtClean="0"/>
              <a:t>critical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1634379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Component View</a:t>
            </a:r>
          </a:p>
        </p:txBody>
      </p:sp>
      <p:pic>
        <p:nvPicPr>
          <p:cNvPr id="23554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10" y="1746913"/>
            <a:ext cx="7995944" cy="479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83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EIP View</a:t>
            </a:r>
          </a:p>
        </p:txBody>
      </p:sp>
      <p:pic>
        <p:nvPicPr>
          <p:cNvPr id="22530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48" y="1583141"/>
            <a:ext cx="7301551" cy="513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31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Message</a:t>
            </a:r>
          </a:p>
          <a:p>
            <a:pPr lvl="1"/>
            <a:r>
              <a:rPr lang="en-GB" dirty="0" smtClean="0"/>
              <a:t>Discrete event</a:t>
            </a:r>
            <a:endParaRPr lang="en-GB" dirty="0"/>
          </a:p>
          <a:p>
            <a:r>
              <a:rPr lang="en-GB" dirty="0"/>
              <a:t>Message </a:t>
            </a:r>
            <a:r>
              <a:rPr lang="en-GB" dirty="0" smtClean="0"/>
              <a:t>Channel</a:t>
            </a:r>
          </a:p>
          <a:p>
            <a:pPr lvl="1"/>
            <a:r>
              <a:rPr lang="en-GB" dirty="0" smtClean="0"/>
              <a:t>Logical address</a:t>
            </a:r>
            <a:endParaRPr lang="en-GB" dirty="0"/>
          </a:p>
          <a:p>
            <a:r>
              <a:rPr lang="en-GB" dirty="0"/>
              <a:t>Message </a:t>
            </a:r>
            <a:r>
              <a:rPr lang="en-GB" dirty="0" smtClean="0"/>
              <a:t>Endpoints</a:t>
            </a:r>
          </a:p>
          <a:p>
            <a:pPr lvl="1"/>
            <a:r>
              <a:rPr lang="en-GB" dirty="0" smtClean="0"/>
              <a:t>Interface to the channel</a:t>
            </a:r>
          </a:p>
          <a:p>
            <a:pPr lvl="1"/>
            <a:r>
              <a:rPr lang="en-GB" dirty="0" smtClean="0"/>
              <a:t>When networked, these three provide the core of distributed orchestration</a:t>
            </a:r>
            <a:endParaRPr lang="en-GB" dirty="0"/>
          </a:p>
          <a:p>
            <a:r>
              <a:rPr lang="en-GB" dirty="0"/>
              <a:t>Message </a:t>
            </a:r>
            <a:r>
              <a:rPr lang="en-GB" dirty="0" smtClean="0"/>
              <a:t>Router</a:t>
            </a:r>
          </a:p>
          <a:p>
            <a:pPr lvl="1"/>
            <a:r>
              <a:rPr lang="en-GB" dirty="0" smtClean="0"/>
              <a:t>Branch workflow</a:t>
            </a:r>
            <a:endParaRPr lang="en-GB" dirty="0"/>
          </a:p>
          <a:p>
            <a:r>
              <a:rPr lang="en-GB" dirty="0"/>
              <a:t>Content </a:t>
            </a:r>
            <a:r>
              <a:rPr lang="en-GB" dirty="0" smtClean="0"/>
              <a:t>Enricher</a:t>
            </a:r>
          </a:p>
          <a:p>
            <a:pPr lvl="1"/>
            <a:r>
              <a:rPr lang="en-GB" dirty="0" smtClean="0"/>
              <a:t>Decorate message</a:t>
            </a:r>
            <a:endParaRPr lang="en-GB" dirty="0"/>
          </a:p>
          <a:p>
            <a:r>
              <a:rPr lang="en-GB" dirty="0" smtClean="0"/>
              <a:t>Pipeline</a:t>
            </a:r>
          </a:p>
          <a:p>
            <a:pPr lvl="1"/>
            <a:r>
              <a:rPr lang="en-GB" dirty="0" smtClean="0"/>
              <a:t>Sequential processing</a:t>
            </a:r>
            <a:endParaRPr lang="en-GB" dirty="0"/>
          </a:p>
          <a:p>
            <a:r>
              <a:rPr lang="en-GB" dirty="0" smtClean="0"/>
              <a:t>Splitter</a:t>
            </a:r>
          </a:p>
          <a:p>
            <a:pPr lvl="1"/>
            <a:r>
              <a:rPr lang="en-GB" dirty="0" smtClean="0"/>
              <a:t>Emit many messages from one</a:t>
            </a:r>
            <a:endParaRPr lang="en-GB" dirty="0"/>
          </a:p>
          <a:p>
            <a:r>
              <a:rPr lang="en-GB" dirty="0" smtClean="0"/>
              <a:t>Aggregator</a:t>
            </a:r>
          </a:p>
          <a:p>
            <a:pPr lvl="1"/>
            <a:r>
              <a:rPr lang="en-GB" dirty="0" smtClean="0"/>
              <a:t>Produce one message (or side effect) from many</a:t>
            </a:r>
            <a:endParaRPr lang="en-GB" dirty="0"/>
          </a:p>
          <a:p>
            <a:r>
              <a:rPr lang="en-GB" dirty="0"/>
              <a:t>Dead Letter </a:t>
            </a:r>
            <a:r>
              <a:rPr lang="en-GB" dirty="0" smtClean="0"/>
              <a:t>Channel</a:t>
            </a:r>
          </a:p>
          <a:p>
            <a:pPr lvl="1"/>
            <a:r>
              <a:rPr lang="en-GB" dirty="0" smtClean="0"/>
              <a:t>Error handling</a:t>
            </a:r>
            <a:endParaRPr lang="en-GB" dirty="0" smtClean="0"/>
          </a:p>
          <a:p>
            <a:r>
              <a:rPr lang="en-GB" dirty="0" smtClean="0"/>
              <a:t>And many many more</a:t>
            </a:r>
            <a:endParaRPr lang="en-GB" dirty="0"/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Pattern Analysis</a:t>
            </a:r>
          </a:p>
        </p:txBody>
      </p:sp>
    </p:spTree>
    <p:extLst>
      <p:ext uri="{BB962C8B-B14F-4D97-AF65-F5344CB8AC3E}">
        <p14:creationId xmlns:p14="http://schemas.microsoft.com/office/powerpoint/2010/main" val="40426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32719"/>
            <a:ext cx="8191767" cy="4170776"/>
          </a:xfrm>
        </p:spPr>
        <p:txBody>
          <a:bodyPr>
            <a:normAutofit/>
          </a:bodyPr>
          <a:lstStyle/>
          <a:p>
            <a:r>
              <a:rPr lang="en-GB" dirty="0" err="1"/>
              <a:t>MuleSoft</a:t>
            </a:r>
            <a:r>
              <a:rPr lang="en-GB" dirty="0"/>
              <a:t> </a:t>
            </a:r>
            <a:r>
              <a:rPr lang="en-GB" dirty="0" smtClean="0"/>
              <a:t>Mule (Bad Jon, bad)</a:t>
            </a:r>
            <a:endParaRPr lang="en-GB" dirty="0"/>
          </a:p>
          <a:p>
            <a:r>
              <a:rPr lang="en-GB" dirty="0"/>
              <a:t>Apache Camel (</a:t>
            </a:r>
            <a:r>
              <a:rPr lang="en-GB" dirty="0" err="1"/>
              <a:t>HolyGrail</a:t>
            </a:r>
            <a:r>
              <a:rPr lang="en-GB" dirty="0"/>
              <a:t>)</a:t>
            </a:r>
          </a:p>
          <a:p>
            <a:r>
              <a:rPr lang="en-GB" dirty="0"/>
              <a:t>Lamina</a:t>
            </a:r>
          </a:p>
          <a:p>
            <a:r>
              <a:rPr lang="en-GB" dirty="0" err="1"/>
              <a:t>Clojure</a:t>
            </a:r>
            <a:r>
              <a:rPr lang="en-GB" dirty="0"/>
              <a:t> EEP</a:t>
            </a:r>
          </a:p>
          <a:p>
            <a:r>
              <a:rPr lang="en-GB" dirty="0" smtClean="0"/>
              <a:t>Twitter Storm</a:t>
            </a:r>
          </a:p>
          <a:p>
            <a:r>
              <a:rPr lang="en-GB" dirty="0" smtClean="0"/>
              <a:t>Had to trim this list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Products</a:t>
            </a:r>
          </a:p>
        </p:txBody>
      </p:sp>
    </p:spTree>
    <p:extLst>
      <p:ext uri="{BB962C8B-B14F-4D97-AF65-F5344CB8AC3E}">
        <p14:creationId xmlns:p14="http://schemas.microsoft.com/office/powerpoint/2010/main" val="2263643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7236</TotalTime>
  <Words>1086</Words>
  <Application>Microsoft Macintosh PowerPoint</Application>
  <PresentationFormat>On-screen Show (4:3)</PresentationFormat>
  <Paragraphs>231</Paragraphs>
  <Slides>28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Grid</vt:lpstr>
      <vt:lpstr>Enterprise Integration With Clojure</vt:lpstr>
      <vt:lpstr>Intro</vt:lpstr>
      <vt:lpstr>Areas of Interest</vt:lpstr>
      <vt:lpstr>Enterprise Integration Patterns</vt:lpstr>
      <vt:lpstr>Case Study</vt:lpstr>
      <vt:lpstr>Component View</vt:lpstr>
      <vt:lpstr>EIP View</vt:lpstr>
      <vt:lpstr>Pattern Analysis</vt:lpstr>
      <vt:lpstr>The Products</vt:lpstr>
      <vt:lpstr>Mule</vt:lpstr>
      <vt:lpstr>Apache Camel (HolyGrail)</vt:lpstr>
      <vt:lpstr>Apache Camel: Systems Integration</vt:lpstr>
      <vt:lpstr>Apache Camel: Business rules capture</vt:lpstr>
      <vt:lpstr>Apache Camel: Distributed Systems orchestration</vt:lpstr>
      <vt:lpstr>Lamina</vt:lpstr>
      <vt:lpstr>Lamina: System integration</vt:lpstr>
      <vt:lpstr>Lamina: business rule capture</vt:lpstr>
      <vt:lpstr>Lamina: Distributed Systems Orchestration</vt:lpstr>
      <vt:lpstr>EEP</vt:lpstr>
      <vt:lpstr>EEP: Systems Integration</vt:lpstr>
      <vt:lpstr>EEP: Business rules capture</vt:lpstr>
      <vt:lpstr>EEP: Distributed Systems orchestration</vt:lpstr>
      <vt:lpstr>Storm</vt:lpstr>
      <vt:lpstr>Storm: Systems integration</vt:lpstr>
      <vt:lpstr>Storm: : Business Rules Capture</vt:lpstr>
      <vt:lpstr>Storm: Distributed systems orchestration</vt:lpstr>
      <vt:lpstr>Beyond Patterns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Integration With Clojure</dc:title>
  <dc:creator>Frazer Irving</dc:creator>
  <cp:lastModifiedBy>Frazer Irving</cp:lastModifiedBy>
  <cp:revision>64</cp:revision>
  <dcterms:created xsi:type="dcterms:W3CDTF">2013-10-05T14:26:45Z</dcterms:created>
  <dcterms:modified xsi:type="dcterms:W3CDTF">2013-10-14T21:22:32Z</dcterms:modified>
</cp:coreProperties>
</file>