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7" r:id="rId15"/>
    <p:sldId id="268" r:id="rId16"/>
    <p:sldId id="278" r:id="rId17"/>
    <p:sldId id="280" r:id="rId18"/>
    <p:sldId id="279" r:id="rId19"/>
    <p:sldId id="269" r:id="rId20"/>
    <p:sldId id="281" r:id="rId21"/>
    <p:sldId id="282" r:id="rId22"/>
    <p:sldId id="283" r:id="rId23"/>
    <p:sldId id="270" r:id="rId24"/>
    <p:sldId id="284" r:id="rId25"/>
    <p:sldId id="285" r:id="rId26"/>
    <p:sldId id="286" r:id="rId27"/>
    <p:sldId id="271" r:id="rId28"/>
    <p:sldId id="272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 autoAdjust="0"/>
    <p:restoredTop sz="94434" autoAdjust="0"/>
  </p:normalViewPr>
  <p:slideViewPr>
    <p:cSldViewPr snapToGrid="0" snapToObjects="1">
      <p:cViewPr>
        <p:scale>
          <a:sx n="70" d="100"/>
          <a:sy n="70" d="100"/>
        </p:scale>
        <p:origin x="138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08"/>
    </p:cViewPr>
  </p:sorterViewPr>
  <p:notesViewPr>
    <p:cSldViewPr snapToGrid="0" snapToObjects="1">
      <p:cViewPr varScale="1">
        <p:scale>
          <a:sx n="65" d="100"/>
          <a:sy n="65" d="100"/>
        </p:scale>
        <p:origin x="26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5FF9D-CD23-418B-A39E-AD575E57D064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2825C-51E9-4757-B22D-4B5D302C4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9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07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6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3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25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6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11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8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6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465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79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5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66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4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6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0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8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3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4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2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4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With </a:t>
            </a:r>
            <a:r>
              <a:rPr lang="en-US" dirty="0" err="1" smtClean="0"/>
              <a:t>Clojure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No-one understood it</a:t>
            </a:r>
          </a:p>
          <a:p>
            <a:r>
              <a:rPr lang="en-GB" dirty="0"/>
              <a:t>No-one wanted to understand it</a:t>
            </a:r>
          </a:p>
          <a:p>
            <a:r>
              <a:rPr lang="en-GB" dirty="0"/>
              <a:t>It was breaking</a:t>
            </a:r>
          </a:p>
          <a:p>
            <a:r>
              <a:rPr lang="en-GB" dirty="0"/>
              <a:t>No replacement for a proper ESB in </a:t>
            </a:r>
            <a:r>
              <a:rPr lang="en-GB" dirty="0" err="1"/>
              <a:t>Clojure</a:t>
            </a:r>
            <a:r>
              <a:rPr lang="en-GB" dirty="0"/>
              <a:t> space that we know of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93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 smtClean="0"/>
              <a:t>Designed </a:t>
            </a:r>
            <a:r>
              <a:rPr lang="en-GB" dirty="0"/>
              <a:t>to satisfy the </a:t>
            </a:r>
            <a:r>
              <a:rPr lang="en-GB" dirty="0" smtClean="0"/>
              <a:t>EIPs</a:t>
            </a: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Camel (</a:t>
            </a:r>
            <a:r>
              <a:rPr lang="en-GB" b="1" dirty="0" err="1"/>
              <a:t>HolyGrail</a:t>
            </a:r>
            <a:r>
              <a:rPr lang="en-GB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779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Lot's of adaptors</a:t>
            </a:r>
          </a:p>
          <a:p>
            <a:r>
              <a:rPr lang="en-GB" dirty="0"/>
              <a:t>It will satisfy most message brokers</a:t>
            </a:r>
          </a:p>
          <a:p>
            <a:r>
              <a:rPr lang="en-GB" dirty="0"/>
              <a:t>Has a number of built-in adaptors for HTTP send/receive, file system </a:t>
            </a:r>
            <a:r>
              <a:rPr lang="en-GB" dirty="0" err="1"/>
              <a:t>etc</a:t>
            </a:r>
            <a:endParaRPr lang="en-GB" dirty="0"/>
          </a:p>
          <a:p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</a:t>
            </a:r>
            <a:r>
              <a:rPr lang="en-GB" b="1" dirty="0" smtClean="0"/>
              <a:t>Camel: </a:t>
            </a:r>
            <a:r>
              <a:rPr lang="en-GB" b="1" dirty="0"/>
              <a:t>Systems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392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Not bad</a:t>
            </a:r>
          </a:p>
          <a:p>
            <a:r>
              <a:rPr lang="en-GB" dirty="0" err="1"/>
              <a:t>HolyGrail</a:t>
            </a:r>
            <a:r>
              <a:rPr lang="en-GB" dirty="0"/>
              <a:t> transforms method chaining DSL into </a:t>
            </a:r>
            <a:r>
              <a:rPr lang="en-GB" dirty="0" err="1"/>
              <a:t>clojure</a:t>
            </a:r>
            <a:r>
              <a:rPr lang="en-GB" dirty="0"/>
              <a:t> like syntax</a:t>
            </a:r>
          </a:p>
          <a:p>
            <a:r>
              <a:rPr lang="en-GB" dirty="0" err="1"/>
              <a:t>HolyGrail</a:t>
            </a:r>
            <a:r>
              <a:rPr lang="en-GB" dirty="0"/>
              <a:t> DSL is </a:t>
            </a:r>
            <a:r>
              <a:rPr lang="en-GB" dirty="0" err="1"/>
              <a:t>homoiconic</a:t>
            </a:r>
            <a:r>
              <a:rPr lang="en-GB" dirty="0"/>
              <a:t> so you can build visualisations on top of it</a:t>
            </a:r>
          </a:p>
          <a:p>
            <a:r>
              <a:rPr lang="en-GB" dirty="0"/>
              <a:t>No killer visualisation without a spring configuration</a:t>
            </a:r>
          </a:p>
          <a:p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</a:t>
            </a:r>
            <a:r>
              <a:rPr lang="en-GB" b="1" dirty="0" smtClean="0"/>
              <a:t>Camel</a:t>
            </a:r>
            <a:r>
              <a:rPr lang="en-GB" b="1" dirty="0"/>
              <a:t>: Business rules </a:t>
            </a:r>
            <a:r>
              <a:rPr lang="en-GB" b="1" dirty="0" smtClean="0"/>
              <a:t>capture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971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Message</a:t>
            </a:r>
          </a:p>
          <a:p>
            <a:pPr lvl="1"/>
            <a:r>
              <a:rPr lang="en-GB" dirty="0" err="1"/>
              <a:t>MessageInterface</a:t>
            </a:r>
            <a:endParaRPr lang="en-GB" dirty="0"/>
          </a:p>
          <a:p>
            <a:r>
              <a:rPr lang="en-GB" dirty="0"/>
              <a:t>Message Channel</a:t>
            </a:r>
          </a:p>
          <a:p>
            <a:pPr lvl="1"/>
            <a:r>
              <a:rPr lang="en-GB" dirty="0"/>
              <a:t>nice, initialised from URLs</a:t>
            </a:r>
          </a:p>
          <a:p>
            <a:r>
              <a:rPr lang="en-GB" dirty="0"/>
              <a:t>Message Broker</a:t>
            </a:r>
          </a:p>
          <a:p>
            <a:pPr lvl="1"/>
            <a:r>
              <a:rPr lang="en-GB" dirty="0"/>
              <a:t>required for distributed operation</a:t>
            </a:r>
          </a:p>
          <a:p>
            <a:r>
              <a:rPr lang="en-GB" dirty="0"/>
              <a:t>Message Router</a:t>
            </a:r>
          </a:p>
          <a:p>
            <a:pPr lvl="1"/>
            <a:r>
              <a:rPr lang="en-GB" dirty="0"/>
              <a:t>via when construct</a:t>
            </a:r>
          </a:p>
          <a:p>
            <a:r>
              <a:rPr lang="en-GB" dirty="0"/>
              <a:t>Content Enricher</a:t>
            </a:r>
          </a:p>
          <a:p>
            <a:pPr lvl="1"/>
            <a:r>
              <a:rPr lang="en-GB" dirty="0"/>
              <a:t>via custom processor</a:t>
            </a:r>
          </a:p>
          <a:p>
            <a:r>
              <a:rPr lang="en-GB" dirty="0"/>
              <a:t>Pipeline</a:t>
            </a:r>
          </a:p>
          <a:p>
            <a:pPr lvl="1"/>
            <a:r>
              <a:rPr lang="en-GB" dirty="0"/>
              <a:t>default behaviour of the DSL</a:t>
            </a:r>
          </a:p>
          <a:p>
            <a:r>
              <a:rPr lang="en-GB" dirty="0"/>
              <a:t>Splitter</a:t>
            </a:r>
          </a:p>
          <a:p>
            <a:pPr lvl="1"/>
            <a:r>
              <a:rPr lang="en-GB" dirty="0"/>
              <a:t>via split construct</a:t>
            </a:r>
          </a:p>
          <a:p>
            <a:r>
              <a:rPr lang="en-GB" dirty="0"/>
              <a:t>Aggregator</a:t>
            </a:r>
          </a:p>
          <a:p>
            <a:pPr lvl="1"/>
            <a:r>
              <a:rPr lang="en-GB" dirty="0"/>
              <a:t>Not shown, not suitable for this case</a:t>
            </a:r>
          </a:p>
          <a:p>
            <a:r>
              <a:rPr lang="en-GB" dirty="0"/>
              <a:t>Dead Letter Channel</a:t>
            </a:r>
          </a:p>
          <a:p>
            <a:pPr lvl="1"/>
            <a:r>
              <a:rPr lang="en-GB" dirty="0"/>
              <a:t>error handler comes for free</a:t>
            </a:r>
          </a:p>
          <a:p>
            <a:pPr lvl="1"/>
            <a:r>
              <a:rPr lang="en-GB" dirty="0"/>
              <a:t>bit hard to modify, customize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</a:t>
            </a:r>
            <a:r>
              <a:rPr lang="en-GB" b="1" dirty="0" smtClean="0"/>
              <a:t>Camel</a:t>
            </a:r>
            <a:r>
              <a:rPr lang="en-GB" b="1" dirty="0"/>
              <a:t>: Distributed Systems orchestration</a:t>
            </a:r>
          </a:p>
        </p:txBody>
      </p:sp>
    </p:spTree>
    <p:extLst>
      <p:ext uri="{BB962C8B-B14F-4D97-AF65-F5344CB8AC3E}">
        <p14:creationId xmlns:p14="http://schemas.microsoft.com/office/powerpoint/2010/main" val="1236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An elegant approach using idiomatic </a:t>
            </a:r>
            <a:r>
              <a:rPr lang="en-GB" dirty="0" err="1"/>
              <a:t>clojure</a:t>
            </a:r>
            <a:endParaRPr lang="en-GB" dirty="0"/>
          </a:p>
          <a:p>
            <a:r>
              <a:rPr lang="en-GB" dirty="0"/>
              <a:t>Leverages the power of </a:t>
            </a:r>
            <a:r>
              <a:rPr lang="en-GB" dirty="0" err="1"/>
              <a:t>clojure.core</a:t>
            </a:r>
            <a:r>
              <a:rPr lang="en-GB" dirty="0"/>
              <a:t> rather than </a:t>
            </a:r>
            <a:r>
              <a:rPr lang="en-GB" dirty="0" err="1"/>
              <a:t>adherance</a:t>
            </a:r>
            <a:r>
              <a:rPr lang="en-GB" dirty="0"/>
              <a:t> to patterns</a:t>
            </a:r>
          </a:p>
          <a:p>
            <a:r>
              <a:rPr lang="en-GB" dirty="0"/>
              <a:t>Well documented, seems like a strong community</a:t>
            </a:r>
          </a:p>
          <a:p>
            <a:pPr marL="4572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Lamina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842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Aleph, built on top of lamina</a:t>
            </a:r>
          </a:p>
          <a:p>
            <a:r>
              <a:rPr lang="en-GB" dirty="0"/>
              <a:t>Provides adaptors based on Lamina channels</a:t>
            </a:r>
          </a:p>
          <a:p>
            <a:r>
              <a:rPr lang="en-GB" dirty="0"/>
              <a:t>A bit lightweight right now</a:t>
            </a:r>
          </a:p>
          <a:p>
            <a:r>
              <a:rPr lang="en-GB" dirty="0"/>
              <a:t>I've used </a:t>
            </a:r>
            <a:r>
              <a:rPr lang="en-GB" dirty="0" err="1"/>
              <a:t>clamq</a:t>
            </a:r>
            <a:r>
              <a:rPr lang="en-GB" dirty="0"/>
              <a:t>, </a:t>
            </a:r>
            <a:r>
              <a:rPr lang="en-GB" dirty="0" err="1"/>
              <a:t>compojure</a:t>
            </a:r>
            <a:r>
              <a:rPr lang="en-GB" dirty="0"/>
              <a:t> and quartzite</a:t>
            </a:r>
          </a:p>
          <a:p>
            <a:pPr marL="45720" indent="0">
              <a:buNone/>
            </a:pPr>
            <a:r>
              <a:rPr lang="en-GB" b="1" dirty="0" smtClean="0"/>
              <a:t> </a:t>
            </a: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Lamina: System integration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436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914947"/>
          </a:xfrm>
        </p:spPr>
        <p:txBody>
          <a:bodyPr>
            <a:normAutofit/>
          </a:bodyPr>
          <a:lstStyle/>
          <a:p>
            <a:r>
              <a:rPr lang="en-GB" dirty="0"/>
              <a:t>Routes are very nicely captured in succinct </a:t>
            </a:r>
            <a:r>
              <a:rPr lang="en-GB" dirty="0" err="1"/>
              <a:t>clojure</a:t>
            </a:r>
            <a:r>
              <a:rPr lang="en-GB" dirty="0"/>
              <a:t> blocks</a:t>
            </a:r>
          </a:p>
          <a:p>
            <a:r>
              <a:rPr lang="en-GB" dirty="0"/>
              <a:t>has nice integration with </a:t>
            </a:r>
            <a:r>
              <a:rPr lang="en-GB" dirty="0" err="1" smtClean="0"/>
              <a:t>graphviz</a:t>
            </a:r>
            <a:r>
              <a:rPr lang="en-GB" b="1" dirty="0" smtClean="0"/>
              <a:t> </a:t>
            </a: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Lamina: business rule capture</a:t>
            </a:r>
            <a:endParaRPr lang="en-GB" b="1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3271" y="4805747"/>
            <a:ext cx="8191767" cy="9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Breaks down a bit with the proliferation of anon </a:t>
            </a:r>
            <a:r>
              <a:rPr lang="en-GB" dirty="0" smtClean="0"/>
              <a:t>function</a:t>
            </a:r>
            <a:endParaRPr lang="en-GB" dirty="0"/>
          </a:p>
        </p:txBody>
      </p:sp>
      <p:pic>
        <p:nvPicPr>
          <p:cNvPr id="5124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73" y="2590124"/>
            <a:ext cx="4185495" cy="2104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12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8"/>
            <a:ext cx="8191767" cy="491374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Message Channel</a:t>
            </a:r>
          </a:p>
          <a:p>
            <a:pPr lvl="1"/>
            <a:r>
              <a:rPr lang="en-GB" dirty="0"/>
              <a:t>Lamina provides it's own channels</a:t>
            </a:r>
          </a:p>
          <a:p>
            <a:r>
              <a:rPr lang="en-GB" dirty="0"/>
              <a:t>Message Broker</a:t>
            </a:r>
          </a:p>
          <a:p>
            <a:pPr lvl="1"/>
            <a:r>
              <a:rPr lang="en-GB" dirty="0"/>
              <a:t>transformed to an </a:t>
            </a:r>
            <a:r>
              <a:rPr lang="en-GB" dirty="0" err="1"/>
              <a:t>activemq</a:t>
            </a:r>
            <a:r>
              <a:rPr lang="en-GB" dirty="0"/>
              <a:t> channel via clam in 3 lines</a:t>
            </a:r>
          </a:p>
          <a:p>
            <a:r>
              <a:rPr lang="en-GB" dirty="0"/>
              <a:t>Message Router</a:t>
            </a:r>
          </a:p>
          <a:p>
            <a:pPr lvl="1"/>
            <a:r>
              <a:rPr lang="en-GB" dirty="0" err="1"/>
              <a:t>clojure</a:t>
            </a:r>
            <a:r>
              <a:rPr lang="en-GB" dirty="0"/>
              <a:t> flow control operators inside pipelines</a:t>
            </a:r>
          </a:p>
          <a:p>
            <a:pPr lvl="1"/>
            <a:r>
              <a:rPr lang="en-GB" dirty="0"/>
              <a:t>also some constructs for dispatching to different pipelines (IE exec style behaviour)</a:t>
            </a:r>
          </a:p>
          <a:p>
            <a:r>
              <a:rPr lang="en-GB" dirty="0"/>
              <a:t>Content Enricher</a:t>
            </a:r>
          </a:p>
          <a:p>
            <a:pPr lvl="1"/>
            <a:r>
              <a:rPr lang="en-GB" dirty="0"/>
              <a:t>map</a:t>
            </a:r>
          </a:p>
          <a:p>
            <a:r>
              <a:rPr lang="en-GB" dirty="0"/>
              <a:t>Pipeline</a:t>
            </a:r>
          </a:p>
          <a:p>
            <a:pPr lvl="1"/>
            <a:r>
              <a:rPr lang="en-GB" dirty="0"/>
              <a:t>that's the name of the construct</a:t>
            </a:r>
          </a:p>
          <a:p>
            <a:r>
              <a:rPr lang="en-GB" dirty="0"/>
              <a:t>Splitter</a:t>
            </a:r>
          </a:p>
          <a:p>
            <a:pPr lvl="1"/>
            <a:r>
              <a:rPr lang="en-GB" dirty="0"/>
              <a:t>(map named-pipeline collection)</a:t>
            </a:r>
          </a:p>
          <a:p>
            <a:pPr lvl="1"/>
            <a:r>
              <a:rPr lang="en-GB" dirty="0"/>
              <a:t>enforces a break in pipelines where there may not logically be one</a:t>
            </a:r>
          </a:p>
          <a:p>
            <a:r>
              <a:rPr lang="en-GB" dirty="0"/>
              <a:t>Aggregator</a:t>
            </a:r>
          </a:p>
          <a:p>
            <a:pPr lvl="1"/>
            <a:r>
              <a:rPr lang="en-GB" dirty="0"/>
              <a:t>there's a merge results construct</a:t>
            </a:r>
          </a:p>
          <a:p>
            <a:pPr lvl="1"/>
            <a:r>
              <a:rPr lang="en-GB" dirty="0"/>
              <a:t>not explored, because it doesn't solve our distributed problem</a:t>
            </a:r>
          </a:p>
          <a:p>
            <a:r>
              <a:rPr lang="en-GB" dirty="0"/>
              <a:t>Dead Letter Channel</a:t>
            </a:r>
          </a:p>
          <a:p>
            <a:pPr lvl="1"/>
            <a:r>
              <a:rPr lang="en-GB" dirty="0"/>
              <a:t>via the :error-handler</a:t>
            </a:r>
          </a:p>
          <a:p>
            <a:pPr lvl="1"/>
            <a:r>
              <a:rPr lang="en-GB" dirty="0"/>
              <a:t>but handling resubmission, incremental </a:t>
            </a:r>
            <a:r>
              <a:rPr lang="en-GB" dirty="0" err="1"/>
              <a:t>backoff</a:t>
            </a:r>
            <a:r>
              <a:rPr lang="en-GB" dirty="0"/>
              <a:t> is all on the </a:t>
            </a:r>
            <a:r>
              <a:rPr lang="en-GB" dirty="0" smtClean="0"/>
              <a:t>developer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Lamina: </a:t>
            </a:r>
            <a:r>
              <a:rPr lang="en-GB" b="1" dirty="0"/>
              <a:t>Distributed Systems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1258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 quite young framework</a:t>
            </a:r>
          </a:p>
          <a:p>
            <a:r>
              <a:rPr lang="en-GB" dirty="0"/>
              <a:t>Idiomatic </a:t>
            </a:r>
            <a:r>
              <a:rPr lang="en-GB" dirty="0" err="1"/>
              <a:t>clojure</a:t>
            </a:r>
            <a:r>
              <a:rPr lang="en-GB" dirty="0"/>
              <a:t> again, no yucky </a:t>
            </a:r>
            <a:r>
              <a:rPr lang="en-GB" dirty="0" err="1"/>
              <a:t>interop</a:t>
            </a:r>
            <a:endParaRPr lang="en-GB" dirty="0"/>
          </a:p>
          <a:p>
            <a:r>
              <a:rPr lang="en-GB" dirty="0"/>
              <a:t>Not advertised as an integration solution</a:t>
            </a:r>
          </a:p>
          <a:p>
            <a:r>
              <a:rPr lang="en-GB" dirty="0"/>
              <a:t>But there's overlap</a:t>
            </a:r>
          </a:p>
          <a:p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EEP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648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191767" cy="514953"/>
          </a:xfrm>
        </p:spPr>
        <p:txBody>
          <a:bodyPr>
            <a:noAutofit/>
          </a:bodyPr>
          <a:lstStyle/>
          <a:p>
            <a:r>
              <a:rPr lang="en-GB" dirty="0"/>
              <a:t>The voodoo of making systems communicate reliably and predictably using messages.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85979" y="3214260"/>
            <a:ext cx="8191767" cy="51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4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No, by design</a:t>
            </a:r>
          </a:p>
          <a:p>
            <a:r>
              <a:rPr lang="en-GB" dirty="0"/>
              <a:t>There's no channel or queue construct per se</a:t>
            </a:r>
          </a:p>
          <a:p>
            <a:r>
              <a:rPr lang="en-GB" dirty="0"/>
              <a:t>We can simulate this using </a:t>
            </a:r>
            <a:r>
              <a:rPr lang="en-GB" dirty="0" err="1"/>
              <a:t>emmiters</a:t>
            </a:r>
            <a:r>
              <a:rPr lang="en-GB" dirty="0"/>
              <a:t> and observers</a:t>
            </a:r>
          </a:p>
          <a:p>
            <a:r>
              <a:rPr lang="en-GB" dirty="0"/>
              <a:t>Again, adaptors to brokers </a:t>
            </a:r>
            <a:r>
              <a:rPr lang="en-GB" dirty="0" err="1"/>
              <a:t>etc</a:t>
            </a:r>
            <a:r>
              <a:rPr lang="en-GB" dirty="0"/>
              <a:t> provided by </a:t>
            </a:r>
            <a:r>
              <a:rPr lang="en-GB" dirty="0" err="1"/>
              <a:t>compojure</a:t>
            </a:r>
            <a:r>
              <a:rPr lang="en-GB" dirty="0"/>
              <a:t>, clam, and </a:t>
            </a:r>
            <a:r>
              <a:rPr lang="en-GB" dirty="0" smtClean="0"/>
              <a:t>quartzite</a:t>
            </a: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EEP</a:t>
            </a:r>
            <a:r>
              <a:rPr lang="en-GB" b="1" dirty="0"/>
              <a:t>: Systems </a:t>
            </a:r>
            <a:r>
              <a:rPr lang="en-GB" b="1" dirty="0" smtClean="0"/>
              <a:t>Integration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481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32719"/>
            <a:ext cx="5159992" cy="218418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No, by design</a:t>
            </a:r>
          </a:p>
          <a:p>
            <a:r>
              <a:rPr lang="en-GB" dirty="0"/>
              <a:t>There's no channel or queue construct per se</a:t>
            </a:r>
          </a:p>
          <a:p>
            <a:r>
              <a:rPr lang="en-GB" dirty="0"/>
              <a:t>We can simulate this using </a:t>
            </a:r>
            <a:r>
              <a:rPr lang="en-GB" dirty="0" err="1"/>
              <a:t>emmiters</a:t>
            </a:r>
            <a:r>
              <a:rPr lang="en-GB" dirty="0"/>
              <a:t> and observers</a:t>
            </a:r>
          </a:p>
          <a:p>
            <a:r>
              <a:rPr lang="en-GB" dirty="0"/>
              <a:t>Again, adaptors to brokers </a:t>
            </a:r>
            <a:r>
              <a:rPr lang="en-GB" dirty="0" err="1"/>
              <a:t>etc</a:t>
            </a:r>
            <a:r>
              <a:rPr lang="en-GB" dirty="0"/>
              <a:t> provided by </a:t>
            </a:r>
            <a:r>
              <a:rPr lang="en-GB" dirty="0" err="1"/>
              <a:t>compojure</a:t>
            </a:r>
            <a:r>
              <a:rPr lang="en-GB" dirty="0"/>
              <a:t>, clam, and </a:t>
            </a:r>
            <a:r>
              <a:rPr lang="en-GB" dirty="0" smtClean="0"/>
              <a:t>quartzite</a:t>
            </a: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EEP</a:t>
            </a:r>
            <a:r>
              <a:rPr lang="en-GB" b="1" dirty="0"/>
              <a:t>: Business rules </a:t>
            </a:r>
            <a:r>
              <a:rPr lang="en-GB" b="1" dirty="0" smtClean="0"/>
              <a:t>capture</a:t>
            </a:r>
            <a:endParaRPr lang="en-GB" b="1" dirty="0"/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47" y="1629795"/>
            <a:ext cx="3465023" cy="50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916907"/>
            <a:ext cx="4211708" cy="29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968332"/>
          </a:xfrm>
        </p:spPr>
        <p:txBody>
          <a:bodyPr>
            <a:normAutofit fontScale="55000" lnSpcReduction="20000"/>
          </a:bodyPr>
          <a:lstStyle/>
          <a:p>
            <a:r>
              <a:rPr lang="en-GB" sz="2900" dirty="0"/>
              <a:t>Message Channel</a:t>
            </a:r>
          </a:p>
          <a:p>
            <a:pPr lvl="1"/>
            <a:r>
              <a:rPr lang="en-GB" sz="2500" dirty="0"/>
              <a:t>Nope, make your own if you need it</a:t>
            </a:r>
          </a:p>
          <a:p>
            <a:r>
              <a:rPr lang="en-GB" sz="2900" dirty="0"/>
              <a:t>Message Broker</a:t>
            </a:r>
          </a:p>
          <a:p>
            <a:pPr lvl="1"/>
            <a:r>
              <a:rPr lang="en-GB" sz="2500" dirty="0"/>
              <a:t>Nope, make your own if you have to</a:t>
            </a:r>
          </a:p>
          <a:p>
            <a:r>
              <a:rPr lang="en-GB" sz="2900" dirty="0"/>
              <a:t>Message Router</a:t>
            </a:r>
          </a:p>
          <a:p>
            <a:pPr lvl="1"/>
            <a:r>
              <a:rPr lang="en-GB" sz="2500" dirty="0"/>
              <a:t>Yes, via dispatching to different streams</a:t>
            </a:r>
          </a:p>
          <a:p>
            <a:pPr lvl="1"/>
            <a:r>
              <a:rPr lang="en-GB" sz="2500" dirty="0" err="1"/>
              <a:t>defsplitter</a:t>
            </a:r>
            <a:endParaRPr lang="en-GB" sz="2500" dirty="0"/>
          </a:p>
          <a:p>
            <a:r>
              <a:rPr lang="en-GB" sz="2900" dirty="0"/>
              <a:t>Content Enricher</a:t>
            </a:r>
          </a:p>
          <a:p>
            <a:pPr lvl="1"/>
            <a:r>
              <a:rPr lang="en-GB" sz="2500" dirty="0" err="1"/>
              <a:t>deftransformer</a:t>
            </a:r>
            <a:endParaRPr lang="en-GB" sz="2500" dirty="0"/>
          </a:p>
          <a:p>
            <a:r>
              <a:rPr lang="en-GB" sz="2900" dirty="0"/>
              <a:t>Pipeline</a:t>
            </a:r>
          </a:p>
          <a:p>
            <a:pPr lvl="1"/>
            <a:r>
              <a:rPr lang="en-GB" sz="2500" dirty="0"/>
              <a:t>defined as a linked list of sorts in the topology</a:t>
            </a:r>
          </a:p>
          <a:p>
            <a:r>
              <a:rPr lang="en-GB" sz="2900" dirty="0"/>
              <a:t>Splitter</a:t>
            </a:r>
          </a:p>
          <a:p>
            <a:pPr lvl="1"/>
            <a:r>
              <a:rPr lang="en-GB" sz="2500" dirty="0"/>
              <a:t>Seems to go against the grain of EEP, which is to aggregate</a:t>
            </a:r>
          </a:p>
          <a:p>
            <a:r>
              <a:rPr lang="en-GB" sz="2900" dirty="0"/>
              <a:t>Aggregator</a:t>
            </a:r>
          </a:p>
          <a:p>
            <a:pPr lvl="1"/>
            <a:r>
              <a:rPr lang="en-GB" sz="2500" dirty="0"/>
              <a:t>treats this as a math problem</a:t>
            </a:r>
          </a:p>
          <a:p>
            <a:pPr lvl="1"/>
            <a:r>
              <a:rPr lang="en-GB" sz="2500" dirty="0"/>
              <a:t>stream dispatch mechanism allow us to separate </a:t>
            </a:r>
            <a:r>
              <a:rPr lang="en-GB" sz="2500" dirty="0" err="1"/>
              <a:t>aggregatable</a:t>
            </a:r>
            <a:r>
              <a:rPr lang="en-GB" sz="2500" dirty="0"/>
              <a:t> events from similar events</a:t>
            </a:r>
          </a:p>
          <a:p>
            <a:pPr lvl="1"/>
            <a:r>
              <a:rPr lang="en-GB" sz="2500" dirty="0"/>
              <a:t>it definitely solves the problem in a single node/process</a:t>
            </a:r>
          </a:p>
          <a:p>
            <a:pPr lvl="1"/>
            <a:r>
              <a:rPr lang="en-GB" sz="2500" dirty="0"/>
              <a:t>without the patterns around channels and brokers this solution cannot be distributed</a:t>
            </a:r>
          </a:p>
          <a:p>
            <a:r>
              <a:rPr lang="en-GB" sz="2900" dirty="0"/>
              <a:t>Dead Letter Channel</a:t>
            </a:r>
          </a:p>
          <a:p>
            <a:pPr lvl="1"/>
            <a:r>
              <a:rPr lang="en-GB" sz="2500" dirty="0"/>
              <a:t>No error </a:t>
            </a:r>
            <a:r>
              <a:rPr lang="en-GB" sz="2500" dirty="0" smtClean="0"/>
              <a:t>handling</a:t>
            </a:r>
            <a:endParaRPr lang="en-GB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EEP</a:t>
            </a:r>
            <a:r>
              <a:rPr lang="en-GB" b="1" dirty="0"/>
              <a:t>: Distributed Systems </a:t>
            </a:r>
            <a:r>
              <a:rPr lang="en-GB" b="1" dirty="0" smtClean="0"/>
              <a:t>orchestration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592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Also a real time event processing tool</a:t>
            </a:r>
          </a:p>
          <a:p>
            <a:r>
              <a:rPr lang="en-GB" dirty="0"/>
              <a:t>A java/</a:t>
            </a:r>
            <a:r>
              <a:rPr lang="en-GB" dirty="0" err="1"/>
              <a:t>clojure</a:t>
            </a:r>
            <a:r>
              <a:rPr lang="en-GB" dirty="0"/>
              <a:t> hybrid</a:t>
            </a:r>
          </a:p>
          <a:p>
            <a:r>
              <a:rPr lang="en-GB" dirty="0"/>
              <a:t>Allows </a:t>
            </a:r>
            <a:r>
              <a:rPr lang="en-GB" dirty="0" err="1"/>
              <a:t>componnts</a:t>
            </a:r>
            <a:r>
              <a:rPr lang="en-GB" dirty="0"/>
              <a:t> to be written in other languages</a:t>
            </a:r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Storm</a:t>
            </a:r>
          </a:p>
        </p:txBody>
      </p:sp>
    </p:spTree>
    <p:extLst>
      <p:ext uri="{BB962C8B-B14F-4D97-AF65-F5344CB8AC3E}">
        <p14:creationId xmlns:p14="http://schemas.microsoft.com/office/powerpoint/2010/main" val="31998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Again we are rolling our own</a:t>
            </a:r>
          </a:p>
          <a:p>
            <a:r>
              <a:rPr lang="en-GB" dirty="0"/>
              <a:t>No dependency on message queuing libs for distributed work</a:t>
            </a:r>
          </a:p>
          <a:p>
            <a:r>
              <a:rPr lang="en-GB" dirty="0"/>
              <a:t>Ships with an ancient </a:t>
            </a:r>
            <a:r>
              <a:rPr lang="en-GB" dirty="0" err="1"/>
              <a:t>compojure</a:t>
            </a: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Storm</a:t>
            </a:r>
            <a:r>
              <a:rPr lang="en-GB" b="1" dirty="0"/>
              <a:t>: Systems </a:t>
            </a:r>
            <a:r>
              <a:rPr lang="en-GB" b="1" dirty="0" smtClean="0"/>
              <a:t>integration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55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 err="1"/>
              <a:t>Clojure</a:t>
            </a:r>
            <a:r>
              <a:rPr lang="en-GB" dirty="0"/>
              <a:t> DSL is not terribly human readable</a:t>
            </a:r>
          </a:p>
          <a:p>
            <a:r>
              <a:rPr lang="en-GB" dirty="0"/>
              <a:t>No topology visualisations</a:t>
            </a:r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Storm</a:t>
            </a:r>
            <a:r>
              <a:rPr lang="en-GB" b="1" dirty="0"/>
              <a:t>: : Business Rules Capture</a:t>
            </a:r>
          </a:p>
        </p:txBody>
      </p:sp>
    </p:spTree>
    <p:extLst>
      <p:ext uri="{BB962C8B-B14F-4D97-AF65-F5344CB8AC3E}">
        <p14:creationId xmlns:p14="http://schemas.microsoft.com/office/powerpoint/2010/main" val="16720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98198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Message Channel</a:t>
            </a:r>
          </a:p>
          <a:p>
            <a:pPr lvl="1"/>
            <a:r>
              <a:rPr lang="en-GB" dirty="0"/>
              <a:t>Not as such</a:t>
            </a:r>
          </a:p>
          <a:p>
            <a:pPr lvl="1"/>
            <a:r>
              <a:rPr lang="en-GB" dirty="0"/>
              <a:t>Spouts and bolts fill this role as well as being transformers</a:t>
            </a:r>
          </a:p>
          <a:p>
            <a:r>
              <a:rPr lang="en-GB" dirty="0"/>
              <a:t>Message Broker</a:t>
            </a:r>
          </a:p>
          <a:p>
            <a:pPr lvl="1"/>
            <a:r>
              <a:rPr lang="en-GB" dirty="0"/>
              <a:t>Nope, distribution according to the stream grouping parameters</a:t>
            </a:r>
          </a:p>
          <a:p>
            <a:r>
              <a:rPr lang="en-GB" dirty="0"/>
              <a:t>Message Router</a:t>
            </a:r>
          </a:p>
          <a:p>
            <a:pPr lvl="1"/>
            <a:r>
              <a:rPr lang="en-GB" dirty="0" err="1"/>
              <a:t>Ummmmmmmm</a:t>
            </a:r>
            <a:r>
              <a:rPr lang="en-GB" dirty="0"/>
              <a:t> Direct grouping</a:t>
            </a:r>
          </a:p>
          <a:p>
            <a:r>
              <a:rPr lang="en-GB" dirty="0"/>
              <a:t>Content Enricher</a:t>
            </a:r>
          </a:p>
          <a:p>
            <a:pPr lvl="1"/>
            <a:r>
              <a:rPr lang="en-GB" dirty="0"/>
              <a:t>Yep, any bolt</a:t>
            </a:r>
          </a:p>
          <a:p>
            <a:r>
              <a:rPr lang="en-GB" dirty="0"/>
              <a:t>Pipeline</a:t>
            </a:r>
          </a:p>
          <a:p>
            <a:pPr lvl="1"/>
            <a:r>
              <a:rPr lang="en-GB" dirty="0"/>
              <a:t>Yes, but parallel operation is the default</a:t>
            </a:r>
          </a:p>
          <a:p>
            <a:r>
              <a:rPr lang="en-GB" dirty="0"/>
              <a:t>Splitter</a:t>
            </a:r>
          </a:p>
          <a:p>
            <a:pPr lvl="1"/>
            <a:r>
              <a:rPr lang="en-GB" dirty="0"/>
              <a:t>As simple as (</a:t>
            </a:r>
            <a:r>
              <a:rPr lang="en-GB" dirty="0" err="1"/>
              <a:t>doseq</a:t>
            </a:r>
            <a:r>
              <a:rPr lang="en-GB" dirty="0"/>
              <a:t> emit! [])</a:t>
            </a:r>
          </a:p>
          <a:p>
            <a:r>
              <a:rPr lang="en-GB" dirty="0"/>
              <a:t>Aggregator</a:t>
            </a:r>
          </a:p>
          <a:p>
            <a:pPr lvl="1"/>
            <a:r>
              <a:rPr lang="en-GB" dirty="0"/>
              <a:t>YES! It is possible to do this in storm</a:t>
            </a:r>
          </a:p>
          <a:p>
            <a:pPr lvl="1"/>
            <a:r>
              <a:rPr lang="en-GB" dirty="0"/>
              <a:t>We can distribute work amongst workers</a:t>
            </a:r>
          </a:p>
          <a:p>
            <a:pPr lvl="1"/>
            <a:r>
              <a:rPr lang="en-GB" dirty="0"/>
              <a:t>But process alike tasks on a single node</a:t>
            </a:r>
          </a:p>
          <a:p>
            <a:r>
              <a:rPr lang="en-GB" dirty="0"/>
              <a:t>Dead Letter Channel</a:t>
            </a:r>
          </a:p>
          <a:p>
            <a:pPr lvl="1"/>
            <a:r>
              <a:rPr lang="en-GB" dirty="0"/>
              <a:t>We have the constructs </a:t>
            </a:r>
            <a:r>
              <a:rPr lang="en-GB" dirty="0" err="1"/>
              <a:t>ack</a:t>
            </a:r>
            <a:r>
              <a:rPr lang="en-GB" dirty="0"/>
              <a:t>! and fail!</a:t>
            </a:r>
          </a:p>
          <a:p>
            <a:pPr lvl="1"/>
            <a:r>
              <a:rPr lang="en-GB" dirty="0"/>
              <a:t>these ensure processing of messages by downstream consumer</a:t>
            </a:r>
          </a:p>
          <a:p>
            <a:pPr lvl="1"/>
            <a:r>
              <a:rPr lang="en-GB" dirty="0"/>
              <a:t>default behaviour is to process </a:t>
            </a:r>
            <a:r>
              <a:rPr lang="en-GB" dirty="0" err="1"/>
              <a:t>un'acked</a:t>
            </a:r>
            <a:r>
              <a:rPr lang="en-GB" dirty="0"/>
              <a:t> messages again (forever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Storm</a:t>
            </a:r>
            <a:r>
              <a:rPr lang="en-GB" b="1" dirty="0"/>
              <a:t>: Distributed systems </a:t>
            </a:r>
            <a:r>
              <a:rPr lang="en-GB" b="1" dirty="0" smtClean="0"/>
              <a:t>orchestration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343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Many libraries solving </a:t>
            </a:r>
            <a:r>
              <a:rPr lang="en-GB" dirty="0" err="1"/>
              <a:t>th</a:t>
            </a:r>
            <a:r>
              <a:rPr lang="en-GB" dirty="0"/>
              <a:t> problem of channels/queues</a:t>
            </a:r>
          </a:p>
          <a:p>
            <a:pPr lvl="1"/>
            <a:r>
              <a:rPr lang="en-GB" dirty="0" err="1"/>
              <a:t>PipeSeq</a:t>
            </a:r>
            <a:r>
              <a:rPr lang="en-GB" dirty="0"/>
              <a:t>: Queues for parallel processing of blocking code</a:t>
            </a:r>
          </a:p>
          <a:p>
            <a:pPr lvl="1"/>
            <a:r>
              <a:rPr lang="en-GB" dirty="0" err="1"/>
              <a:t>Pipejine</a:t>
            </a:r>
            <a:r>
              <a:rPr lang="en-GB" dirty="0"/>
              <a:t>: In memory pipelining and queues. Similar in scope to lamina.</a:t>
            </a:r>
          </a:p>
          <a:p>
            <a:pPr lvl="1"/>
            <a:r>
              <a:rPr lang="en-GB" dirty="0" err="1"/>
              <a:t>core.async</a:t>
            </a:r>
            <a:r>
              <a:rPr lang="en-GB" dirty="0"/>
              <a:t>: Queues for parallel processing of CPU bound code</a:t>
            </a:r>
          </a:p>
          <a:p>
            <a:pPr lvl="1"/>
            <a:r>
              <a:rPr lang="en-GB" dirty="0"/>
              <a:t>We're using this in the Storm example to give asynchronous communication of HTTP messages to </a:t>
            </a:r>
            <a:r>
              <a:rPr lang="en-GB" dirty="0" err="1"/>
              <a:t>th</a:t>
            </a:r>
            <a:r>
              <a:rPr lang="en-GB" dirty="0"/>
              <a:t> storm layer</a:t>
            </a:r>
          </a:p>
          <a:p>
            <a:pPr lvl="1"/>
            <a:r>
              <a:rPr lang="en-GB" dirty="0" err="1"/>
              <a:t>Clamq</a:t>
            </a:r>
            <a:r>
              <a:rPr lang="en-GB" dirty="0"/>
              <a:t>: Adaptors for JMS, </a:t>
            </a:r>
            <a:r>
              <a:rPr lang="en-GB" dirty="0" err="1"/>
              <a:t>activemq</a:t>
            </a:r>
            <a:r>
              <a:rPr lang="en-GB" dirty="0"/>
              <a:t> and </a:t>
            </a:r>
            <a:r>
              <a:rPr lang="en-GB" dirty="0" err="1"/>
              <a:t>othr</a:t>
            </a:r>
            <a:r>
              <a:rPr lang="en-GB" dirty="0"/>
              <a:t> message brokers. We're using this to for our AMQ operations.</a:t>
            </a:r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Others in brief</a:t>
            </a:r>
          </a:p>
        </p:txBody>
      </p:sp>
    </p:spTree>
    <p:extLst>
      <p:ext uri="{BB962C8B-B14F-4D97-AF65-F5344CB8AC3E}">
        <p14:creationId xmlns:p14="http://schemas.microsoft.com/office/powerpoint/2010/main" val="25202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Most of these projects have eschewed the language of patterns</a:t>
            </a:r>
          </a:p>
          <a:p>
            <a:r>
              <a:rPr lang="en-GB" dirty="0"/>
              <a:t>Patterns can be implied in </a:t>
            </a:r>
            <a:r>
              <a:rPr lang="en-GB" dirty="0" err="1"/>
              <a:t>th</a:t>
            </a:r>
            <a:r>
              <a:rPr lang="en-GB" dirty="0"/>
              <a:t> solutions above</a:t>
            </a:r>
          </a:p>
          <a:p>
            <a:r>
              <a:rPr lang="en-GB" dirty="0"/>
              <a:t>Storm gave us a solution that worked without message channels and brokers\</a:t>
            </a:r>
          </a:p>
          <a:p>
            <a:pPr lvl="1"/>
            <a:r>
              <a:rPr lang="en-GB" dirty="0"/>
              <a:t>solved a problem</a:t>
            </a:r>
          </a:p>
          <a:p>
            <a:r>
              <a:rPr lang="en-GB" dirty="0"/>
              <a:t>Also gave us what I believe is a superior mechanism to DLQ</a:t>
            </a:r>
          </a:p>
          <a:p>
            <a:pPr lvl="1"/>
            <a:r>
              <a:rPr lang="en-GB" dirty="0"/>
              <a:t>But this is subjective</a:t>
            </a:r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Beyond Patterns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074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 clear winner</a:t>
            </a:r>
          </a:p>
          <a:p>
            <a:r>
              <a:rPr lang="en-GB" dirty="0"/>
              <a:t>Clear winners for different priorities though</a:t>
            </a:r>
          </a:p>
          <a:p>
            <a:r>
              <a:rPr lang="en-GB" dirty="0"/>
              <a:t>Lamina is the most well-rounded product here</a:t>
            </a:r>
          </a:p>
          <a:p>
            <a:r>
              <a:rPr lang="en-GB" dirty="0"/>
              <a:t>Camel </a:t>
            </a:r>
            <a:r>
              <a:rPr lang="en-GB" dirty="0" err="1"/>
              <a:t>givs</a:t>
            </a:r>
            <a:r>
              <a:rPr lang="en-GB" dirty="0"/>
              <a:t> the best adaptor support</a:t>
            </a:r>
          </a:p>
          <a:p>
            <a:r>
              <a:rPr lang="en-GB" dirty="0"/>
              <a:t>If you need an ESB you will probably need to stick with java</a:t>
            </a:r>
          </a:p>
          <a:p>
            <a:pPr lvl="1"/>
            <a:r>
              <a:rPr lang="en-GB" dirty="0"/>
              <a:t>or write your own ;)</a:t>
            </a:r>
          </a:p>
          <a:p>
            <a:r>
              <a:rPr lang="en-GB" dirty="0"/>
              <a:t>Storm has by far the best distributed systems orchestration</a:t>
            </a:r>
          </a:p>
          <a:p>
            <a:pPr lvl="1"/>
            <a:r>
              <a:rPr lang="en-GB" dirty="0"/>
              <a:t>Does this by breaking out of traditional orchestration paradigms</a:t>
            </a:r>
          </a:p>
          <a:p>
            <a:r>
              <a:rPr lang="en-GB" dirty="0"/>
              <a:t>EEP actually gave the best topology visualisation</a:t>
            </a:r>
          </a:p>
          <a:p>
            <a:pPr lvl="1"/>
            <a:r>
              <a:rPr lang="en-GB" dirty="0"/>
              <a:t>Not even designed for integration</a:t>
            </a:r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405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2454270"/>
          </a:xfrm>
        </p:spPr>
        <p:txBody>
          <a:bodyPr>
            <a:normAutofit/>
          </a:bodyPr>
          <a:lstStyle/>
          <a:p>
            <a:r>
              <a:rPr lang="en-GB" dirty="0"/>
              <a:t>Systems Integration</a:t>
            </a:r>
          </a:p>
          <a:p>
            <a:r>
              <a:rPr lang="en-GB" dirty="0"/>
              <a:t>Business Rules Capture</a:t>
            </a:r>
          </a:p>
          <a:p>
            <a:r>
              <a:rPr lang="en-GB" dirty="0"/>
              <a:t>Distributed Systems Orchestration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Areas of Interest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780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32719"/>
            <a:ext cx="4832446" cy="3671793"/>
          </a:xfrm>
        </p:spPr>
        <p:txBody>
          <a:bodyPr>
            <a:normAutofit/>
          </a:bodyPr>
          <a:lstStyle/>
          <a:p>
            <a:r>
              <a:rPr lang="en-GB" dirty="0"/>
              <a:t>Tech bookshelf mainstay</a:t>
            </a:r>
          </a:p>
          <a:p>
            <a:r>
              <a:rPr lang="en-GB" dirty="0"/>
              <a:t>A collection of patterns (like Go4)</a:t>
            </a:r>
          </a:p>
          <a:p>
            <a:r>
              <a:rPr lang="en-GB" dirty="0"/>
              <a:t>They capture transitions and interactions at a micro-level</a:t>
            </a:r>
          </a:p>
          <a:p>
            <a:r>
              <a:rPr lang="en-GB" dirty="0"/>
              <a:t>It's incredibly boring</a:t>
            </a:r>
          </a:p>
          <a:p>
            <a:r>
              <a:rPr lang="en-GB" dirty="0"/>
              <a:t>Powerful languages can render patterns obsolete</a:t>
            </a:r>
          </a:p>
          <a:p>
            <a:r>
              <a:rPr lang="en-GB" dirty="0"/>
              <a:t>Hopefully you can follow without having read this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Enterprise Integration Patterns</a:t>
            </a:r>
            <a:endParaRPr lang="en-GB" b="1" dirty="0"/>
          </a:p>
        </p:txBody>
      </p:sp>
      <p:pic>
        <p:nvPicPr>
          <p:cNvPr id="25606" name="Picture 6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10" y="1624084"/>
            <a:ext cx="3764597" cy="50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Low throughput (&lt; 5 messages a second) at peak</a:t>
            </a:r>
          </a:p>
          <a:p>
            <a:r>
              <a:rPr lang="en-GB" dirty="0"/>
              <a:t>Resistant to change</a:t>
            </a:r>
          </a:p>
          <a:p>
            <a:r>
              <a:rPr lang="en-GB" dirty="0"/>
              <a:t>A replacement for an existing system</a:t>
            </a:r>
          </a:p>
          <a:p>
            <a:r>
              <a:rPr lang="en-GB" dirty="0"/>
              <a:t>One-way flow</a:t>
            </a:r>
          </a:p>
          <a:p>
            <a:r>
              <a:rPr lang="en-GB" dirty="0"/>
              <a:t>Delivery is </a:t>
            </a:r>
            <a:r>
              <a:rPr lang="en-GB" dirty="0" err="1" smtClean="0"/>
              <a:t>critica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Case Study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43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 View</a:t>
            </a:r>
            <a:endParaRPr lang="en-GB" b="1" dirty="0"/>
          </a:p>
        </p:txBody>
      </p:sp>
      <p:pic>
        <p:nvPicPr>
          <p:cNvPr id="23554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10" y="1746913"/>
            <a:ext cx="7995944" cy="47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EIP View</a:t>
            </a:r>
            <a:endParaRPr lang="en-GB" b="1" dirty="0"/>
          </a:p>
        </p:txBody>
      </p:sp>
      <p:pic>
        <p:nvPicPr>
          <p:cNvPr id="22530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1583141"/>
            <a:ext cx="7301551" cy="51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Message</a:t>
            </a:r>
          </a:p>
          <a:p>
            <a:r>
              <a:rPr lang="en-GB" dirty="0"/>
              <a:t>Message Channel</a:t>
            </a:r>
          </a:p>
          <a:p>
            <a:r>
              <a:rPr lang="en-GB" dirty="0"/>
              <a:t>Message Broker</a:t>
            </a:r>
          </a:p>
          <a:p>
            <a:r>
              <a:rPr lang="en-GB" dirty="0"/>
              <a:t>Message Router</a:t>
            </a:r>
          </a:p>
          <a:p>
            <a:r>
              <a:rPr lang="en-GB" dirty="0"/>
              <a:t>Content Enricher</a:t>
            </a:r>
          </a:p>
          <a:p>
            <a:r>
              <a:rPr lang="en-GB" dirty="0"/>
              <a:t>Pipeline</a:t>
            </a:r>
          </a:p>
          <a:p>
            <a:r>
              <a:rPr lang="en-GB" dirty="0"/>
              <a:t>Splitter</a:t>
            </a:r>
          </a:p>
          <a:p>
            <a:r>
              <a:rPr lang="en-GB" dirty="0"/>
              <a:t>Aggregator</a:t>
            </a:r>
          </a:p>
          <a:p>
            <a:r>
              <a:rPr lang="en-GB" dirty="0"/>
              <a:t>Dead Letter Channel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 Analysis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42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 err="1"/>
              <a:t>MuleSoft</a:t>
            </a:r>
            <a:r>
              <a:rPr lang="en-GB" dirty="0"/>
              <a:t> Mule</a:t>
            </a:r>
          </a:p>
          <a:p>
            <a:r>
              <a:rPr lang="en-GB" dirty="0"/>
              <a:t>Apache Camel (</a:t>
            </a:r>
            <a:r>
              <a:rPr lang="en-GB" dirty="0" err="1"/>
              <a:t>HolyGrail</a:t>
            </a:r>
            <a:r>
              <a:rPr lang="en-GB" dirty="0"/>
              <a:t>)</a:t>
            </a:r>
          </a:p>
          <a:p>
            <a:r>
              <a:rPr lang="en-GB" dirty="0"/>
              <a:t>Lamina</a:t>
            </a:r>
          </a:p>
          <a:p>
            <a:r>
              <a:rPr lang="en-GB" dirty="0" err="1"/>
              <a:t>Clojure</a:t>
            </a:r>
            <a:r>
              <a:rPr lang="en-GB" dirty="0"/>
              <a:t> EEP</a:t>
            </a:r>
          </a:p>
          <a:p>
            <a:r>
              <a:rPr lang="en-GB" dirty="0" err="1"/>
              <a:t>Esper</a:t>
            </a:r>
            <a:endParaRPr lang="en-GB" dirty="0"/>
          </a:p>
          <a:p>
            <a:r>
              <a:rPr lang="en-GB" dirty="0"/>
              <a:t>Twitter Storm</a:t>
            </a:r>
          </a:p>
          <a:p>
            <a:r>
              <a:rPr lang="en-GB" dirty="0"/>
              <a:t>Honourable Mentions</a:t>
            </a:r>
          </a:p>
          <a:p>
            <a:pPr lvl="1"/>
            <a:r>
              <a:rPr lang="en-GB" dirty="0" err="1"/>
              <a:t>core.async</a:t>
            </a:r>
            <a:endParaRPr lang="en-GB" dirty="0"/>
          </a:p>
          <a:p>
            <a:pPr lvl="1"/>
            <a:r>
              <a:rPr lang="en-GB" dirty="0" err="1"/>
              <a:t>pipeseq</a:t>
            </a:r>
            <a:endParaRPr lang="en-GB" dirty="0"/>
          </a:p>
          <a:p>
            <a:pPr lvl="1"/>
            <a:r>
              <a:rPr lang="en-GB" dirty="0" err="1"/>
              <a:t>pipejine</a:t>
            </a:r>
            <a:endParaRPr lang="en-GB" dirty="0"/>
          </a:p>
          <a:p>
            <a:pPr lvl="1"/>
            <a:r>
              <a:rPr lang="en-GB" dirty="0" err="1"/>
              <a:t>ClamQ</a:t>
            </a:r>
            <a:endParaRPr lang="en-GB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Products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636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3667</TotalTime>
  <Words>1102</Words>
  <Application>Microsoft Office PowerPoint</Application>
  <PresentationFormat>On-screen Show (4:3)</PresentationFormat>
  <Paragraphs>230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Franklin Gothic Medium</vt:lpstr>
      <vt:lpstr>Wingdings</vt:lpstr>
      <vt:lpstr>Wingdings 2</vt:lpstr>
      <vt:lpstr>Grid</vt:lpstr>
      <vt:lpstr>Enterprise Integration With Clojure</vt:lpstr>
      <vt:lpstr>Intro</vt:lpstr>
      <vt:lpstr>Areas of Interest</vt:lpstr>
      <vt:lpstr>Enterprise Integration Patterns</vt:lpstr>
      <vt:lpstr>Case Study</vt:lpstr>
      <vt:lpstr>Component View</vt:lpstr>
      <vt:lpstr>EIP View</vt:lpstr>
      <vt:lpstr>Pattern Analysis</vt:lpstr>
      <vt:lpstr>The Products</vt:lpstr>
      <vt:lpstr>Mule</vt:lpstr>
      <vt:lpstr>Apache Camel (HolyGrail)</vt:lpstr>
      <vt:lpstr>Apache Camel: Systems Integration</vt:lpstr>
      <vt:lpstr>Apache Camel: Business rules capture</vt:lpstr>
      <vt:lpstr>Apache Camel: Distributed Systems orchestration</vt:lpstr>
      <vt:lpstr>Lamina</vt:lpstr>
      <vt:lpstr>Lamina: System integration</vt:lpstr>
      <vt:lpstr>Lamina: business rule capture</vt:lpstr>
      <vt:lpstr>Lamina: Distributed Systems Orchestration</vt:lpstr>
      <vt:lpstr>EEP</vt:lpstr>
      <vt:lpstr>EEP: Systems Integration</vt:lpstr>
      <vt:lpstr>EEP: Business rules capture</vt:lpstr>
      <vt:lpstr>EEP: Distributed Systems orchestration</vt:lpstr>
      <vt:lpstr>Storm</vt:lpstr>
      <vt:lpstr>Storm: Systems integration</vt:lpstr>
      <vt:lpstr>Storm: : Business Rules Capture</vt:lpstr>
      <vt:lpstr>Storm: Distributed systems orchestration</vt:lpstr>
      <vt:lpstr>Some Others in brief</vt:lpstr>
      <vt:lpstr>Beyond Patterns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Integration With Clojure</dc:title>
  <dc:creator>Frazer Irving</dc:creator>
  <cp:lastModifiedBy>Lisa Irving</cp:lastModifiedBy>
  <cp:revision>35</cp:revision>
  <dcterms:created xsi:type="dcterms:W3CDTF">2013-10-05T14:26:45Z</dcterms:created>
  <dcterms:modified xsi:type="dcterms:W3CDTF">2013-10-12T08:14:30Z</dcterms:modified>
</cp:coreProperties>
</file>