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/>
    <p:restoredTop sz="94737"/>
  </p:normalViewPr>
  <p:slideViewPr>
    <p:cSldViewPr snapToGrid="0">
      <p:cViewPr varScale="1">
        <p:scale>
          <a:sx n="85" d="100"/>
          <a:sy n="85" d="100"/>
        </p:scale>
        <p:origin x="864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 hidden="1"/>
          <p:cNvSpPr/>
          <p:nvPr/>
        </p:nvSpPr>
        <p:spPr>
          <a:xfrm>
            <a:off x="478080" y="360"/>
            <a:ext cx="22752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8151840" y="1685520"/>
            <a:ext cx="3273840" cy="440748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52040" y="743040"/>
            <a:ext cx="3274560" cy="440748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78080" y="360"/>
            <a:ext cx="22752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78080" y="360"/>
            <a:ext cx="22752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080" y="360"/>
            <a:ext cx="22752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78080" y="360"/>
            <a:ext cx="22752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 hidden="1"/>
          <p:cNvSpPr/>
          <p:nvPr/>
        </p:nvSpPr>
        <p:spPr>
          <a:xfrm>
            <a:off x="478080" y="360"/>
            <a:ext cx="22752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2"/>
          <p:cNvSpPr/>
          <p:nvPr/>
        </p:nvSpPr>
        <p:spPr>
          <a:xfrm>
            <a:off x="8151840" y="1685520"/>
            <a:ext cx="3273840" cy="4407480"/>
          </a:xfrm>
          <a:custGeom>
            <a:avLst/>
            <a:gdLst/>
            <a:ahLst/>
            <a:cxnLst/>
            <a:rect l="l" t="t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1915200" y="363960"/>
            <a:ext cx="8360280" cy="494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89000"/>
              </a:lnSpc>
            </a:pPr>
            <a:r>
              <a:rPr lang="en-US" sz="7200" b="0" strike="noStrike" cap="all" spc="-1">
                <a:solidFill>
                  <a:srgbClr val="191B0E"/>
                </a:solidFill>
                <a:latin typeface="Franklin Gothic Book"/>
                <a:ea typeface="DejaVu Sans"/>
              </a:rPr>
              <a:t>Reguli de bună practică în programare</a:t>
            </a:r>
            <a:endParaRPr lang="en-US" sz="7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4. Code Conventions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1371600" y="142884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Class names, variables, white spaces, curly brackets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259" name="Picture 6"/>
          <p:cNvPicPr/>
          <p:nvPr/>
        </p:nvPicPr>
        <p:blipFill>
          <a:blip r:embed="rId2"/>
          <a:stretch/>
        </p:blipFill>
        <p:spPr>
          <a:xfrm>
            <a:off x="2466720" y="2171880"/>
            <a:ext cx="6666480" cy="399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Broken windows theory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The broken windows theory is a criminological theory that visible signs of crime, anti-social behavior, and civil disorder create an urban environment that encourages further crime and disorder, including serious crimes.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4. Code Conventions	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Python doesn’t even run if not indented properly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if True</a:t>
            </a:r>
            <a:r>
              <a:rPr lang="en-US" sz="13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</a:t>
            </a:r>
            <a:br/>
            <a:r>
              <a:rPr lang="en-US" sz="1300" b="0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print </a:t>
            </a:r>
            <a:r>
              <a:rPr lang="en-US" sz="1300" b="1" strike="noStrike" spc="-1">
                <a:solidFill>
                  <a:srgbClr val="008080"/>
                </a:solidFill>
                <a:latin typeface="DejaVu Sans Mono"/>
                <a:ea typeface="DejaVu Sans Mono"/>
              </a:rPr>
              <a:t>"Hello!"</a:t>
            </a:r>
            <a:br/>
            <a:br/>
            <a:r>
              <a:rPr lang="en-US" sz="1300" b="0" i="1" strike="noStrike" spc="-1">
                <a:solidFill>
                  <a:srgbClr val="808080"/>
                </a:solidFill>
                <a:latin typeface="DejaVu Sans Mono"/>
                <a:ea typeface="DejaVu Sans Mono"/>
              </a:rPr>
              <a:t>#   File "test.py", line 2</a:t>
            </a:r>
            <a:br/>
            <a:r>
              <a:rPr lang="en-US" sz="1300" b="0" i="1" strike="noStrike" spc="-1">
                <a:solidFill>
                  <a:srgbClr val="808080"/>
                </a:solidFill>
                <a:latin typeface="DejaVu Sans Mono"/>
                <a:ea typeface="DejaVu Sans Mono"/>
              </a:rPr>
              <a:t>#     print "Hello!"</a:t>
            </a:r>
            <a:br/>
            <a:r>
              <a:rPr lang="en-US" sz="1300" b="0" i="1" strike="noStrike" spc="-1">
                <a:solidFill>
                  <a:srgbClr val="808080"/>
                </a:solidFill>
                <a:latin typeface="DejaVu Sans Mono"/>
                <a:ea typeface="DejaVu Sans Mono"/>
              </a:rPr>
              <a:t>#         ^</a:t>
            </a:r>
            <a:br/>
            <a:r>
              <a:rPr lang="en-US" sz="1300" b="0" i="1" strike="noStrike" spc="-1">
                <a:solidFill>
                  <a:srgbClr val="808080"/>
                </a:solidFill>
                <a:latin typeface="DejaVu Sans Mono"/>
                <a:ea typeface="DejaVu Sans Mono"/>
              </a:rPr>
              <a:t># IndentationError: expected an indented block</a:t>
            </a:r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5. Write good code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Over the span of a year or two, teams that were moving very fast at the beginning of a project can find themselves moving at a snail’s pace. 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Changes take longer as you try to understand the system and find the duplicate code.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Every change they make to the code breaks two or three other parts of the code. 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As the mess builds, the productivity of the team continues to decrease, asymptotically approaching zero.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We are the @authors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Authors are responsible for communicating well with their readers. 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The ratio of time spent reading vs. writing is well over 10:1.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We want the reading of code to be easy, even if it makes the writing harder.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Good programmers write code that is easy to understand and maintain.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The boy scout rule</a:t>
            </a:r>
            <a:endParaRPr lang="en-US" sz="4400" b="0" strike="noStrike" spc="-1">
              <a:latin typeface="Arial"/>
            </a:endParaRPr>
          </a:p>
          <a:p>
            <a:pPr>
              <a:lnSpc>
                <a:spcPct val="89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“Leave the campground cleaner than you found it.”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doesn’t have to be a big change (change a variable name, break up a big function, eliminate some duplication)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the code will improve over time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https://www.refactoring.com/catalog/index.html has a list of precise rules that can be used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Functions  - should be small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since the early days of programming people have realized that the longer a procedure is, the more difficult it is to understand.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should be small, no longer than 20 lines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should do one thing, each one of them should tell a story 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mixing one level of abstraction is confusing, readers will not be able to tell whether a particular expression is an essential concept or a detail.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Levels of abstraction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189080" y="227124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public </a:t>
            </a: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List&lt;Integer&gt;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sortNumbers</a:t>
            </a: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(String filename) </a:t>
            </a:r>
            <a:r>
              <a:rPr lang="en-US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throws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FileNotFoundException</a:t>
            </a: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{</a:t>
            </a:r>
            <a:br>
              <a:rPr dirty="0"/>
            </a:br>
            <a:br>
              <a:rPr sz="20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List&lt;Integer&gt; numbers = </a:t>
            </a:r>
            <a:r>
              <a:rPr lang="en-US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ArrayList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&lt;&gt;();</a:t>
            </a:r>
            <a:br>
              <a:rPr sz="2000" dirty="0"/>
            </a:br>
            <a:br>
              <a:rPr sz="20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try 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(Scanner scanner = </a:t>
            </a:r>
            <a:r>
              <a:rPr lang="en-US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Scanner(</a:t>
            </a:r>
            <a:r>
              <a:rPr lang="en-US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FileInputStream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(filename))) {</a:t>
            </a:r>
            <a:br>
              <a:rPr sz="2000" dirty="0"/>
            </a:br>
            <a:br>
              <a:rPr sz="20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while 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scanner.hasNext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()) {</a:t>
            </a:r>
            <a:br>
              <a:rPr sz="20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numbers.add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scanner.nextInt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());</a:t>
            </a:r>
            <a:br>
              <a:rPr sz="20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}</a:t>
            </a:r>
            <a:br>
              <a:rPr sz="2000" dirty="0"/>
            </a:br>
            <a:br>
              <a:rPr sz="20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>
              <a:rPr sz="2000" dirty="0"/>
            </a:br>
            <a:br>
              <a:rPr sz="20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Collections.</a:t>
            </a:r>
            <a:r>
              <a:rPr lang="en-US" sz="14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sort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(numbers);</a:t>
            </a:r>
            <a:br>
              <a:rPr sz="2000" dirty="0"/>
            </a:br>
            <a:br>
              <a:rPr sz="20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numbers;</a:t>
            </a:r>
            <a:br>
              <a:rPr sz="20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Levels of abstraction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1554840" y="236268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public </a:t>
            </a: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List&lt;Integer&gt;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sortNumbers</a:t>
            </a: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(String filename) </a:t>
            </a:r>
            <a:r>
              <a:rPr lang="en-US" sz="16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throws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FileNotFoundException</a:t>
            </a: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{</a:t>
            </a:r>
            <a:br>
              <a:rPr sz="2000" dirty="0"/>
            </a:br>
            <a:br>
              <a:rPr sz="2000" dirty="0"/>
            </a:b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List&lt;Integer&gt; numbers =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readNumbers</a:t>
            </a: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sz="16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en-US" sz="16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sample.txt</a:t>
            </a:r>
            <a:r>
              <a:rPr lang="en-US" sz="16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sz="2000" dirty="0"/>
            </a:b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Collections.</a:t>
            </a:r>
            <a:r>
              <a:rPr lang="en-US" sz="16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sort</a:t>
            </a: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(numbers);</a:t>
            </a:r>
            <a:br>
              <a:rPr sz="2000" dirty="0"/>
            </a:br>
            <a:br>
              <a:rPr sz="2000" dirty="0"/>
            </a:b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16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numbers;</a:t>
            </a:r>
            <a:br>
              <a:rPr sz="2000" dirty="0"/>
            </a:b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>
              <a:rPr dirty="0"/>
            </a:br>
            <a:endParaRPr lang="en-US" sz="1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Use descriptive names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"You know you are working on clean code when each routine turns out to be pretty much what you expected“ - Ward Cunningham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Don't be afraid to spend time choosing a name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There are only two hard things in Computer Science: cache invalidation and naming things.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Jack of all trades, master of none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397662" y="1971207"/>
            <a:ext cx="3752646" cy="38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600" b="0" strike="noStrike" spc="-1" dirty="0">
                <a:solidFill>
                  <a:srgbClr val="191B0E"/>
                </a:solidFill>
                <a:latin typeface="Franklin Gothic Book"/>
                <a:ea typeface="DejaVu Sans"/>
              </a:rPr>
              <a:t>Java</a:t>
            </a:r>
            <a:endParaRPr lang="en-US" sz="2600" b="0" strike="noStrike" spc="-1" dirty="0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600" b="0" strike="noStrike" spc="-1" dirty="0" err="1">
                <a:solidFill>
                  <a:srgbClr val="191B0E"/>
                </a:solidFill>
                <a:latin typeface="Franklin Gothic Book"/>
                <a:ea typeface="DejaVu Sans"/>
              </a:rPr>
              <a:t>Javascript</a:t>
            </a:r>
            <a:endParaRPr lang="en-US" sz="2600" b="0" strike="noStrike" spc="-1" dirty="0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600" b="0" strike="noStrike" spc="-1" dirty="0">
                <a:solidFill>
                  <a:srgbClr val="191B0E"/>
                </a:solidFill>
                <a:latin typeface="Franklin Gothic Book"/>
                <a:ea typeface="DejaVu Sans"/>
              </a:rPr>
              <a:t>Python</a:t>
            </a:r>
            <a:endParaRPr lang="en-US" sz="2600" b="0" strike="noStrike" spc="-1" dirty="0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600" b="0" strike="noStrike" spc="-1" dirty="0">
                <a:solidFill>
                  <a:srgbClr val="191B0E"/>
                </a:solidFill>
                <a:latin typeface="Franklin Gothic Book"/>
                <a:ea typeface="DejaVu Sans"/>
              </a:rPr>
              <a:t>Ruby on Rails</a:t>
            </a:r>
            <a:endParaRPr lang="en-US" sz="2600" b="0" strike="noStrike" spc="-1" dirty="0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600" b="0" strike="noStrike" spc="-1" dirty="0">
                <a:solidFill>
                  <a:srgbClr val="191B0E"/>
                </a:solidFill>
                <a:latin typeface="Franklin Gothic Book"/>
                <a:ea typeface="DejaVu Sans"/>
              </a:rPr>
              <a:t>Go</a:t>
            </a:r>
            <a:endParaRPr lang="en-US" sz="2600" b="0" strike="noStrike" spc="-1" dirty="0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600" b="0" strike="noStrike" spc="-1" dirty="0">
                <a:solidFill>
                  <a:srgbClr val="191B0E"/>
                </a:solidFill>
                <a:latin typeface="Franklin Gothic Book"/>
                <a:ea typeface="DejaVu Sans"/>
              </a:rPr>
              <a:t>C++</a:t>
            </a:r>
            <a:endParaRPr lang="en-US" sz="2600" b="0" strike="noStrike" spc="-1" dirty="0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600" b="0" strike="noStrike" spc="-1" dirty="0">
                <a:solidFill>
                  <a:srgbClr val="191B0E"/>
                </a:solidFill>
                <a:latin typeface="Franklin Gothic Book"/>
                <a:ea typeface="DejaVu Sans"/>
              </a:rPr>
              <a:t>C</a:t>
            </a:r>
            <a:endParaRPr lang="en-US" sz="2600" b="0" strike="noStrike" spc="-1" dirty="0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600" b="0" strike="noStrike" spc="-1" dirty="0">
                <a:solidFill>
                  <a:srgbClr val="191B0E"/>
                </a:solidFill>
                <a:latin typeface="Franklin Gothic Book"/>
                <a:ea typeface="DejaVu Sans"/>
              </a:rPr>
              <a:t>Ansible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Avoid Cognitive breaks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prefer exceptions to returning error codes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avoid negative conditionals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2000" b="1" strike="noStrike" spc="-1">
                <a:solidFill>
                  <a:srgbClr val="7030A0"/>
                </a:solidFill>
                <a:latin typeface="Consolas"/>
                <a:ea typeface="DejaVu Sans"/>
              </a:rPr>
              <a:t>    if</a:t>
            </a:r>
            <a:r>
              <a:rPr lang="en-US" sz="2000" b="0" strike="noStrike" spc="-1">
                <a:solidFill>
                  <a:srgbClr val="7030A0"/>
                </a:solidFill>
                <a:latin typeface="Consolas"/>
                <a:ea typeface="DejaVu Sans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(!buffer.shouldNotCompact())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output arguments are counterintuitive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2000" b="1" strike="noStrike" spc="-1">
                <a:solidFill>
                  <a:srgbClr val="7030A0"/>
                </a:solidFill>
                <a:latin typeface="Consolas"/>
                <a:ea typeface="DejaVu Sans"/>
              </a:rPr>
              <a:t>    void</a:t>
            </a:r>
            <a:r>
              <a:rPr lang="en-US" sz="2000" b="0" strike="noStrike" spc="-1">
                <a:solidFill>
                  <a:srgbClr val="7030A0"/>
                </a:solidFill>
                <a:latin typeface="Consolas"/>
                <a:ea typeface="DejaVu Sans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appendFooter</a:t>
            </a:r>
            <a:r>
              <a:rPr lang="en-US" sz="2000" b="1" strike="noStrike" spc="-1">
                <a:solidFill>
                  <a:srgbClr val="000000"/>
                </a:solidFill>
                <a:latin typeface="Consolas"/>
                <a:ea typeface="DejaVu Sans"/>
              </a:rPr>
              <a:t> (</a:t>
            </a:r>
            <a:r>
              <a:rPr lang="en-US" sz="2000" b="1" strike="noStrike" spc="-1">
                <a:solidFill>
                  <a:srgbClr val="7030A0"/>
                </a:solidFill>
                <a:latin typeface="Consolas"/>
                <a:ea typeface="DejaVu Sans"/>
              </a:rPr>
              <a:t>final</a:t>
            </a:r>
            <a:r>
              <a:rPr lang="en-US" sz="2000" b="0" strike="noStrike" spc="-1">
                <a:solidFill>
                  <a:srgbClr val="7030A0"/>
                </a:solidFill>
                <a:latin typeface="Consolas"/>
                <a:ea typeface="DejaVu Sans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StringBuffer s</a:t>
            </a:r>
            <a:r>
              <a:rPr lang="en-US" sz="2000" b="1" strike="noStrike" spc="-1">
                <a:solidFill>
                  <a:srgbClr val="000000"/>
                </a:solidFill>
                <a:latin typeface="Consolas"/>
                <a:ea typeface="DejaVu Sans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2000" b="1" strike="noStrike" spc="-1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2000" b="1" strike="noStrike" spc="-1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If your function must change the state of something, have it change the state of the object it is called on.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   result.appendFooter</a:t>
            </a:r>
            <a:r>
              <a:rPr lang="en-US" sz="2000" b="1" strike="noStrike" spc="-1">
                <a:solidFill>
                  <a:srgbClr val="000000"/>
                </a:solidFill>
                <a:latin typeface="Consolas"/>
                <a:ea typeface="DejaVu Sans"/>
              </a:rPr>
              <a:t>();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Argument guidelines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arguments are hard to understand, take a lot of conceptual power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they are difficult to use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they are even harder from a testing point of view 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the ideal number of arguments to a function is zero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avoid flag arguments : passing a Boolean into a function proclaims that the method does more than one thing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Classes - small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we should have many small classes, and each of them should have one single responsibility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we should describe the name without using :”if”, “and”, “or” or “but”.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class names including weasel words like Processor or Manager or Super often hint at aggregation of responsibilities.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do you want your tools organized into toolboxes with many small drawers each containing well-defined and well-labeled components? Or do you want a few drawers that you just toss everything into?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Single Responsibility Principle - one responsibility -  one reason to change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1829520" y="182880"/>
            <a:ext cx="960012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Single Responsibility Principle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822960" y="1472040"/>
            <a:ext cx="11246760" cy="50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Person {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public </a:t>
            </a:r>
            <a:r>
              <a:rPr lang="en-US" sz="1400" b="1" strike="noStrike" spc="-1">
                <a:solidFill>
                  <a:srgbClr val="520067"/>
                </a:solidFill>
                <a:latin typeface="Menlo"/>
                <a:ea typeface="Menlo"/>
              </a:rPr>
              <a:t>name 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public </a:t>
            </a:r>
            <a:r>
              <a:rPr lang="en-US" sz="1400" b="1" strike="noStrike" spc="-1">
                <a:solidFill>
                  <a:srgbClr val="520067"/>
                </a:solidFill>
                <a:latin typeface="Menlo"/>
                <a:ea typeface="Menlo"/>
              </a:rPr>
              <a:t>surname 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public </a:t>
            </a:r>
            <a:r>
              <a:rPr lang="en-US" sz="1400" b="1" strike="noStrike" spc="-1">
                <a:solidFill>
                  <a:srgbClr val="520067"/>
                </a:solidFill>
                <a:latin typeface="Menlo"/>
                <a:ea typeface="Menlo"/>
              </a:rPr>
              <a:t>email 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constructor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(name :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, surname :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, email :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){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lang="en-US" sz="1400" b="1" strike="noStrike" spc="-1">
                <a:solidFill>
                  <a:srgbClr val="520067"/>
                </a:solidFill>
                <a:latin typeface="Menlo"/>
                <a:ea typeface="Menlo"/>
              </a:rPr>
              <a:t>surname 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= surname;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lang="en-US" sz="1400" b="1" strike="noStrike" spc="-1">
                <a:solidFill>
                  <a:srgbClr val="520067"/>
                </a:solidFill>
                <a:latin typeface="Menlo"/>
                <a:ea typeface="Menlo"/>
              </a:rPr>
              <a:t>name 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= name;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if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lang="en-US" sz="1400" b="0" strike="noStrike" spc="-1">
                <a:solidFill>
                  <a:srgbClr val="676834"/>
                </a:solidFill>
                <a:latin typeface="Menlo"/>
                <a:ea typeface="Menlo"/>
              </a:rPr>
              <a:t>validateEmail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(email)) {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lang="en-US" sz="1400" b="1" strike="noStrike" spc="-1">
                <a:solidFill>
                  <a:srgbClr val="520067"/>
                </a:solidFill>
                <a:latin typeface="Menlo"/>
                <a:ea typeface="Menlo"/>
              </a:rPr>
              <a:t>email 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= email;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}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else 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{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throw new </a:t>
            </a:r>
            <a:r>
              <a:rPr lang="en-US" sz="1400" b="1" i="1" strike="noStrike" spc="-1">
                <a:solidFill>
                  <a:srgbClr val="520067"/>
                </a:solidFill>
                <a:latin typeface="Menlo"/>
                <a:ea typeface="Menlo"/>
              </a:rPr>
              <a:t>Error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lang="en-US" sz="1400" b="1" strike="noStrike" spc="-1">
                <a:solidFill>
                  <a:srgbClr val="0F7003"/>
                </a:solidFill>
                <a:latin typeface="Menlo"/>
                <a:ea typeface="Menlo"/>
              </a:rPr>
              <a:t>"Invalid email!"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}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}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lang="en-US" sz="1400" b="0" strike="noStrike" spc="-1">
                <a:solidFill>
                  <a:srgbClr val="676834"/>
                </a:solidFill>
                <a:latin typeface="Menlo"/>
                <a:ea typeface="Menlo"/>
              </a:rPr>
              <a:t>validateEmail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(email :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var </a:t>
            </a:r>
            <a:r>
              <a:rPr lang="en-US" sz="1400" b="0" strike="noStrike" spc="-1">
                <a:solidFill>
                  <a:srgbClr val="377170"/>
                </a:solidFill>
                <a:latin typeface="Menlo"/>
                <a:ea typeface="Menlo"/>
              </a:rPr>
              <a:t>re 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lang="en-US" sz="1400" b="0" strike="noStrike" spc="-1">
                <a:solidFill>
                  <a:srgbClr val="0000FE"/>
                </a:solidFill>
                <a:latin typeface="Menlo"/>
                <a:ea typeface="Menlo"/>
              </a:rPr>
              <a:t>/^([\w-]+(?:\.[\w-]+)*)@((?:[\w-]+\.)*\w[\w-]{0,66})\.([a-z]{2,6}(?:\.[a-z]{2})?)$/i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lang="en-US" sz="1400" b="0" strike="noStrike" spc="-1">
                <a:solidFill>
                  <a:srgbClr val="377170"/>
                </a:solidFill>
                <a:latin typeface="Menlo"/>
                <a:ea typeface="Menlo"/>
              </a:rPr>
              <a:t>re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lang="en-US" sz="1400" b="0" strike="noStrike" spc="-1">
                <a:solidFill>
                  <a:srgbClr val="676834"/>
                </a:solidFill>
                <a:latin typeface="Menlo"/>
                <a:ea typeface="Menlo"/>
              </a:rPr>
              <a:t>test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(email);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}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lang="en-US" sz="1400" b="0" strike="noStrike" spc="-1">
                <a:solidFill>
                  <a:srgbClr val="676834"/>
                </a:solidFill>
                <a:latin typeface="Menlo"/>
                <a:ea typeface="Menlo"/>
              </a:rPr>
              <a:t>greet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lang="en-US" sz="1400" b="0" i="1" strike="noStrike" spc="-1">
                <a:solidFill>
                  <a:srgbClr val="000000"/>
                </a:solidFill>
                <a:latin typeface="Menlo"/>
                <a:ea typeface="Menlo"/>
              </a:rPr>
              <a:t>alert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lang="en-US" sz="1400" b="1" strike="noStrike" spc="-1">
                <a:solidFill>
                  <a:srgbClr val="0F7003"/>
                </a:solidFill>
                <a:latin typeface="Menlo"/>
                <a:ea typeface="Menlo"/>
              </a:rPr>
              <a:t>"Hi!"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}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lang="en-US" sz="1400" b="0" strike="noStrike" spc="-1">
              <a:latin typeface="Arial"/>
            </a:endParaRPr>
          </a:p>
          <a:p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1829520" y="182880"/>
            <a:ext cx="960012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Single Responsibility Principle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779040" y="655560"/>
            <a:ext cx="11246760" cy="614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Email {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public </a:t>
            </a:r>
            <a:r>
              <a:rPr lang="en-US" sz="1400" b="1" strike="noStrike" spc="-1">
                <a:solidFill>
                  <a:srgbClr val="520067"/>
                </a:solidFill>
                <a:latin typeface="Menlo"/>
                <a:ea typeface="Menlo"/>
              </a:rPr>
              <a:t>email 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constructor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(email :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){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if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lang="en-US" sz="1400" b="0" strike="noStrike" spc="-1">
                <a:solidFill>
                  <a:srgbClr val="676834"/>
                </a:solidFill>
                <a:latin typeface="Menlo"/>
                <a:ea typeface="Menlo"/>
              </a:rPr>
              <a:t>validateEmail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(email)) {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lang="en-US" sz="1400" b="1" strike="noStrike" spc="-1">
                <a:solidFill>
                  <a:srgbClr val="520067"/>
                </a:solidFill>
                <a:latin typeface="Menlo"/>
                <a:ea typeface="Menlo"/>
              </a:rPr>
              <a:t>email 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= email;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}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else 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{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throw new </a:t>
            </a:r>
            <a:r>
              <a:rPr lang="en-US" sz="1400" b="1" i="1" strike="noStrike" spc="-1">
                <a:solidFill>
                  <a:srgbClr val="520067"/>
                </a:solidFill>
                <a:latin typeface="Menlo"/>
                <a:ea typeface="Menlo"/>
              </a:rPr>
              <a:t>Error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lang="en-US" sz="1400" b="1" strike="noStrike" spc="-1">
                <a:solidFill>
                  <a:srgbClr val="0F7003"/>
                </a:solidFill>
                <a:latin typeface="Menlo"/>
                <a:ea typeface="Menlo"/>
              </a:rPr>
              <a:t>"Invalid email!"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}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}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lang="en-US" sz="1400" b="0" strike="noStrike" spc="-1">
                <a:solidFill>
                  <a:srgbClr val="676834"/>
                </a:solidFill>
                <a:latin typeface="Menlo"/>
                <a:ea typeface="Menlo"/>
              </a:rPr>
              <a:t>validateEmail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(email :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var </a:t>
            </a:r>
            <a:r>
              <a:rPr lang="en-US" sz="1400" b="0" strike="noStrike" spc="-1">
                <a:solidFill>
                  <a:srgbClr val="377170"/>
                </a:solidFill>
                <a:latin typeface="Menlo"/>
                <a:ea typeface="Menlo"/>
              </a:rPr>
              <a:t>re 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lang="en-US" sz="1400" b="0" strike="noStrike" spc="-1">
                <a:solidFill>
                  <a:srgbClr val="0000FE"/>
                </a:solidFill>
                <a:latin typeface="Menlo"/>
                <a:ea typeface="Menlo"/>
              </a:rPr>
              <a:t>/^([\w-]+(?:\.[\w-]+)*)@((?:[\w-]+\.)*\w[\w-]{0,66})\.([a-z]{2,6}(?:\.[a-z]{2})?)$/i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return </a:t>
            </a:r>
            <a:r>
              <a:rPr lang="en-US" sz="1400" b="0" strike="noStrike" spc="-1">
                <a:solidFill>
                  <a:srgbClr val="377170"/>
                </a:solidFill>
                <a:latin typeface="Menlo"/>
                <a:ea typeface="Menlo"/>
              </a:rPr>
              <a:t>re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lang="en-US" sz="1400" b="0" strike="noStrike" spc="-1">
                <a:solidFill>
                  <a:srgbClr val="676834"/>
                </a:solidFill>
                <a:latin typeface="Menlo"/>
                <a:ea typeface="Menlo"/>
              </a:rPr>
              <a:t>test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(email);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}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lang="en-US" sz="1400" b="0" strike="noStrike" spc="-1">
              <a:latin typeface="Arial"/>
            </a:endParaRPr>
          </a:p>
          <a:p>
            <a:endParaRPr lang="en-US" sz="1400" b="0" strike="noStrike" spc="-1">
              <a:latin typeface="Arial"/>
            </a:endParaRPr>
          </a:p>
          <a:p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Person {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public </a:t>
            </a:r>
            <a:r>
              <a:rPr lang="en-US" sz="1400" b="1" strike="noStrike" spc="-1">
                <a:solidFill>
                  <a:srgbClr val="520067"/>
                </a:solidFill>
                <a:latin typeface="Menlo"/>
                <a:ea typeface="Menlo"/>
              </a:rPr>
              <a:t>name 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public </a:t>
            </a:r>
            <a:r>
              <a:rPr lang="en-US" sz="1400" b="1" strike="noStrike" spc="-1">
                <a:solidFill>
                  <a:srgbClr val="520067"/>
                </a:solidFill>
                <a:latin typeface="Menlo"/>
                <a:ea typeface="Menlo"/>
              </a:rPr>
              <a:t>surname 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;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public </a:t>
            </a:r>
            <a:r>
              <a:rPr lang="en-US" sz="1400" b="1" strike="noStrike" spc="-1">
                <a:solidFill>
                  <a:srgbClr val="520067"/>
                </a:solidFill>
                <a:latin typeface="Menlo"/>
                <a:ea typeface="Menlo"/>
              </a:rPr>
              <a:t>email 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: Email;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constructor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(name :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, surname :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string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, email : Email){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lang="en-US" sz="1400" b="1" strike="noStrike" spc="-1">
                <a:solidFill>
                  <a:srgbClr val="520067"/>
                </a:solidFill>
                <a:latin typeface="Menlo"/>
                <a:ea typeface="Menlo"/>
              </a:rPr>
              <a:t>email 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= email;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lang="en-US" sz="1400" b="1" strike="noStrike" spc="-1">
                <a:solidFill>
                  <a:srgbClr val="520067"/>
                </a:solidFill>
                <a:latin typeface="Menlo"/>
                <a:ea typeface="Menlo"/>
              </a:rPr>
              <a:t>name 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= name;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lang="en-US" sz="1400" b="1" strike="noStrike" spc="-1">
                <a:solidFill>
                  <a:srgbClr val="00006D"/>
                </a:solidFill>
                <a:latin typeface="Menlo"/>
                <a:ea typeface="Menlo"/>
              </a:rPr>
              <a:t>this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.</a:t>
            </a:r>
            <a:r>
              <a:rPr lang="en-US" sz="1400" b="1" strike="noStrike" spc="-1">
                <a:solidFill>
                  <a:srgbClr val="520067"/>
                </a:solidFill>
                <a:latin typeface="Menlo"/>
                <a:ea typeface="Menlo"/>
              </a:rPr>
              <a:t>surname 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= surname;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}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lang="en-US" sz="1400" b="0" strike="noStrike" spc="-1">
                <a:solidFill>
                  <a:srgbClr val="676834"/>
                </a:solidFill>
                <a:latin typeface="Menlo"/>
                <a:ea typeface="Menlo"/>
              </a:rPr>
              <a:t>greet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() {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    </a:t>
            </a:r>
            <a:r>
              <a:rPr lang="en-US" sz="1400" b="0" i="1" strike="noStrike" spc="-1">
                <a:solidFill>
                  <a:srgbClr val="000000"/>
                </a:solidFill>
                <a:latin typeface="Menlo"/>
                <a:ea typeface="Menlo"/>
              </a:rPr>
              <a:t>alert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lang="en-US" sz="1400" b="1" strike="noStrike" spc="-1">
                <a:solidFill>
                  <a:srgbClr val="0F7003"/>
                </a:solidFill>
                <a:latin typeface="Menlo"/>
                <a:ea typeface="Menlo"/>
              </a:rPr>
              <a:t>"Hi!"</a:t>
            </a:r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);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    }</a:t>
            </a:r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Class Cohesion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  <a:ea typeface="DejaVu Sans"/>
              </a:rPr>
              <a:t>Classes should have a small number of instance variables</a:t>
            </a:r>
            <a:endParaRPr lang="en-US" sz="2000" b="0" strike="noStrike" spc="-1" dirty="0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  <a:ea typeface="DejaVu Sans"/>
              </a:rPr>
              <a:t> Each of the methods of a class should manipulate one or more of those variables.</a:t>
            </a:r>
            <a:endParaRPr lang="en-US" sz="2000" b="0" strike="noStrike" spc="-1" dirty="0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  <a:ea typeface="DejaVu Sans"/>
              </a:rPr>
              <a:t> The more variables a method manipulates, the more cohesive that method is to its class.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371600" y="6876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Stack.java	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097280" y="820688"/>
            <a:ext cx="7806240" cy="56866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2816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US" sz="1600" b="0" strike="noStrike" spc="-1" dirty="0">
                <a:solidFill>
                  <a:srgbClr val="8000FF"/>
                </a:solidFill>
                <a:latin typeface="Consolas"/>
                <a:ea typeface="DejaVu Sans"/>
              </a:rPr>
              <a:t>public class 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Stack</a:t>
            </a:r>
            <a:r>
              <a:rPr lang="en-US" sz="1600" b="0" strike="noStrike" spc="-1" dirty="0">
                <a:solidFill>
                  <a:srgbClr val="8000FF"/>
                </a:solidFill>
                <a:latin typeface="Consolas"/>
                <a:ea typeface="DejaVu Sans"/>
              </a:rPr>
              <a:t> {</a:t>
            </a:r>
            <a:endParaRPr lang="en-US" sz="1600" b="0" strike="noStrike" spc="-1" dirty="0">
              <a:latin typeface="Arial"/>
            </a:endParaRPr>
          </a:p>
          <a:p>
            <a:pPr marL="3110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US" sz="1600" b="0" strike="noStrike" spc="-1" dirty="0">
                <a:solidFill>
                  <a:srgbClr val="8000FF"/>
                </a:solidFill>
                <a:latin typeface="Consolas"/>
                <a:ea typeface="DejaVu Sans"/>
              </a:rPr>
              <a:t>private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8000FF"/>
                </a:solidFill>
                <a:latin typeface="Consolas"/>
                <a:ea typeface="DejaVu Sans"/>
              </a:rPr>
              <a:t>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topOfStack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=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600" b="0" strike="noStrike" spc="-1" dirty="0">
                <a:solidFill>
                  <a:srgbClr val="FF8000"/>
                </a:solidFill>
                <a:latin typeface="Consolas"/>
                <a:ea typeface="DejaVu Sans"/>
              </a:rPr>
              <a:t>0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;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3110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List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&lt;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Integer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&gt;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elements 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=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600" b="0" strike="noStrike" spc="-1" dirty="0">
                <a:solidFill>
                  <a:srgbClr val="8000FF"/>
                </a:solidFill>
                <a:latin typeface="Consolas"/>
                <a:ea typeface="DejaVu Sans"/>
              </a:rPr>
              <a:t>new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LinkedList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&lt;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Integer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&gt;();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3110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US" sz="1600" b="0" strike="noStrike" spc="-1" dirty="0">
                <a:solidFill>
                  <a:srgbClr val="8000FF"/>
                </a:solidFill>
                <a:latin typeface="Consolas"/>
                <a:ea typeface="DejaVu Sans"/>
              </a:rPr>
              <a:t>public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8000FF"/>
                </a:solidFill>
                <a:latin typeface="Consolas"/>
                <a:ea typeface="DejaVu Sans"/>
              </a:rPr>
              <a:t>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size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()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{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3110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lang="en-US" sz="1600" b="0" strike="noStrike" spc="-1" dirty="0">
                <a:solidFill>
                  <a:srgbClr val="8000FF"/>
                </a:solidFill>
                <a:latin typeface="Consolas"/>
                <a:ea typeface="DejaVu Sans"/>
              </a:rPr>
              <a:t>return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topOfStack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;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3110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}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3110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US" sz="1600" b="0" strike="noStrike" spc="-1" dirty="0">
                <a:solidFill>
                  <a:srgbClr val="8000FF"/>
                </a:solidFill>
                <a:latin typeface="Consolas"/>
                <a:ea typeface="DejaVu Sans"/>
              </a:rPr>
              <a:t>public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600" b="0" strike="noStrike" spc="-1" dirty="0">
                <a:solidFill>
                  <a:srgbClr val="8000FF"/>
                </a:solidFill>
                <a:latin typeface="Consolas"/>
                <a:ea typeface="DejaVu Sans"/>
              </a:rPr>
              <a:t>void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push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(</a:t>
            </a:r>
            <a:r>
              <a:rPr lang="en-US" sz="1600" b="0" strike="noStrike" spc="-1" dirty="0">
                <a:solidFill>
                  <a:srgbClr val="8000FF"/>
                </a:solidFill>
                <a:latin typeface="Consolas"/>
                <a:ea typeface="DejaVu Sans"/>
              </a:rPr>
              <a:t>final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8000FF"/>
                </a:solidFill>
                <a:latin typeface="Consolas"/>
                <a:ea typeface="DejaVu Sans"/>
              </a:rPr>
              <a:t>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element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)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{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3110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topOfStack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++;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3110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elements</a:t>
            </a:r>
            <a:r>
              <a:rPr lang="en-US" sz="1600" b="1" strike="noStrike" spc="-1" dirty="0" err="1">
                <a:solidFill>
                  <a:srgbClr val="000080"/>
                </a:solidFill>
                <a:latin typeface="Consolas"/>
                <a:ea typeface="DejaVu Sans"/>
              </a:rPr>
              <a:t>.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add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(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element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);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3110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}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3110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US" sz="1600" b="0" strike="noStrike" spc="-1" dirty="0">
                <a:solidFill>
                  <a:srgbClr val="8000FF"/>
                </a:solidFill>
                <a:latin typeface="Consolas"/>
                <a:ea typeface="DejaVu Sans"/>
              </a:rPr>
              <a:t>public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8000FF"/>
                </a:solidFill>
                <a:latin typeface="Consolas"/>
                <a:ea typeface="DejaVu Sans"/>
              </a:rPr>
              <a:t>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pop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()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600" b="0" strike="noStrike" spc="-1" dirty="0">
                <a:solidFill>
                  <a:srgbClr val="8000FF"/>
                </a:solidFill>
                <a:latin typeface="Consolas"/>
                <a:ea typeface="DejaVu Sans"/>
              </a:rPr>
              <a:t>throws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PoppedWhenEmpty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{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3110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lang="en-US" sz="1600" b="0" strike="noStrike" spc="-1" dirty="0">
                <a:solidFill>
                  <a:srgbClr val="8000FF"/>
                </a:solidFill>
                <a:latin typeface="Consolas"/>
                <a:ea typeface="DejaVu Sans"/>
              </a:rPr>
              <a:t>if 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topOfStack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==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600" b="0" strike="noStrike" spc="-1" dirty="0">
                <a:solidFill>
                  <a:srgbClr val="FF8000"/>
                </a:solidFill>
                <a:latin typeface="Consolas"/>
                <a:ea typeface="DejaVu Sans"/>
              </a:rPr>
              <a:t>0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)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{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3110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	</a:t>
            </a:r>
            <a:r>
              <a:rPr lang="en-US" sz="1600" b="0" strike="noStrike" spc="-1" dirty="0">
                <a:solidFill>
                  <a:srgbClr val="8000FF"/>
                </a:solidFill>
                <a:latin typeface="Consolas"/>
                <a:ea typeface="DejaVu Sans"/>
              </a:rPr>
              <a:t>throw new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PoppedWhenEmpty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();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3110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}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3110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lang="en-US" sz="1600" b="0" strike="noStrike" spc="-1" dirty="0">
                <a:solidFill>
                  <a:srgbClr val="8000FF"/>
                </a:solidFill>
                <a:latin typeface="Consolas"/>
                <a:ea typeface="DejaVu Sans"/>
              </a:rPr>
              <a:t>final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8000FF"/>
                </a:solidFill>
                <a:latin typeface="Consolas"/>
                <a:ea typeface="DejaVu Sans"/>
              </a:rPr>
              <a:t>int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element 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=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elements</a:t>
            </a:r>
            <a:r>
              <a:rPr lang="en-US" sz="1600" b="1" strike="noStrike" spc="-1" dirty="0" err="1">
                <a:solidFill>
                  <a:srgbClr val="000080"/>
                </a:solidFill>
                <a:latin typeface="Consolas"/>
                <a:ea typeface="DejaVu Sans"/>
              </a:rPr>
              <a:t>.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get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(--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topOfStack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);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			</a:t>
            </a:r>
            <a:endParaRPr lang="en-US" sz="1600" b="0" strike="noStrike" spc="-1" dirty="0">
              <a:latin typeface="Arial"/>
            </a:endParaRPr>
          </a:p>
          <a:p>
            <a:pPr marL="3110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elements</a:t>
            </a:r>
            <a:r>
              <a:rPr lang="en-US" sz="1600" b="1" strike="noStrike" spc="-1" dirty="0" err="1">
                <a:solidFill>
                  <a:srgbClr val="000080"/>
                </a:solidFill>
                <a:latin typeface="Consolas"/>
                <a:ea typeface="DejaVu Sans"/>
              </a:rPr>
              <a:t>.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remove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(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topOfStack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);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3110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lang="en-US" sz="1600" b="0" strike="noStrike" spc="-1" dirty="0">
                <a:solidFill>
                  <a:srgbClr val="8000FF"/>
                </a:solidFill>
                <a:latin typeface="Consolas"/>
                <a:ea typeface="DejaVu Sans"/>
              </a:rPr>
              <a:t>return 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element</a:t>
            </a: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;</a:t>
            </a:r>
            <a:r>
              <a:rPr lang="en-US" sz="16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lang="en-US" sz="1600" b="0" strike="noStrike" spc="-1" dirty="0">
              <a:latin typeface="Arial"/>
            </a:endParaRPr>
          </a:p>
          <a:p>
            <a:pPr marL="3110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lang="en-US" sz="1600" b="1" strike="noStrike" spc="-1" dirty="0">
                <a:solidFill>
                  <a:srgbClr val="000080"/>
                </a:solidFill>
                <a:latin typeface="Consolas"/>
                <a:ea typeface="DejaVu Sans"/>
              </a:rPr>
              <a:t>}</a:t>
            </a:r>
            <a:endParaRPr lang="en-US" sz="1600" b="1" strike="noStrike" spc="-1" dirty="0">
              <a:solidFill>
                <a:srgbClr val="000080"/>
              </a:solidFill>
              <a:latin typeface="Arial"/>
              <a:ea typeface="DejaVu Sans"/>
            </a:endParaRPr>
          </a:p>
          <a:p>
            <a:pPr marL="3110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lang="en-US" sz="1600" spc="-1" dirty="0">
              <a:solidFill>
                <a:srgbClr val="000000"/>
              </a:solidFill>
              <a:latin typeface="Consolas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765000" y="1301400"/>
            <a:ext cx="9612000" cy="285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89000"/>
              </a:lnSpc>
            </a:pPr>
            <a:r>
              <a:rPr lang="en-US" sz="7200" b="0" strike="noStrike" cap="all" spc="-1">
                <a:solidFill>
                  <a:srgbClr val="EFEDE3"/>
                </a:solidFill>
                <a:latin typeface="Franklin Gothic Book"/>
                <a:ea typeface="DejaVu Sans"/>
              </a:rPr>
              <a:t>Comments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765000" y="4216320"/>
            <a:ext cx="961200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12000"/>
              </a:lnSpc>
            </a:pPr>
            <a:r>
              <a:rPr lang="en-US" sz="2400" b="0" strike="noStrike" spc="-1">
                <a:solidFill>
                  <a:srgbClr val="EFEDE3"/>
                </a:solidFill>
                <a:latin typeface="Franklin Gothic Book"/>
                <a:ea typeface="DejaVu Sans"/>
              </a:rPr>
              <a:t>Don't comment bad code, </a:t>
            </a:r>
            <a:br/>
            <a:r>
              <a:rPr lang="en-US" sz="2400" b="0" strike="noStrike" spc="-1">
                <a:solidFill>
                  <a:srgbClr val="EFEDE3"/>
                </a:solidFill>
                <a:latin typeface="Franklin Gothic Book"/>
                <a:ea typeface="DejaVu Sans"/>
              </a:rPr>
              <a:t>rewrite it.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Comments are at best, necessary evil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The proper use of comments is to compensate for our failure to express ourselves in code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When you feel the need to write a comment, first try to refactor the code so that any comment becomes superfluous.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If you need a comment to explain what a block of code does, try to extract a method. 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If the method is already extracted but you still need a comment to explain what it does, rename that method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Express yourself in code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2286000" y="2651760"/>
            <a:ext cx="9107640" cy="21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>
                <a:solidFill>
                  <a:srgbClr val="3E8853"/>
                </a:solidFill>
                <a:latin typeface="Segoe UI"/>
                <a:ea typeface="Segoe UI"/>
              </a:rPr>
              <a:t>// Check to see if the employee is eligible for full benefits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000" b="0" strike="noStrike" spc="-1" dirty="0">
                <a:solidFill>
                  <a:srgbClr val="7030A0"/>
                </a:solidFill>
                <a:latin typeface="Consolas"/>
                <a:ea typeface="Segoe UI"/>
              </a:rPr>
              <a:t>if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  <a:ea typeface="Segoe UI"/>
              </a:rPr>
              <a:t> ((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nsolas"/>
                <a:ea typeface="Segoe UI"/>
              </a:rPr>
              <a:t>employee.flags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  <a:ea typeface="Segoe UI"/>
              </a:rPr>
              <a:t> &amp; HOURLY_FLAG) &amp;&amp;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nsolas"/>
                <a:ea typeface="Segoe UI"/>
              </a:rPr>
              <a:t>employee.age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  <a:ea typeface="Segoe UI"/>
              </a:rPr>
              <a:t> &gt; 65))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spc="-1" dirty="0">
                <a:solidFill>
                  <a:srgbClr val="000000"/>
                </a:solidFill>
                <a:latin typeface="Tw Cen MT"/>
                <a:ea typeface="Segoe UI"/>
              </a:rPr>
              <a:t>	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spc="-1" dirty="0">
                <a:solidFill>
                  <a:srgbClr val="000000"/>
                </a:solidFill>
                <a:latin typeface="Tw Cen MT"/>
                <a:ea typeface="Segoe UI"/>
              </a:rPr>
              <a:t>versus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spc="-1" dirty="0">
                <a:solidFill>
                  <a:srgbClr val="000000"/>
                </a:solidFill>
                <a:latin typeface="Tw Cen MT"/>
                <a:ea typeface="Segoe UI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7030A0"/>
                </a:solidFill>
                <a:latin typeface="Consolas"/>
                <a:ea typeface="Segoe UI"/>
              </a:rPr>
              <a:t>if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  <a:ea typeface="Segoe UI"/>
              </a:rPr>
              <a:t>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onsolas"/>
                <a:ea typeface="Segoe UI"/>
              </a:rPr>
              <a:t>employee.isEligibleForFullBenefits</a:t>
            </a:r>
            <a:r>
              <a:rPr lang="en-US" sz="2000" b="0" strike="noStrike" spc="-1" dirty="0">
                <a:solidFill>
                  <a:srgbClr val="000000"/>
                </a:solidFill>
                <a:latin typeface="Consolas"/>
                <a:ea typeface="Segoe UI"/>
              </a:rPr>
              <a:t>())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1. Dependency Management		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Almost any project needs libraries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Dependency Hell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Almost every programming language has a build system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 	 Java – Maven or Gradle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	 Ruby – Bundler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	 PHP – Composer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Good Comments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1336089" y="1815483"/>
            <a:ext cx="10311268" cy="47202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  <a:ea typeface="DejaVu Sans"/>
              </a:rPr>
              <a:t>Legal comments</a:t>
            </a:r>
            <a:endParaRPr lang="en-US" sz="1600" b="0" strike="noStrike" spc="-1" dirty="0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  <a:ea typeface="DejaVu Sans"/>
              </a:rPr>
              <a:t> Informative comments (regex patterns )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1400" b="0" strike="noStrike" spc="-1" dirty="0">
                <a:solidFill>
                  <a:srgbClr val="2F663E"/>
                </a:solidFill>
                <a:latin typeface="Consolas"/>
                <a:ea typeface="DejaVu Sans"/>
              </a:rPr>
              <a:t>   // format matched </a:t>
            </a:r>
            <a:r>
              <a:rPr lang="en-US" sz="1400" b="0" strike="noStrike" spc="-1" dirty="0" err="1">
                <a:solidFill>
                  <a:srgbClr val="2F663E"/>
                </a:solidFill>
                <a:latin typeface="Consolas"/>
                <a:ea typeface="DejaVu Sans"/>
              </a:rPr>
              <a:t>kk:mm:ss</a:t>
            </a:r>
            <a:r>
              <a:rPr lang="en-US" sz="1400" b="0" strike="noStrike" spc="-1" dirty="0">
                <a:solidFill>
                  <a:srgbClr val="2F663E"/>
                </a:solidFill>
                <a:latin typeface="Consolas"/>
                <a:ea typeface="DejaVu Sans"/>
              </a:rPr>
              <a:t> EEE, MMM </a:t>
            </a:r>
            <a:r>
              <a:rPr lang="en-US" sz="1400" b="0" strike="noStrike" spc="-1" dirty="0" err="1">
                <a:solidFill>
                  <a:srgbClr val="2F663E"/>
                </a:solidFill>
                <a:latin typeface="Consolas"/>
                <a:ea typeface="DejaVu Sans"/>
              </a:rPr>
              <a:t>dd</a:t>
            </a:r>
            <a:r>
              <a:rPr lang="en-US" sz="1400" b="0" strike="noStrike" spc="-1" dirty="0">
                <a:solidFill>
                  <a:srgbClr val="2F663E"/>
                </a:solidFill>
                <a:latin typeface="Consolas"/>
                <a:ea typeface="DejaVu Sans"/>
              </a:rPr>
              <a:t>, </a:t>
            </a:r>
            <a:r>
              <a:rPr lang="en-US" sz="1400" b="0" strike="noStrike" spc="-1" dirty="0" err="1">
                <a:solidFill>
                  <a:srgbClr val="2F663E"/>
                </a:solidFill>
                <a:latin typeface="Consolas"/>
                <a:ea typeface="DejaVu Sans"/>
              </a:rPr>
              <a:t>yyyy</a:t>
            </a:r>
            <a:endParaRPr lang="en-US" sz="1400" b="0" strike="noStrike" spc="-1" dirty="0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  <a:ea typeface="DejaVu Sans"/>
              </a:rPr>
              <a:t> Explanation of intent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  <a:ea typeface="Noto Sans CJK SC Regular"/>
              </a:rPr>
              <a:t> 	</a:t>
            </a:r>
            <a:r>
              <a:rPr lang="en-US" sz="1400" b="0" strike="noStrike" spc="-1" dirty="0">
                <a:solidFill>
                  <a:srgbClr val="2F663E"/>
                </a:solidFill>
                <a:latin typeface="Consolas"/>
                <a:ea typeface="DejaVu Sans"/>
              </a:rPr>
              <a:t>// This is our best attempt to get a race condition by creating large number of threads</a:t>
            </a:r>
            <a:endParaRPr lang="en-US" sz="1400" b="0" strike="noStrike" spc="-1" dirty="0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  <a:ea typeface="DejaVu Sans"/>
              </a:rPr>
              <a:t> Clarification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assertTrue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nsolas"/>
                <a:ea typeface="DejaVu Sans"/>
              </a:rPr>
              <a:t>a.compareTo</a:t>
            </a:r>
            <a:r>
              <a:rPr lang="en-US" sz="1400" b="0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(a) == 0); </a:t>
            </a:r>
            <a:r>
              <a:rPr lang="en-US" sz="1400" b="0" strike="noStrike" spc="-1" dirty="0">
                <a:solidFill>
                  <a:srgbClr val="2F663E"/>
                </a:solidFill>
                <a:latin typeface="Consolas"/>
                <a:ea typeface="DejaVu Sans"/>
              </a:rPr>
              <a:t>// a == a</a:t>
            </a:r>
            <a:endParaRPr lang="en-US" sz="1400" b="0" strike="noStrike" spc="-1" dirty="0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  <a:ea typeface="DejaVu Sans"/>
              </a:rPr>
              <a:t> Warnings of consequences 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1400" b="0" strike="noStrike" spc="-1" dirty="0">
                <a:solidFill>
                  <a:srgbClr val="2F663E"/>
                </a:solidFill>
                <a:latin typeface="Consolas"/>
                <a:ea typeface="DejaVu Sans"/>
              </a:rPr>
              <a:t>  //  </a:t>
            </a:r>
            <a:r>
              <a:rPr lang="en-US" sz="1400" b="0" strike="noStrike" spc="-1" dirty="0" err="1">
                <a:solidFill>
                  <a:srgbClr val="2F663E"/>
                </a:solidFill>
                <a:latin typeface="Consolas"/>
                <a:ea typeface="DejaVu Sans"/>
              </a:rPr>
              <a:t>SimpleDateFormat</a:t>
            </a:r>
            <a:r>
              <a:rPr lang="en-US" sz="1400" b="0" strike="noStrike" spc="-1" dirty="0">
                <a:solidFill>
                  <a:srgbClr val="2F663E"/>
                </a:solidFill>
                <a:latin typeface="Consolas"/>
                <a:ea typeface="DejaVu Sans"/>
              </a:rPr>
              <a:t> is not thread safe</a:t>
            </a:r>
            <a:endParaRPr lang="en-US" sz="1400" b="0" strike="noStrike" spc="-1" dirty="0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  <a:ea typeface="DejaVu Sans"/>
              </a:rPr>
              <a:t> Amplification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  <a:ea typeface="Noto Sans CJK SC Regular"/>
              </a:rPr>
              <a:t> </a:t>
            </a:r>
            <a:r>
              <a:rPr lang="en-US" sz="1400" b="0" strike="noStrike" spc="-1" dirty="0">
                <a:solidFill>
                  <a:srgbClr val="2F663E"/>
                </a:solidFill>
                <a:latin typeface="Consolas"/>
                <a:ea typeface="DejaVu Sans"/>
              </a:rPr>
              <a:t>// the trim is real important. It removes the starting spaces that could cause the item to be recognized as another list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Bad Comments	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1861779" y="1721815"/>
            <a:ext cx="4081680" cy="394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Tw Cen MT"/>
                <a:ea typeface="DejaVu Sans"/>
              </a:rPr>
              <a:t> Mandated comments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b="1" strike="noStrike" spc="-1" dirty="0">
                <a:solidFill>
                  <a:srgbClr val="1C6295"/>
                </a:solidFill>
                <a:latin typeface="Consolas"/>
                <a:ea typeface="Segoe UI"/>
              </a:rPr>
              <a:t>/**</a:t>
            </a:r>
            <a:r>
              <a:rPr lang="en-US" b="0" strike="noStrike" spc="-1" dirty="0">
                <a:solidFill>
                  <a:srgbClr val="1C6295"/>
                </a:solidFill>
                <a:latin typeface="Consolas"/>
                <a:ea typeface="Segoe UI"/>
              </a:rPr>
              <a:t> 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b="1" strike="noStrike" spc="-1" dirty="0">
                <a:solidFill>
                  <a:srgbClr val="1C6295"/>
                </a:solidFill>
                <a:latin typeface="Consolas"/>
                <a:ea typeface="Segoe UI"/>
              </a:rPr>
              <a:t>*</a:t>
            </a:r>
            <a:r>
              <a:rPr lang="en-US" b="0" strike="noStrike" spc="-1" dirty="0">
                <a:solidFill>
                  <a:srgbClr val="1C6295"/>
                </a:solidFill>
                <a:latin typeface="Consolas"/>
                <a:ea typeface="Segoe UI"/>
              </a:rPr>
              <a:t> Returns the day of the month</a:t>
            </a:r>
            <a:r>
              <a:rPr lang="en-US" b="1" strike="noStrike" spc="-1" dirty="0">
                <a:solidFill>
                  <a:srgbClr val="1C6295"/>
                </a:solidFill>
                <a:latin typeface="Consolas"/>
                <a:ea typeface="Segoe UI"/>
              </a:rPr>
              <a:t>.</a:t>
            </a:r>
            <a:r>
              <a:rPr lang="en-US" b="0" strike="noStrike" spc="-1" dirty="0">
                <a:solidFill>
                  <a:srgbClr val="1C6295"/>
                </a:solidFill>
                <a:latin typeface="Consolas"/>
                <a:ea typeface="Segoe UI"/>
              </a:rPr>
              <a:t> 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b="1" strike="noStrike" spc="-1" dirty="0">
                <a:solidFill>
                  <a:srgbClr val="1C6295"/>
                </a:solidFill>
                <a:latin typeface="Consolas"/>
                <a:ea typeface="Segoe UI"/>
              </a:rPr>
              <a:t>*</a:t>
            </a:r>
            <a:r>
              <a:rPr lang="en-US" b="0" strike="noStrike" spc="-1" dirty="0">
                <a:solidFill>
                  <a:srgbClr val="1C6295"/>
                </a:solidFill>
                <a:latin typeface="Consolas"/>
                <a:ea typeface="Segoe UI"/>
              </a:rPr>
              <a:t> @</a:t>
            </a:r>
            <a:r>
              <a:rPr lang="en-US" b="1" strike="noStrike" spc="-1" dirty="0">
                <a:solidFill>
                  <a:srgbClr val="1C6295"/>
                </a:solidFill>
                <a:latin typeface="Consolas"/>
                <a:ea typeface="Segoe UI"/>
              </a:rPr>
              <a:t>return</a:t>
            </a:r>
            <a:r>
              <a:rPr lang="en-US" b="0" strike="noStrike" spc="-1" dirty="0">
                <a:solidFill>
                  <a:srgbClr val="1C6295"/>
                </a:solidFill>
                <a:latin typeface="Consolas"/>
                <a:ea typeface="Segoe UI"/>
              </a:rPr>
              <a:t> the day of the month</a:t>
            </a:r>
            <a:r>
              <a:rPr lang="en-US" b="1" strike="noStrike" spc="-1" dirty="0">
                <a:solidFill>
                  <a:srgbClr val="1C6295"/>
                </a:solidFill>
                <a:latin typeface="Consolas"/>
                <a:ea typeface="Segoe UI"/>
              </a:rPr>
              <a:t>.</a:t>
            </a:r>
            <a:r>
              <a:rPr lang="en-US" b="0" strike="noStrike" spc="-1" dirty="0">
                <a:solidFill>
                  <a:srgbClr val="1C6295"/>
                </a:solidFill>
                <a:latin typeface="Consolas"/>
                <a:ea typeface="Segoe UI"/>
              </a:rPr>
              <a:t> 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b="1" strike="noStrike" spc="-1" dirty="0">
                <a:solidFill>
                  <a:srgbClr val="1C6295"/>
                </a:solidFill>
                <a:latin typeface="Consolas"/>
                <a:ea typeface="Segoe UI"/>
              </a:rPr>
              <a:t>*/ 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b="1" strike="noStrike" spc="-1" dirty="0">
                <a:solidFill>
                  <a:srgbClr val="7030A0"/>
                </a:solidFill>
                <a:latin typeface="Consolas"/>
                <a:ea typeface="Segoe UI"/>
              </a:rPr>
              <a:t>public </a:t>
            </a:r>
            <a:r>
              <a:rPr lang="en-US" b="1" strike="noStrike" spc="-1" dirty="0" err="1">
                <a:solidFill>
                  <a:srgbClr val="7030A0"/>
                </a:solidFill>
                <a:latin typeface="Consolas"/>
                <a:ea typeface="Segoe UI"/>
              </a:rPr>
              <a:t>int</a:t>
            </a:r>
            <a:r>
              <a:rPr lang="en-US" b="0" strike="noStrike" spc="-1" dirty="0">
                <a:solidFill>
                  <a:srgbClr val="7030A0"/>
                </a:solidFill>
                <a:latin typeface="Consolas"/>
                <a:ea typeface="Segoe UI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Consolas"/>
                <a:ea typeface="Segoe UI"/>
              </a:rPr>
              <a:t>getDayOfMonth</a:t>
            </a:r>
            <a:r>
              <a:rPr lang="en-US" b="1" strike="noStrike" spc="-1" dirty="0">
                <a:solidFill>
                  <a:srgbClr val="000000"/>
                </a:solidFill>
                <a:latin typeface="Consolas"/>
                <a:ea typeface="Segoe UI"/>
              </a:rPr>
              <a:t>()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  <a:ea typeface="Segoe UI"/>
              </a:rPr>
              <a:t> </a:t>
            </a:r>
            <a:r>
              <a:rPr lang="en-US" b="1" strike="noStrike" spc="-1" dirty="0">
                <a:solidFill>
                  <a:srgbClr val="000000"/>
                </a:solidFill>
                <a:latin typeface="Consolas"/>
                <a:ea typeface="Segoe UI"/>
              </a:rPr>
              <a:t>{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  <a:ea typeface="Segoe UI"/>
              </a:rPr>
              <a:t> </a:t>
            </a:r>
            <a:endParaRPr lang="en-US" b="0" strike="noStrike" spc="-1" dirty="0">
              <a:latin typeface="Arial"/>
            </a:endParaRPr>
          </a:p>
          <a:p>
            <a:pPr marL="128160">
              <a:lnSpc>
                <a:spcPct val="9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Consolas"/>
                <a:ea typeface="Segoe UI"/>
              </a:rPr>
              <a:t>	</a:t>
            </a:r>
            <a:r>
              <a:rPr lang="en-US" b="1" strike="noStrike" spc="-1" dirty="0">
                <a:solidFill>
                  <a:srgbClr val="7030A0"/>
                </a:solidFill>
                <a:latin typeface="Consolas"/>
                <a:ea typeface="Segoe UI"/>
              </a:rPr>
              <a:t>return</a:t>
            </a:r>
            <a:r>
              <a:rPr lang="en-US" b="0" strike="noStrike" spc="-1" dirty="0">
                <a:solidFill>
                  <a:srgbClr val="7030A0"/>
                </a:solidFill>
                <a:latin typeface="Consolas"/>
                <a:ea typeface="Segoe UI"/>
              </a:rPr>
              <a:t> </a:t>
            </a:r>
            <a:r>
              <a:rPr lang="en-US" b="0" strike="noStrike" spc="-1" dirty="0" err="1">
                <a:solidFill>
                  <a:srgbClr val="000000"/>
                </a:solidFill>
                <a:latin typeface="Consolas"/>
                <a:ea typeface="Segoe UI"/>
              </a:rPr>
              <a:t>dayOfMonth</a:t>
            </a:r>
            <a:r>
              <a:rPr lang="en-US" b="0" strike="noStrike" spc="-1" dirty="0">
                <a:solidFill>
                  <a:srgbClr val="000000"/>
                </a:solidFill>
                <a:latin typeface="Consolas"/>
                <a:ea typeface="Segoe UI"/>
              </a:rPr>
              <a:t>; </a:t>
            </a:r>
            <a:endParaRPr lang="en-US" b="0" strike="noStrike" spc="-1" dirty="0">
              <a:latin typeface="Arial"/>
            </a:endParaRPr>
          </a:p>
          <a:p>
            <a:pPr marL="128160">
              <a:lnSpc>
                <a:spcPct val="9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Consolas"/>
                <a:ea typeface="Segoe UI"/>
              </a:rPr>
              <a:t>}</a:t>
            </a:r>
            <a:endParaRPr lang="en-US" b="0" strike="noStrike" spc="-1" dirty="0">
              <a:latin typeface="Arial"/>
            </a:endParaRPr>
          </a:p>
          <a:p>
            <a:pPr marL="128160">
              <a:lnSpc>
                <a:spcPct val="90000"/>
              </a:lnSpc>
            </a:pPr>
            <a:endParaRPr lang="en-US" b="0" strike="noStrike" spc="-1" dirty="0">
              <a:latin typeface="Arial"/>
            </a:endParaRPr>
          </a:p>
          <a:p>
            <a:pPr marL="1281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en-US" sz="2400" b="0" strike="noStrike" spc="-1" dirty="0">
                <a:solidFill>
                  <a:srgbClr val="000000"/>
                </a:solidFill>
                <a:latin typeface="Tw Cen MT"/>
                <a:ea typeface="Segoe UI"/>
              </a:rPr>
              <a:t> Noise comments</a:t>
            </a:r>
            <a:endParaRPr lang="en-US" sz="2400" b="0" strike="noStrike" spc="-1" dirty="0">
              <a:latin typeface="Arial"/>
            </a:endParaRPr>
          </a:p>
          <a:p>
            <a:pPr marL="128160">
              <a:lnSpc>
                <a:spcPct val="90000"/>
              </a:lnSpc>
            </a:pPr>
            <a:r>
              <a:rPr lang="en-US" b="1" strike="noStrike" spc="-1" dirty="0">
                <a:solidFill>
                  <a:srgbClr val="1C6295"/>
                </a:solidFill>
                <a:latin typeface="Consolas"/>
                <a:ea typeface="Segoe UI"/>
              </a:rPr>
              <a:t>/** </a:t>
            </a:r>
            <a:endParaRPr lang="en-US" b="0" strike="noStrike" spc="-1" dirty="0">
              <a:latin typeface="Arial"/>
            </a:endParaRPr>
          </a:p>
          <a:p>
            <a:pPr marL="128160">
              <a:lnSpc>
                <a:spcPct val="90000"/>
              </a:lnSpc>
            </a:pPr>
            <a:r>
              <a:rPr lang="en-US" b="1" strike="noStrike" spc="-1" dirty="0">
                <a:solidFill>
                  <a:srgbClr val="1C6295"/>
                </a:solidFill>
                <a:latin typeface="Consolas"/>
                <a:ea typeface="Segoe UI"/>
              </a:rPr>
              <a:t>* Default constructor. </a:t>
            </a:r>
            <a:endParaRPr lang="en-US" b="0" strike="noStrike" spc="-1" dirty="0">
              <a:latin typeface="Arial"/>
            </a:endParaRPr>
          </a:p>
          <a:p>
            <a:pPr marL="128160">
              <a:lnSpc>
                <a:spcPct val="90000"/>
              </a:lnSpc>
            </a:pPr>
            <a:r>
              <a:rPr lang="en-US" b="1" strike="noStrike" spc="-1" dirty="0">
                <a:solidFill>
                  <a:srgbClr val="1C6295"/>
                </a:solidFill>
                <a:latin typeface="Consolas"/>
                <a:ea typeface="Segoe UI"/>
              </a:rPr>
              <a:t>*/ </a:t>
            </a:r>
            <a:endParaRPr lang="en-US" b="0" strike="noStrike" spc="-1" dirty="0">
              <a:latin typeface="Arial"/>
            </a:endParaRPr>
          </a:p>
          <a:p>
            <a:pPr marL="128160">
              <a:lnSpc>
                <a:spcPct val="90000"/>
              </a:lnSpc>
            </a:pPr>
            <a:r>
              <a:rPr lang="en-US" b="1" strike="noStrike" spc="-1" dirty="0">
                <a:solidFill>
                  <a:srgbClr val="7030A0"/>
                </a:solidFill>
                <a:latin typeface="Consolas"/>
                <a:ea typeface="Segoe UI"/>
              </a:rPr>
              <a:t>protected </a:t>
            </a:r>
            <a:r>
              <a:rPr lang="en-US" b="1" strike="noStrike" spc="-1" dirty="0" err="1">
                <a:solidFill>
                  <a:srgbClr val="000000"/>
                </a:solidFill>
                <a:latin typeface="Consolas"/>
                <a:ea typeface="Segoe UI"/>
              </a:rPr>
              <a:t>AnnualDateRule</a:t>
            </a:r>
            <a:r>
              <a:rPr lang="en-US" b="1" strike="noStrike" spc="-1" dirty="0">
                <a:solidFill>
                  <a:srgbClr val="000000"/>
                </a:solidFill>
                <a:latin typeface="Consolas"/>
                <a:ea typeface="Segoe UI"/>
              </a:rPr>
              <a:t>() { </a:t>
            </a:r>
            <a:endParaRPr lang="en-US" b="0" strike="noStrike" spc="-1" dirty="0">
              <a:latin typeface="Arial"/>
            </a:endParaRPr>
          </a:p>
          <a:p>
            <a:pPr marL="128160"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latin typeface="Consolas"/>
                <a:ea typeface="Segoe UI"/>
              </a:rPr>
              <a:t>}</a:t>
            </a:r>
            <a:endParaRPr lang="en-US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6. Automated tests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Unit tests</a:t>
            </a:r>
            <a:endParaRPr lang="en-US" sz="2000" b="0" strike="noStrike" spc="-1">
              <a:latin typeface="Arial"/>
            </a:endParaRPr>
          </a:p>
          <a:p>
            <a:pPr marL="914400" lvl="1" indent="-38304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-"/>
            </a:pPr>
            <a:r>
              <a:rPr lang="en-US" sz="2000" b="0" i="1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First line of defense against bugs</a:t>
            </a:r>
            <a:endParaRPr lang="en-US" sz="2000" b="0" strike="noStrike" spc="-1">
              <a:latin typeface="Arial"/>
            </a:endParaRPr>
          </a:p>
          <a:p>
            <a:pPr marL="914400" lvl="1" indent="-38304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-"/>
            </a:pPr>
            <a:r>
              <a:rPr lang="en-US" sz="2000" b="0" i="1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Easy to write, closer to the code. TDD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Functional Tests</a:t>
            </a:r>
            <a:endParaRPr lang="en-US" sz="2000" b="0" strike="noStrike" spc="-1">
              <a:latin typeface="Arial"/>
            </a:endParaRPr>
          </a:p>
          <a:p>
            <a:pPr marL="914400" lvl="1" indent="-38304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Test system as a whole</a:t>
            </a:r>
            <a:endParaRPr lang="en-US" sz="2000" b="0" strike="noStrike" spc="-1">
              <a:latin typeface="Arial"/>
            </a:endParaRPr>
          </a:p>
          <a:p>
            <a:pPr marL="914400" lvl="1" indent="-38304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Need less maintenance</a:t>
            </a:r>
            <a:endParaRPr lang="en-US" sz="2000" b="0" strike="noStrike" spc="-1">
              <a:latin typeface="Arial"/>
            </a:endParaRPr>
          </a:p>
          <a:p>
            <a:pPr marL="914400" lvl="1" indent="-38304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lang="en-US" sz="2000" b="0" i="1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More reliable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6. Automated Tests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C30F1C-2176-4111-91B0-B08B182CE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32" y="1650011"/>
            <a:ext cx="8597136" cy="4840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6. Unit tests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1371600" y="16389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i="1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require </a:t>
            </a:r>
            <a:r>
              <a:rPr lang="en-US" sz="16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'</a:t>
            </a:r>
            <a:r>
              <a:rPr lang="en-US" sz="16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spec_helper</a:t>
            </a:r>
            <a:r>
              <a:rPr lang="en-US" sz="16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'</a:t>
            </a:r>
            <a:br>
              <a:rPr sz="2400" dirty="0"/>
            </a:br>
            <a:br>
              <a:rPr sz="2400" dirty="0"/>
            </a:br>
            <a:r>
              <a:rPr lang="en-US" sz="1600" b="0" i="1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describe </a:t>
            </a:r>
            <a:r>
              <a:rPr lang="en-US" sz="1600" b="1" i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Post </a:t>
            </a:r>
            <a:r>
              <a:rPr lang="en-US" sz="16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do</a:t>
            </a:r>
            <a:br>
              <a:rPr sz="2400" dirty="0"/>
            </a:br>
            <a:br>
              <a:rPr sz="2400" dirty="0"/>
            </a:br>
            <a:r>
              <a:rPr lang="en-US" sz="16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 </a:t>
            </a:r>
            <a:r>
              <a:rPr lang="en-US" sz="1600" b="0" i="1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let</a:t>
            </a: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sz="16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:post</a:t>
            </a: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 { </a:t>
            </a:r>
            <a:r>
              <a:rPr lang="en-US" sz="1600" b="1" i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FactoryGirl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.create</a:t>
            </a: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sz="1600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:post</a:t>
            </a: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 }</a:t>
            </a:r>
            <a:br>
              <a:rPr sz="2400" dirty="0"/>
            </a:br>
            <a:br>
              <a:rPr sz="2400" dirty="0"/>
            </a:b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lang="en-US" sz="1600" b="0" i="1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it </a:t>
            </a:r>
            <a:r>
              <a:rPr lang="en-US" sz="16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"should not be valid without title" </a:t>
            </a:r>
            <a:r>
              <a:rPr lang="en-US" sz="16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do</a:t>
            </a:r>
            <a:br>
              <a:rPr sz="2400" dirty="0"/>
            </a:br>
            <a:r>
              <a:rPr lang="en-US" sz="16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  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post.title</a:t>
            </a: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</a:t>
            </a:r>
            <a:r>
              <a:rPr lang="en-US" sz="1600" b="0" strike="noStrike" spc="-1" dirty="0">
                <a:solidFill>
                  <a:srgbClr val="CC7833"/>
                </a:solidFill>
                <a:latin typeface="DejaVu Sans Mono"/>
                <a:ea typeface="DejaVu Sans Mono"/>
              </a:rPr>
              <a:t>= </a:t>
            </a:r>
            <a:r>
              <a:rPr lang="en-US" sz="16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' '</a:t>
            </a:r>
            <a:br>
              <a:rPr sz="2400" dirty="0"/>
            </a:br>
            <a:r>
              <a:rPr lang="en-US" sz="16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    </a:t>
            </a: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expect(post).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not_to</a:t>
            </a: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be_valid</a:t>
            </a:r>
            <a:br>
              <a:rPr sz="2400" dirty="0"/>
            </a:b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lang="en-US" sz="16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end</a:t>
            </a:r>
            <a:br>
              <a:rPr sz="2400" dirty="0"/>
            </a:br>
            <a:br>
              <a:rPr sz="2400" dirty="0"/>
            </a:br>
            <a:r>
              <a:rPr lang="en-US" sz="16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 </a:t>
            </a:r>
            <a:r>
              <a:rPr lang="en-US" sz="1600" b="0" i="1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it </a:t>
            </a:r>
            <a:r>
              <a:rPr lang="en-US" sz="16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"should not be valid without body" </a:t>
            </a:r>
            <a:r>
              <a:rPr lang="en-US" sz="16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do</a:t>
            </a:r>
            <a:br>
              <a:rPr sz="2400" dirty="0"/>
            </a:br>
            <a:r>
              <a:rPr lang="en-US" sz="16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  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post.body</a:t>
            </a: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</a:t>
            </a:r>
            <a:r>
              <a:rPr lang="en-US" sz="1600" b="0" strike="noStrike" spc="-1" dirty="0">
                <a:solidFill>
                  <a:srgbClr val="CC7833"/>
                </a:solidFill>
                <a:latin typeface="DejaVu Sans Mono"/>
                <a:ea typeface="DejaVu Sans Mono"/>
              </a:rPr>
              <a:t>= </a:t>
            </a:r>
            <a:r>
              <a:rPr lang="en-US" sz="16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nil</a:t>
            </a:r>
            <a:br>
              <a:rPr sz="2400" dirty="0"/>
            </a:br>
            <a:r>
              <a:rPr lang="en-US" sz="16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   </a:t>
            </a: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expect(post).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not_to</a:t>
            </a: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be_valid</a:t>
            </a:r>
            <a:br>
              <a:rPr sz="2400" dirty="0"/>
            </a:br>
            <a:r>
              <a:rPr lang="en-US" sz="16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lang="en-US" sz="16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end</a:t>
            </a:r>
            <a:br>
              <a:rPr sz="2400" dirty="0"/>
            </a:br>
            <a:br>
              <a:rPr sz="2400" dirty="0"/>
            </a:br>
            <a:r>
              <a:rPr lang="en-US" sz="16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end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6. Integration Tests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class </a:t>
            </a:r>
            <a:r>
              <a:rPr lang="en-US" b="1" i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PostFlowTest</a:t>
            </a:r>
            <a:r>
              <a:rPr lang="en-US" b="1" i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en-US" b="0" strike="noStrike" spc="-1" dirty="0">
                <a:solidFill>
                  <a:srgbClr val="CC7833"/>
                </a:solidFill>
                <a:latin typeface="DejaVu Sans Mono"/>
                <a:ea typeface="DejaVu Sans Mono"/>
              </a:rPr>
              <a:t>&lt; </a:t>
            </a:r>
            <a:r>
              <a:rPr lang="en-US" b="1" i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Capybara</a:t>
            </a:r>
            <a:r>
              <a:rPr lang="en-US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::</a:t>
            </a:r>
            <a:r>
              <a:rPr lang="en-US" b="1" i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Rails</a:t>
            </a:r>
            <a:r>
              <a:rPr lang="en-US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::</a:t>
            </a:r>
            <a:r>
              <a:rPr lang="en-US" b="1" i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TestCase</a:t>
            </a:r>
            <a:br>
              <a:rPr sz="2400" dirty="0"/>
            </a:br>
            <a:r>
              <a:rPr lang="en-US" b="1" i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 </a:t>
            </a:r>
            <a:r>
              <a:rPr lang="en-US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lang="en-US" b="0" i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setup</a:t>
            </a:r>
            <a:br>
              <a:rPr sz="2400" dirty="0"/>
            </a:br>
            <a:r>
              <a:rPr lang="en-US" b="0" i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    </a:t>
            </a:r>
            <a:r>
              <a:rPr lang="en-US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@one </a:t>
            </a:r>
            <a:r>
              <a:rPr lang="en-US" b="0" strike="noStrike" spc="-1" dirty="0">
                <a:solidFill>
                  <a:srgbClr val="CC7833"/>
                </a:solidFill>
                <a:latin typeface="DejaVu Sans Mono"/>
                <a:ea typeface="DejaVu Sans Mono"/>
              </a:rPr>
              <a:t>= </a:t>
            </a:r>
            <a:r>
              <a:rPr lang="en-US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posts </a:t>
            </a:r>
            <a:r>
              <a:rPr lang="en-US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:one</a:t>
            </a:r>
            <a:br>
              <a:rPr sz="2400" dirty="0"/>
            </a:br>
            <a:r>
              <a:rPr lang="en-US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   @two </a:t>
            </a:r>
            <a:r>
              <a:rPr lang="en-US" b="0" strike="noStrike" spc="-1" dirty="0">
                <a:solidFill>
                  <a:srgbClr val="CC7833"/>
                </a:solidFill>
                <a:latin typeface="DejaVu Sans Mono"/>
                <a:ea typeface="DejaVu Sans Mono"/>
              </a:rPr>
              <a:t>= </a:t>
            </a:r>
            <a:r>
              <a:rPr lang="en-US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posts </a:t>
            </a:r>
            <a:r>
              <a:rPr lang="en-US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:two</a:t>
            </a:r>
            <a:br>
              <a:rPr sz="2400" dirty="0"/>
            </a:br>
            <a:r>
              <a:rPr lang="en-US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 </a:t>
            </a:r>
            <a:r>
              <a:rPr lang="en-US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end</a:t>
            </a:r>
            <a:br>
              <a:rPr sz="2400" dirty="0"/>
            </a:br>
            <a:br>
              <a:rPr sz="2400" dirty="0"/>
            </a:br>
            <a:r>
              <a:rPr lang="en-US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 </a:t>
            </a:r>
            <a:r>
              <a:rPr lang="en-US" b="0" i="1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test </a:t>
            </a:r>
            <a:r>
              <a:rPr lang="en-US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'post index' </a:t>
            </a:r>
            <a:r>
              <a:rPr lang="en-US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do</a:t>
            </a:r>
            <a:br>
              <a:rPr sz="2400" dirty="0"/>
            </a:br>
            <a:r>
              <a:rPr lang="en-US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    </a:t>
            </a:r>
            <a:r>
              <a:rPr lang="en-US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visit </a:t>
            </a:r>
            <a:r>
              <a:rPr lang="en-US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posts_path</a:t>
            </a:r>
            <a:br>
              <a:rPr sz="2400" dirty="0"/>
            </a:br>
            <a:br>
              <a:rPr sz="2400" dirty="0"/>
            </a:br>
            <a:r>
              <a:rPr lang="en-US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assert </a:t>
            </a:r>
            <a:r>
              <a:rPr lang="en-US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page.has_content</a:t>
            </a:r>
            <a:r>
              <a:rPr lang="en-US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?(</a:t>
            </a:r>
            <a:r>
              <a:rPr lang="en-US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@</a:t>
            </a:r>
            <a:r>
              <a:rPr lang="en-US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one</a:t>
            </a:r>
            <a:r>
              <a:rPr lang="en-US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.title</a:t>
            </a:r>
            <a:r>
              <a:rPr lang="en-US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br>
              <a:rPr sz="2400" dirty="0"/>
            </a:br>
            <a:r>
              <a:rPr lang="en-US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assert </a:t>
            </a:r>
            <a:r>
              <a:rPr lang="en-US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page.has_content</a:t>
            </a:r>
            <a:r>
              <a:rPr lang="en-US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?(</a:t>
            </a:r>
            <a:r>
              <a:rPr lang="en-US" b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@</a:t>
            </a:r>
            <a:r>
              <a:rPr lang="en-US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two</a:t>
            </a:r>
            <a:r>
              <a:rPr lang="en-US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.title</a:t>
            </a:r>
            <a:r>
              <a:rPr lang="en-US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br>
              <a:rPr sz="2400" dirty="0"/>
            </a:br>
            <a:r>
              <a:rPr lang="en-US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lang="en-US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end</a:t>
            </a:r>
            <a:br>
              <a:rPr sz="2400" dirty="0"/>
            </a:br>
            <a:r>
              <a:rPr lang="en-US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end</a:t>
            </a:r>
            <a:r>
              <a:rPr lang="en-US" sz="1600" b="0" strike="noStrike" spc="-1" dirty="0">
                <a:solidFill>
                  <a:srgbClr val="191B0E"/>
                </a:solidFill>
                <a:latin typeface="Franklin Gothic Book"/>
                <a:ea typeface="DejaVu Sans"/>
              </a:rPr>
              <a:t>  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7. Dev-ops	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en-US" sz="18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Automate you work, rule of 3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Know Linux systems basics, configuration, services, permissions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7. Devops - Docker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  <a:ea typeface="DejaVu Sans"/>
              </a:rPr>
              <a:t>Docker useful for developing, testing, deployment production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docker run </a:t>
            </a:r>
            <a:r>
              <a:rPr lang="en-US" sz="2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-</a:t>
            </a: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e </a:t>
            </a:r>
            <a:r>
              <a:rPr lang="en-US" sz="2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'ACCEPT_EULA=Y'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        </a:t>
            </a:r>
            <a:r>
              <a:rPr lang="en-US" sz="2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-</a:t>
            </a: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e </a:t>
            </a:r>
            <a:r>
              <a:rPr lang="en-US" sz="2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'SA_PASSWORD=</a:t>
            </a:r>
            <a:r>
              <a:rPr lang="en-US" sz="20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yourStrong</a:t>
            </a:r>
            <a:r>
              <a:rPr lang="en-US" sz="2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(!)Password'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        </a:t>
            </a:r>
            <a:r>
              <a:rPr lang="en-US" sz="2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-</a:t>
            </a: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p </a:t>
            </a:r>
            <a:r>
              <a:rPr lang="en-US" sz="2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1433</a:t>
            </a: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:</a:t>
            </a:r>
            <a:r>
              <a:rPr lang="en-US" sz="2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1433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        </a:t>
            </a:r>
            <a:r>
              <a:rPr lang="en-US" sz="2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-</a:t>
            </a: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microsoft</a:t>
            </a:r>
            <a:r>
              <a:rPr lang="en-US" sz="20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/</a:t>
            </a:r>
            <a:r>
              <a:rPr lang="en-US" sz="20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mssql-server-linux:2017-CU8</a:t>
            </a:r>
            <a:endParaRPr lang="en-US" sz="13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7. Devops - Ansible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1371600" y="1371600"/>
            <a:ext cx="9600120" cy="530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---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-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name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Install nginx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hosts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host.name.ip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become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true</a:t>
            </a:r>
            <a:br/>
            <a:br/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tasks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-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name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Add epel-release repo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yum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name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epel-release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state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present</a:t>
            </a:r>
            <a:br/>
            <a:br/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-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name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Install nginx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yum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name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nginx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state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present</a:t>
            </a:r>
            <a:br/>
            <a:br/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-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name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Insert Index Page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template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src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index.html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dest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/usr/share/nginx/html/index.html</a:t>
            </a:r>
            <a:br/>
            <a:br/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-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name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Start NGiNX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service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name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nginx</a:t>
            </a:r>
            <a:br/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state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started</a:t>
            </a:r>
            <a:br/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8. Code reviews	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  <a:ea typeface="DejaVu Sans"/>
              </a:rPr>
              <a:t>Find bugs</a:t>
            </a:r>
            <a:endParaRPr lang="en-US" sz="2000" b="0" strike="noStrike" spc="-1" dirty="0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  <a:ea typeface="DejaVu Sans"/>
              </a:rPr>
              <a:t>Share knowledge</a:t>
            </a:r>
            <a:endParaRPr lang="en-US" sz="2000" b="0" strike="noStrike" spc="-1" dirty="0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 dirty="0">
                <a:solidFill>
                  <a:srgbClr val="191B0E"/>
                </a:solidFill>
                <a:latin typeface="Franklin Gothic Book"/>
                <a:ea typeface="DejaVu Sans"/>
              </a:rPr>
              <a:t>Enforce a uniform approach across the project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371960" y="9108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PHP without Composer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554480" y="833760"/>
            <a:ext cx="9417600" cy="565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&lt;?php</a:t>
            </a:r>
            <a:br/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require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'Psr/Log/LoggerInterface.php'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require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'Monolog/Handler/HandlerInterface.php'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require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'Monolog/Handler/Handler.php'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require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'Monolog/Handler/ProcessableHandlerTrait.php'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require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'Monolog/Handler/ProcessableHandlerInterface.php'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require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'Monolog/Handler/FormattableHandlerTrait.php'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require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'Monolog/Handler/FormattableHandlerInterface.php'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require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'Monolog/ResettableInterface.php'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require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'Monolog/DateTimeImmutable.php'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require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'Monolog/Formatter/FormatterInterface.php'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require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'Monolog/Formatter/NormalizerFormatter.php'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require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'Monolog/Formatter/LineFormatter.php'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require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'Monolog/Handler/AbstractHandler.php'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require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'Monolog/Handler/AbstractProcessingHandler.php'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require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'Monolog/Logger.php'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require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'Monolog/Handler/StreamHandler.php'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use 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Monolog\Logger;</a:t>
            </a:r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use 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Monolog\Handler\StreamHandler;</a:t>
            </a:r>
            <a:br/>
            <a:br/>
            <a:br/>
            <a:r>
              <a:rPr lang="en-US" sz="1200" b="1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$log 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Logger(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'name'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lang="en-US" sz="1200" b="1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$log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-&gt;pushHandler(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StreamHandler(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'path/to/your.log'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, Logger::</a:t>
            </a:r>
            <a:r>
              <a:rPr lang="en-US" sz="1200" b="1" i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WARNING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));</a:t>
            </a:r>
            <a:br/>
            <a:br/>
            <a:r>
              <a:rPr lang="en-US" sz="1200" b="1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$log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-&gt;warning(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'Foo'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lang="en-US" sz="1200" b="1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$log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-&gt;error(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'Bar'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319" name="Picture 206"/>
          <p:cNvPicPr/>
          <p:nvPr/>
        </p:nvPicPr>
        <p:blipFill>
          <a:blip r:embed="rId2"/>
          <a:stretch/>
        </p:blipFill>
        <p:spPr>
          <a:xfrm>
            <a:off x="64440" y="442440"/>
            <a:ext cx="12191040" cy="602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PHP with Composer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463040" y="1453320"/>
            <a:ext cx="9417600" cy="264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&lt;?php</a:t>
            </a:r>
            <a:br/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require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'vendor/autoload.php'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use 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Monolog\Logger;</a:t>
            </a:r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use 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Monolog\Handler\StreamHandler;</a:t>
            </a:r>
            <a:br/>
            <a:br/>
            <a:r>
              <a:rPr lang="en-US" sz="1200" b="1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$log 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Logger(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'name'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lang="en-US" sz="1200" b="1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$log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-&gt;pushHandler(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StreamHandler(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'path/to/your.log'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, Logger::</a:t>
            </a:r>
            <a:r>
              <a:rPr lang="en-US" sz="1200" b="1" i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WARNING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));</a:t>
            </a:r>
            <a:br/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$log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-&gt;warning(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'Foo'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lang="en-US" sz="1200" b="1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$log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-&gt;error(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'Bar'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2. Model View Controller  in web-applications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Use a web framework: 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Ruby - Ruby On Rails 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PHP - Laravel or Symfony </a:t>
            </a:r>
            <a:endParaRPr lang="en-US" sz="20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Python - Django or Flask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2288160" y="1217160"/>
            <a:ext cx="8043840" cy="456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i="1" strike="noStrike" spc="-1">
                <a:solidFill>
                  <a:srgbClr val="808080"/>
                </a:solidFill>
                <a:latin typeface="DejaVu Sans Mono"/>
                <a:ea typeface="DejaVu Sans Mono"/>
              </a:rPr>
              <a:t>http://localhost:8000/show_student.php?id=1</a:t>
            </a:r>
            <a:br/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&lt;?php</a:t>
            </a:r>
            <a:br/>
            <a:br/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$servername 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'127.0.0.1'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$username 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'root'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$password 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'password'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$database 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'presentation'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$id 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$_GET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[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'id'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];</a:t>
            </a:r>
            <a:br/>
            <a:br/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$conn 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mysqli(</a:t>
            </a:r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$servername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$username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$password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$database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br/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$stmt 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$conn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-&gt;prepare(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"SELECT id, first_name, last_name FROM students WHERE id = ?"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$stmt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-&gt;bind_param(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'i'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$id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$stmt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-&gt;execute();</a:t>
            </a:r>
            <a:br/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$stmt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-&gt;bind_result(</a:t>
            </a:r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$id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$first_name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$last_name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$stmt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-&gt;fetch();</a:t>
            </a:r>
            <a:br/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$stmt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-&gt;close();</a:t>
            </a:r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?&gt;</a:t>
            </a:r>
            <a:br/>
            <a:br/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h3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&gt;Student: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&lt;?php echo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$first_name $last_name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"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?&gt;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h3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1371600" y="470880"/>
            <a:ext cx="9600120" cy="27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Without Model View Controller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371600" y="365040"/>
            <a:ext cx="9600120" cy="27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Model View Controller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035040" y="1005840"/>
            <a:ext cx="6034320" cy="3566160"/>
          </a:xfrm>
          <a:prstGeom prst="rect">
            <a:avLst/>
          </a:prstGeom>
          <a:noFill/>
          <a:ln>
            <a:solidFill>
              <a:srgbClr val="11111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00" b="0" i="1" strike="noStrike" spc="-1" dirty="0">
                <a:solidFill>
                  <a:srgbClr val="808080"/>
                </a:solidFill>
                <a:latin typeface="DejaVu Sans Mono"/>
                <a:ea typeface="DejaVu Sans Mono"/>
              </a:rPr>
              <a:t># app/Http/Controllers/</a:t>
            </a:r>
            <a:r>
              <a:rPr lang="en-US" sz="1200" b="0" i="1" strike="noStrike" spc="-1" dirty="0" err="1">
                <a:solidFill>
                  <a:srgbClr val="808080"/>
                </a:solidFill>
                <a:latin typeface="DejaVu Sans Mono"/>
                <a:ea typeface="DejaVu Sans Mono"/>
              </a:rPr>
              <a:t>StudentController.php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&lt;?</a:t>
            </a:r>
            <a:r>
              <a:rPr lang="en-US" sz="1200" b="1" strike="noStrike" spc="-1" dirty="0" err="1">
                <a:solidFill>
                  <a:srgbClr val="000080"/>
                </a:solidFill>
                <a:latin typeface="DejaVu Sans Mono"/>
                <a:ea typeface="DejaVu Sans Mono"/>
              </a:rPr>
              <a:t>php</a:t>
            </a:r>
            <a:br>
              <a:rPr dirty="0"/>
            </a:br>
            <a:br>
              <a:rPr dirty="0"/>
            </a:br>
            <a:r>
              <a:rPr lang="en-US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namespace </a:t>
            </a: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App\Http\Controllers;</a:t>
            </a:r>
            <a:br>
              <a:rPr dirty="0"/>
            </a:br>
            <a:br>
              <a:rPr dirty="0"/>
            </a:br>
            <a:r>
              <a:rPr lang="en-US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use </a:t>
            </a: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App\Student;</a:t>
            </a:r>
            <a:br>
              <a:rPr dirty="0"/>
            </a:br>
            <a:br>
              <a:rPr dirty="0"/>
            </a:br>
            <a:r>
              <a:rPr lang="en-US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class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StudentController</a:t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public function </a:t>
            </a: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show(</a:t>
            </a:r>
            <a:r>
              <a:rPr lang="en-US" sz="1200" b="0" strike="noStrike" spc="-1" dirty="0">
                <a:solidFill>
                  <a:srgbClr val="660000"/>
                </a:solidFill>
                <a:latin typeface="DejaVu Sans Mono"/>
                <a:ea typeface="DejaVu Sans Mono"/>
              </a:rPr>
              <a:t>$id</a:t>
            </a: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{</a:t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sz="1200" b="0" strike="noStrike" spc="-1" dirty="0">
                <a:solidFill>
                  <a:srgbClr val="660000"/>
                </a:solidFill>
                <a:latin typeface="DejaVu Sans Mono"/>
                <a:ea typeface="DejaVu Sans Mono"/>
              </a:rPr>
              <a:t>$student </a:t>
            </a: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Student::</a:t>
            </a:r>
            <a:r>
              <a:rPr lang="en-US" sz="1200" b="0" i="1" strike="noStrike" spc="-1" dirty="0" err="1">
                <a:solidFill>
                  <a:srgbClr val="000000"/>
                </a:solidFill>
                <a:latin typeface="DejaVu Sans Mono"/>
                <a:ea typeface="DejaVu Sans Mono"/>
              </a:rPr>
              <a:t>findOrFail</a:t>
            </a: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lang="en-US" sz="1200" b="0" strike="noStrike" spc="-1" dirty="0">
                <a:solidFill>
                  <a:srgbClr val="660000"/>
                </a:solidFill>
                <a:latin typeface="DejaVu Sans Mono"/>
                <a:ea typeface="DejaVu Sans Mono"/>
              </a:rPr>
              <a:t>$id</a:t>
            </a: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sz="12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view(</a:t>
            </a:r>
            <a:r>
              <a:rPr lang="en-US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'</a:t>
            </a:r>
            <a:r>
              <a:rPr lang="en-US" sz="1200" b="1" strike="noStrike" spc="-1" dirty="0" err="1">
                <a:solidFill>
                  <a:srgbClr val="008000"/>
                </a:solidFill>
                <a:latin typeface="DejaVu Sans Mono"/>
                <a:ea typeface="DejaVu Sans Mono"/>
              </a:rPr>
              <a:t>students.profile</a:t>
            </a:r>
            <a:r>
              <a:rPr lang="en-US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'</a:t>
            </a: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, [</a:t>
            </a:r>
            <a:r>
              <a:rPr lang="en-US" sz="12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'student' </a:t>
            </a: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=&gt; </a:t>
            </a:r>
            <a:r>
              <a:rPr lang="en-US" sz="1200" b="0" strike="noStrike" spc="-1" dirty="0">
                <a:solidFill>
                  <a:srgbClr val="660000"/>
                </a:solidFill>
                <a:latin typeface="DejaVu Sans Mono"/>
                <a:ea typeface="DejaVu Sans Mono"/>
              </a:rPr>
              <a:t>$student </a:t>
            </a: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]);</a:t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>
              <a:rPr dirty="0"/>
            </a:b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1005840" y="1005840"/>
            <a:ext cx="4845600" cy="3559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i="1" strike="noStrike" spc="-1">
                <a:solidFill>
                  <a:srgbClr val="808080"/>
                </a:solidFill>
                <a:latin typeface="DejaVu Sans Mono"/>
                <a:ea typeface="DejaVu Sans Mono"/>
              </a:rPr>
              <a:t># app/Student.php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&lt;?php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namespace 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App;</a:t>
            </a:r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use 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Illuminate\Database\Eloquent\Model;</a:t>
            </a:r>
            <a:br/>
            <a:br/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class 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Student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extends 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Model</a:t>
            </a:r>
            <a:br/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br/>
            <a:br/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function 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fullName()</a:t>
            </a:r>
            <a:br/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{</a:t>
            </a:r>
            <a:br/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en-US" sz="1200" b="1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$this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-&gt;</a:t>
            </a:r>
            <a:r>
              <a:rPr lang="en-US" sz="12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first_name  </a:t>
            </a:r>
            <a:r>
              <a:rPr lang="en-US" sz="1200" b="1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$this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-&gt;</a:t>
            </a:r>
            <a:r>
              <a:rPr lang="en-US" sz="12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last_name</a:t>
            </a:r>
            <a:r>
              <a:rPr lang="en-US" sz="12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"</a:t>
            </a:r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        </a:t>
            </a:r>
            <a:br/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br/>
            <a:r>
              <a:rPr lang="en-US" sz="1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2743200" y="5852520"/>
            <a:ext cx="6857280" cy="7297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808080"/>
                </a:solidFill>
                <a:latin typeface="DejaVu Sans Mono"/>
                <a:ea typeface="DejaVu Sans Mono"/>
              </a:rPr>
              <a:t># resources/views/students/profile.blade.php</a:t>
            </a:r>
            <a:br/>
            <a:br/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h3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&gt; Student: {{ </a:t>
            </a:r>
            <a:r>
              <a:rPr lang="en-US" sz="1200" b="0" strike="noStrike" spc="-1">
                <a:solidFill>
                  <a:srgbClr val="660000"/>
                </a:solidFill>
                <a:latin typeface="DejaVu Sans Mono"/>
                <a:ea typeface="DejaVu Sans Mono"/>
              </a:rPr>
              <a:t>$student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-&gt;fullName() }} &lt;/</a:t>
            </a:r>
            <a:r>
              <a:rPr lang="en-US" sz="12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h3</a:t>
            </a:r>
            <a:r>
              <a:rPr lang="en-US" sz="1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371600" y="685800"/>
            <a:ext cx="9600120" cy="148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9000"/>
              </a:lnSpc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3. Source Control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371600" y="2286000"/>
            <a:ext cx="9600120" cy="358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CVS, GIT, SVN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Share code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Revert to a known version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Safe to delete code 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Branch</a:t>
            </a:r>
            <a:endParaRPr lang="en-US" sz="2000" b="0" strike="noStrike" spc="-1">
              <a:latin typeface="Arial"/>
            </a:endParaRPr>
          </a:p>
          <a:p>
            <a:pPr marL="384120" indent="-38304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  <a:ea typeface="DejaVu Sans"/>
              </a:rPr>
              <a:t>Deploy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3587</TotalTime>
  <Words>1516</Words>
  <Application>Microsoft Macintosh PowerPoint</Application>
  <PresentationFormat>Widescreen</PresentationFormat>
  <Paragraphs>255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Arial</vt:lpstr>
      <vt:lpstr>Consolas</vt:lpstr>
      <vt:lpstr>DejaVu Sans Mono</vt:lpstr>
      <vt:lpstr>Franklin Gothic Book</vt:lpstr>
      <vt:lpstr>Menlo</vt:lpstr>
      <vt:lpstr>Segoe UI</vt:lpstr>
      <vt:lpstr>Symbol</vt:lpstr>
      <vt:lpstr>Tw Cen MT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Reguli de bună practică în programare</dc:title>
  <dc:subject/>
  <dc:creator>Trusca, Ciprian</dc:creator>
  <dc:description/>
  <cp:lastModifiedBy>Alin Stefanescu</cp:lastModifiedBy>
  <cp:revision>56</cp:revision>
  <dcterms:created xsi:type="dcterms:W3CDTF">2019-03-26T15:27:19Z</dcterms:created>
  <dcterms:modified xsi:type="dcterms:W3CDTF">2019-04-10T18:28:45Z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