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jpeg" ContentType="image/jpeg"/>
  <Override PartName="/ppt/media/image12.png" ContentType="image/png"/>
  <Override PartName="/ppt/media/image13.png" ContentType="image/png"/>
  <Override PartName="/ppt/media/image14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ID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ID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ID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ID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ID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D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ID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ID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ID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ID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ID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ID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ID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ID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ID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ID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ID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ID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ID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ID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ID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ID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2F2567C0-C1F3-45EA-8EEB-DCE520FC5228}" type="slidenum">
              <a:rPr b="1" lang="en-ID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ID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ID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>
              <a:spcAft>
                <a:spcPts val="1142"/>
              </a:spcAft>
            </a:pPr>
            <a:r>
              <a:rPr b="1" lang="en-ID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ID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ID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ID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ID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ID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ID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ID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ID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ID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ID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ID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ID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ID" sz="18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1" lang="en-ID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ID" sz="18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1" lang="en-ID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E37267FD-A82F-46F2-8366-F0884015C753}" type="slidenum">
              <a:rPr b="1" lang="en-ID" sz="18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1" lang="en-ID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D" sz="3200" spc="-1" strike="noStrike">
                <a:solidFill>
                  <a:srgbClr val="ffffff"/>
                </a:solidFill>
                <a:latin typeface="Source Sans Pro Black"/>
              </a:rPr>
              <a:t>Progress tugas akhir</a:t>
            </a:r>
            <a:endParaRPr b="1" lang="en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ID" sz="2200" spc="-1" strike="noStrike">
                <a:solidFill>
                  <a:srgbClr val="1c1c1c"/>
                </a:solidFill>
                <a:latin typeface="Source Sans Pro Light"/>
              </a:rPr>
              <a:t>David Laksmana 05111740000045</a:t>
            </a:r>
            <a:endParaRPr b="0" lang="en-ID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D" sz="3200" spc="-1" strike="noStrike">
                <a:solidFill>
                  <a:srgbClr val="ffffff"/>
                </a:solidFill>
                <a:latin typeface="Source Sans Pro Black"/>
              </a:rPr>
              <a:t>Maximum bipartite matching</a:t>
            </a:r>
            <a:endParaRPr b="1" lang="en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D" sz="2600" spc="-1" strike="noStrike">
                <a:solidFill>
                  <a:srgbClr val="1c1c1c"/>
                </a:solidFill>
                <a:latin typeface="Source Sans Pro Semibold"/>
              </a:rPr>
              <a:t>Pemilihan edge sehingga setiap edge tidak menghubungkan vertex yang sama</a:t>
            </a:r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828800" y="3006000"/>
            <a:ext cx="6035040" cy="357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D" sz="3200" spc="-1" strike="noStrike">
                <a:solidFill>
                  <a:srgbClr val="ffffff"/>
                </a:solidFill>
                <a:latin typeface="Source Sans Pro Black"/>
              </a:rPr>
              <a:t>Assignment problem</a:t>
            </a:r>
            <a:endParaRPr b="1" lang="en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D" sz="2600" spc="-1" strike="noStrike">
                <a:solidFill>
                  <a:srgbClr val="1c1c1c"/>
                </a:solidFill>
                <a:latin typeface="Source Sans Pro Semibold"/>
              </a:rPr>
              <a:t>Merupakan problem dari weighted bipartite graph dimana mencari jumlah cost terendah dari maximum bipartite matching </a:t>
            </a:r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D" sz="3200" spc="-1" strike="noStrike">
                <a:solidFill>
                  <a:srgbClr val="ffffff"/>
                </a:solidFill>
                <a:latin typeface="Source Sans Pro Black"/>
              </a:rPr>
              <a:t>Cara brute force</a:t>
            </a:r>
            <a:endParaRPr b="1" lang="en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D" sz="2600" spc="-1" strike="noStrike">
                <a:solidFill>
                  <a:srgbClr val="1c1c1c"/>
                </a:solidFill>
                <a:latin typeface="Source Sans Pro Semibold"/>
              </a:rPr>
              <a:t>Untuk mencari minimum maka harus mencari semua jumlah nilai yang mungkin untuk setiap pasangan</a:t>
            </a:r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D" sz="2600" spc="-1" strike="noStrike">
                <a:solidFill>
                  <a:srgbClr val="1c1c1c"/>
                </a:solidFill>
                <a:latin typeface="Source Sans Pro Semibold"/>
              </a:rPr>
              <a:t>O(n!)</a:t>
            </a:r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D" sz="3200" spc="-1" strike="noStrike">
                <a:solidFill>
                  <a:srgbClr val="ffffff"/>
                </a:solidFill>
                <a:latin typeface="Source Sans Pro Black"/>
              </a:rPr>
              <a:t>Hungarian algorithm</a:t>
            </a:r>
            <a:endParaRPr b="1" lang="en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pPr>
              <a:spcAft>
                <a:spcPts val="1142"/>
              </a:spcAft>
              <a:buClr>
                <a:srgbClr val="000000"/>
              </a:buClr>
              <a:buFont typeface="Liberation Serif"/>
              <a:buAutoNum type="arabicParenR"/>
            </a:pPr>
            <a:r>
              <a:rPr b="1" lang="en-ID" sz="2600" spc="-1" strike="noStrike">
                <a:solidFill>
                  <a:srgbClr val="1c1c1c"/>
                </a:solidFill>
                <a:latin typeface="Source Sans Pro Semibold"/>
              </a:rPr>
              <a:t>Untuk setiap baris lakukan pengurangan dengan nilai terkecil pada baris</a:t>
            </a:r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Font typeface="Liberation Serif"/>
              <a:buAutoNum type="arabicParenR"/>
            </a:pPr>
            <a:r>
              <a:rPr b="1" lang="en-ID" sz="2600" spc="-1" strike="noStrike">
                <a:solidFill>
                  <a:srgbClr val="1c1c1c"/>
                </a:solidFill>
                <a:latin typeface="Source Sans Pro Semibold"/>
              </a:rPr>
              <a:t>Lakukan juga untuk setiap kolom </a:t>
            </a:r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Font typeface="Liberation Serif"/>
              <a:buAutoNum type="arabicParenR"/>
            </a:pPr>
            <a:r>
              <a:rPr b="1" lang="en-ID" sz="2600" spc="-1" strike="noStrike">
                <a:solidFill>
                  <a:srgbClr val="1c1c1c"/>
                </a:solidFill>
                <a:latin typeface="Source Sans Pro Semibold"/>
              </a:rPr>
              <a:t>Tutupi semua 0 dengan garis horizontal atau vertikal sesedikit mungkin</a:t>
            </a:r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Font typeface="Liberation Serif"/>
              <a:buAutoNum type="arabicParenR"/>
            </a:pPr>
            <a:r>
              <a:rPr b="1" lang="en-ID" sz="2600" spc="-1" strike="noStrike">
                <a:solidFill>
                  <a:srgbClr val="1c1c1c"/>
                </a:solidFill>
                <a:latin typeface="Source Sans Pro Semibold"/>
              </a:rPr>
              <a:t>Jika jumlah garis n maka sudah ada nilai optimal selain itu lanjut step 5</a:t>
            </a:r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Font typeface="Liberation Serif"/>
              <a:buAutoNum type="arabicParenR"/>
            </a:pPr>
            <a:r>
              <a:rPr b="1" lang="en-ID" sz="2600" spc="-1" strike="noStrike">
                <a:solidFill>
                  <a:srgbClr val="1c1c1c"/>
                </a:solidFill>
                <a:latin typeface="Source Sans Pro Semibold"/>
              </a:rPr>
              <a:t>Pilih nilai terkecil yang tidak tertutupi garis kurangi baris yang belum ditutupi garis tambahkan pada kolom yang  belum tertutup garis lanjut step 3</a:t>
            </a:r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D" sz="3200" spc="-1" strike="noStrike">
                <a:solidFill>
                  <a:srgbClr val="ffffff"/>
                </a:solidFill>
                <a:latin typeface="Source Sans Pro Black"/>
              </a:rPr>
              <a:t>Algoritma lain</a:t>
            </a:r>
            <a:endParaRPr b="1" lang="en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D" sz="2600" spc="-1" strike="noStrike">
                <a:solidFill>
                  <a:srgbClr val="1c1c1c"/>
                </a:solidFill>
                <a:latin typeface="Source Sans Pro Semibold"/>
              </a:rPr>
              <a:t>Auction/push-relabel</a:t>
            </a:r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D" sz="2600" spc="-1" strike="noStrike">
                <a:solidFill>
                  <a:srgbClr val="1c1c1c"/>
                </a:solidFill>
                <a:latin typeface="Source Sans Pro Semibold"/>
              </a:rPr>
              <a:t>Penyempurnaan hungarian</a:t>
            </a:r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D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D" sz="3200" spc="-1" strike="noStrike">
                <a:solidFill>
                  <a:srgbClr val="ffffff"/>
                </a:solidFill>
                <a:latin typeface="Source Sans Pro Black"/>
              </a:rPr>
              <a:t>Problem</a:t>
            </a:r>
            <a:endParaRPr b="1" lang="en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D" sz="2600" spc="-1" strike="noStrike">
                <a:solidFill>
                  <a:srgbClr val="1c1c1c"/>
                </a:solidFill>
                <a:latin typeface="Source Sans Pro Semibold"/>
              </a:rPr>
              <a:t>https://www.spoj.com/problems/ACHESS/</a:t>
            </a:r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097280" y="2598480"/>
            <a:ext cx="7574400" cy="398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D" sz="3200" spc="-1" strike="noStrike">
                <a:solidFill>
                  <a:srgbClr val="ffffff"/>
                </a:solidFill>
                <a:latin typeface="Source Sans Pro Black"/>
              </a:rPr>
              <a:t>Pergerakan bidak</a:t>
            </a:r>
            <a:endParaRPr b="1" lang="en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D" sz="2600" spc="-1" strike="noStrike">
                <a:solidFill>
                  <a:srgbClr val="1c1c1c"/>
                </a:solidFill>
                <a:latin typeface="Source Sans Pro Semibold"/>
              </a:rPr>
              <a:t>Kuda/Knight</a:t>
            </a:r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D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640440" y="2652120"/>
            <a:ext cx="3840120" cy="384012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4790160" y="2834640"/>
            <a:ext cx="4749840" cy="338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D" sz="3200" spc="-1" strike="noStrike">
                <a:solidFill>
                  <a:srgbClr val="ffffff"/>
                </a:solidFill>
                <a:latin typeface="Source Sans Pro Black"/>
              </a:rPr>
              <a:t>Pergerakan bidak</a:t>
            </a:r>
            <a:endParaRPr b="1" lang="en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D" sz="2600" spc="-1" strike="noStrike">
                <a:solidFill>
                  <a:srgbClr val="1c1c1c"/>
                </a:solidFill>
                <a:latin typeface="Source Sans Pro Semibold"/>
              </a:rPr>
              <a:t>Gajah/bishop</a:t>
            </a:r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D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005840" y="2712600"/>
            <a:ext cx="3931920" cy="394740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4942440" y="3017520"/>
            <a:ext cx="5032440" cy="338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D" sz="3200" spc="-1" strike="noStrike">
                <a:solidFill>
                  <a:srgbClr val="ffffff"/>
                </a:solidFill>
                <a:latin typeface="Source Sans Pro Black"/>
              </a:rPr>
              <a:t>Pergerakan bidak</a:t>
            </a:r>
            <a:endParaRPr b="1" lang="en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D" sz="2600" spc="-1" strike="noStrike">
                <a:solidFill>
                  <a:srgbClr val="1c1c1c"/>
                </a:solidFill>
                <a:latin typeface="Source Sans Pro Semibold"/>
              </a:rPr>
              <a:t>benteng/rook</a:t>
            </a:r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D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4754880" y="2831760"/>
            <a:ext cx="5131440" cy="347760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1097280" y="3029400"/>
            <a:ext cx="3358080" cy="337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D" sz="3200" spc="-1" strike="noStrike">
                <a:solidFill>
                  <a:srgbClr val="ffffff"/>
                </a:solidFill>
                <a:latin typeface="Source Sans Pro Black"/>
              </a:rPr>
              <a:t>Pergerakan bidak</a:t>
            </a:r>
            <a:endParaRPr b="1" lang="en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D" sz="2600" spc="-1" strike="noStrike">
                <a:solidFill>
                  <a:srgbClr val="1c1c1c"/>
                </a:solidFill>
                <a:latin typeface="Source Sans Pro Semibold"/>
              </a:rPr>
              <a:t>pion/pawn</a:t>
            </a:r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D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4480560" y="2740320"/>
            <a:ext cx="5347440" cy="36604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457200" y="2756880"/>
            <a:ext cx="3718080" cy="373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D" sz="3200" spc="-1" strike="noStrike">
                <a:solidFill>
                  <a:srgbClr val="ffffff"/>
                </a:solidFill>
                <a:latin typeface="Source Sans Pro Black"/>
              </a:rPr>
              <a:t>Pergerakan bidak</a:t>
            </a:r>
            <a:endParaRPr b="1" lang="en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D" sz="2600" spc="-1" strike="noStrike">
                <a:solidFill>
                  <a:srgbClr val="1c1c1c"/>
                </a:solidFill>
                <a:latin typeface="Source Sans Pro Semibold"/>
              </a:rPr>
              <a:t>raja/king</a:t>
            </a:r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D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4754880" y="2806560"/>
            <a:ext cx="4937760" cy="336312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640080" y="2443680"/>
            <a:ext cx="3840120" cy="386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D" sz="3200" spc="-1" strike="noStrike">
                <a:solidFill>
                  <a:srgbClr val="ffffff"/>
                </a:solidFill>
                <a:latin typeface="Source Sans Pro Black"/>
              </a:rPr>
              <a:t>Pergerakan bidak</a:t>
            </a:r>
            <a:endParaRPr b="1" lang="en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D" sz="2600" spc="-1" strike="noStrike">
                <a:solidFill>
                  <a:srgbClr val="1c1c1c"/>
                </a:solidFill>
                <a:latin typeface="Source Sans Pro Semibold"/>
              </a:rPr>
              <a:t>pion/pawn</a:t>
            </a:r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D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4480560" y="2743200"/>
            <a:ext cx="5212080" cy="347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D" sz="3200" spc="-1" strike="noStrike">
                <a:solidFill>
                  <a:srgbClr val="ffffff"/>
                </a:solidFill>
                <a:latin typeface="Source Sans Pro Black"/>
              </a:rPr>
              <a:t>Hasil pencarian jarak</a:t>
            </a:r>
            <a:endParaRPr b="1" lang="en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D" sz="2600" spc="-1" strike="noStrike">
                <a:solidFill>
                  <a:srgbClr val="1c1c1c"/>
                </a:solidFill>
                <a:latin typeface="Source Sans Pro Semibold"/>
              </a:rPr>
              <a:t>Akan menjadi matrix n*n</a:t>
            </a:r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D" sz="2600" spc="-1" strike="noStrike">
                <a:solidFill>
                  <a:srgbClr val="1c1c1c"/>
                </a:solidFill>
                <a:latin typeface="Source Sans Pro Semibold"/>
              </a:rPr>
              <a:t>Contoh:</a:t>
            </a:r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D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D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D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D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D" sz="2600" spc="-1" strike="noStrike">
                <a:solidFill>
                  <a:srgbClr val="1c1c1c"/>
                </a:solidFill>
                <a:latin typeface="Source Sans Pro Semibold"/>
              </a:rPr>
              <a:t>Bisa direpresentasikan dalam bentuk bipartite graph</a:t>
            </a:r>
            <a:endParaRPr b="1" lang="en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206280" y="3345480"/>
            <a:ext cx="9760680" cy="150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Application>LibreOffice/6.1.0.3$Windows_X86_64 LibreOffice_project/efb621ed25068d70781dc026f7e9c5187a4decd1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2019-11-07T08:50:02Z</dcterms:created>
  <dc:creator/>
  <dc:description/>
  <dc:language>en-ID</dc:language>
  <cp:lastModifiedBy/>
  <dcterms:modified xsi:type="dcterms:W3CDTF">2019-11-07T11:03:01Z</dcterms:modified>
  <cp:revision>4</cp:revision>
  <dc:subject/>
  <dc:title>Alizarin</dc:title>
</cp:coreProperties>
</file>