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6" r:id="rId10"/>
    <p:sldId id="297" r:id="rId11"/>
    <p:sldId id="304" r:id="rId12"/>
    <p:sldId id="298" r:id="rId13"/>
    <p:sldId id="299" r:id="rId14"/>
    <p:sldId id="301" r:id="rId15"/>
    <p:sldId id="302" r:id="rId16"/>
    <p:sldId id="295" r:id="rId17"/>
    <p:sldId id="303" r:id="rId1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0"/>
    </p:embeddedFont>
    <p:embeddedFont>
      <p:font typeface="Helvetica Neue" panose="020B0604020202020204" charset="0"/>
      <p:regular r:id="rId21"/>
      <p:bold r:id="rId22"/>
      <p:italic r:id="rId23"/>
      <p:boldItalic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9daff572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99daff572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788809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9daff572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99daff572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2395448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9daff572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99daff572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4142407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9daff572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99daff572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340517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9daff572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99daff572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298010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9daff572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99daff572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058699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9daff572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99daff572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131077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9daff572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99daff572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14856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eaf8c39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" name="Google Shape;44;g3eaf8c39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994090d6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994090d6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1536a1d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1536a1d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1536a1de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1536a1de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1536a1de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1536a1de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 = \left \{  f^{1}_{w}(.) , f^{2}_{w}(.) , \dots , f^{'}_{w}(.) , \dots \right \}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1536a1def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f1536a1def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9daff572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99daff572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99daff572e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99daff572e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endParaRPr sz="11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20810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9144000" cy="351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p2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51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6453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645300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51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"/>
              <a:buFont typeface="Helvetica Neue"/>
              <a:buNone/>
              <a:defRPr sz="210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"/>
              <a:buFont typeface="Helvetica Neue"/>
              <a:buNone/>
              <a:defRPr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"/>
              <a:buFont typeface="Helvetica Neue"/>
              <a:buNone/>
              <a:defRPr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"/>
              <a:buFont typeface="Helvetica Neue"/>
              <a:buNone/>
              <a:defRPr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"/>
              <a:buFont typeface="Helvetica Neue"/>
              <a:buNone/>
              <a:defRPr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"/>
              <a:buFont typeface="Helvetica Neue"/>
              <a:buNone/>
              <a:defRPr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"/>
              <a:buFont typeface="Helvetica Neue"/>
              <a:buNone/>
              <a:defRPr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"/>
              <a:buFont typeface="Helvetica Neue"/>
              <a:buNone/>
              <a:defRPr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"/>
              <a:buFont typeface="Helvetica Neue"/>
              <a:buNone/>
              <a:defRPr sz="21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51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51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4274" y="0"/>
            <a:ext cx="9144000" cy="44064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51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>
            <a:off x="0" y="0"/>
            <a:ext cx="9144000" cy="6348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Google Shape;34;p8"/>
          <p:cNvCxnSpPr/>
          <p:nvPr/>
        </p:nvCxnSpPr>
        <p:spPr>
          <a:xfrm>
            <a:off x="0" y="6346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51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57200" y="205974"/>
            <a:ext cx="82296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"/>
              <a:buFont typeface="Helvetica Neue"/>
              <a:buNone/>
              <a:defRPr sz="220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"/>
              <a:buFont typeface="Helvetica Neue"/>
              <a:buNone/>
              <a:defRPr sz="2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"/>
              <a:buFont typeface="Helvetica Neue"/>
              <a:buNone/>
              <a:defRPr sz="2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"/>
              <a:buFont typeface="Helvetica Neue"/>
              <a:buNone/>
              <a:defRPr sz="2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"/>
              <a:buFont typeface="Helvetica Neue"/>
              <a:buNone/>
              <a:defRPr sz="2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"/>
              <a:buFont typeface="Helvetica Neue"/>
              <a:buNone/>
              <a:defRPr sz="2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"/>
              <a:buFont typeface="Helvetica Neue"/>
              <a:buNone/>
              <a:defRPr sz="2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"/>
              <a:buFont typeface="Helvetica Neue"/>
              <a:buNone/>
              <a:defRPr sz="2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"/>
              <a:buFont typeface="Helvetica Neue"/>
              <a:buNone/>
              <a:defRPr sz="2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ctrTitle"/>
          </p:nvPr>
        </p:nvSpPr>
        <p:spPr>
          <a:xfrm>
            <a:off x="201425" y="1844700"/>
            <a:ext cx="87963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3500" dirty="0">
                <a:latin typeface="Helvetica Neue"/>
                <a:ea typeface="Helvetica Neue"/>
                <a:cs typeface="Helvetica Neue"/>
                <a:sym typeface="Helvetica Neue"/>
              </a:rPr>
              <a:t>clusterAI</a:t>
            </a:r>
            <a:endParaRPr sz="35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3500" dirty="0">
                <a:latin typeface="Helvetica Neue"/>
                <a:ea typeface="Helvetica Neue"/>
                <a:cs typeface="Helvetica Neue"/>
                <a:sym typeface="Helvetica Neue"/>
              </a:rPr>
              <a:t>ciencia de datos en ingeniería industrial</a:t>
            </a:r>
            <a:endParaRPr sz="35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3500" dirty="0">
                <a:latin typeface="Helvetica Neue"/>
                <a:ea typeface="Helvetica Neue"/>
                <a:cs typeface="Helvetica Neue"/>
                <a:sym typeface="Helvetica Neue"/>
              </a:rPr>
              <a:t>UTN BA</a:t>
            </a:r>
            <a:endParaRPr sz="35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3500" dirty="0">
                <a:latin typeface="Helvetica Neue"/>
                <a:ea typeface="Helvetica Neue"/>
                <a:cs typeface="Helvetica Neue"/>
                <a:sym typeface="Helvetica Neue"/>
              </a:rPr>
              <a:t>curso I5521</a:t>
            </a:r>
            <a:endParaRPr sz="6000" dirty="0"/>
          </a:p>
        </p:txBody>
      </p:sp>
      <p:sp>
        <p:nvSpPr>
          <p:cNvPr id="41" name="Google Shape;41;p9"/>
          <p:cNvSpPr txBox="1"/>
          <p:nvPr/>
        </p:nvSpPr>
        <p:spPr>
          <a:xfrm>
            <a:off x="201425" y="3823800"/>
            <a:ext cx="64971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" sz="4000" b="1" dirty="0" smtClean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clase_07: </a:t>
            </a:r>
            <a:r>
              <a:rPr lang="en" sz="4000" b="1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Ingeniería</a:t>
            </a:r>
            <a:r>
              <a:rPr lang="en" sz="4000" b="1" dirty="0" smtClean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Atributos</a:t>
            </a:r>
            <a:endParaRPr sz="4000" b="1" dirty="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dirty="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Docente: Martin Palazzo</a:t>
            </a:r>
            <a:endParaRPr sz="1200" b="1" dirty="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1" dirty="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 smtClean="0"/>
              <a:t>Manipulacion de valores faltantes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Google Shape;148;p24"/>
          <p:cNvSpPr txBox="1"/>
          <p:nvPr/>
        </p:nvSpPr>
        <p:spPr>
          <a:xfrm>
            <a:off x="196016" y="860122"/>
            <a:ext cx="8593200" cy="3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>
              <a:lnSpc>
                <a:spcPct val="150000"/>
              </a:lnSpc>
              <a:buSzPts val="1800"/>
            </a:pPr>
            <a:r>
              <a:rPr lang="es-ES" sz="1600" dirty="0"/>
              <a:t>El problema de los datos faltantes está presente en el análisis de datos desde los orígenes del </a:t>
            </a:r>
            <a:r>
              <a:rPr lang="es-ES" sz="1600" dirty="0" smtClean="0"/>
              <a:t>almacenamiento. Es importante saber porque se generan los valores faltantes para saber como manipularlos. </a:t>
            </a:r>
          </a:p>
          <a:p>
            <a:pPr marL="114300" lvl="0">
              <a:lnSpc>
                <a:spcPct val="150000"/>
              </a:lnSpc>
              <a:buSzPts val="1800"/>
            </a:pPr>
            <a:endParaRPr lang="es-ES" sz="1600" dirty="0"/>
          </a:p>
        </p:txBody>
      </p:sp>
      <p:grpSp>
        <p:nvGrpSpPr>
          <p:cNvPr id="5" name="Grupo 4"/>
          <p:cNvGrpSpPr/>
          <p:nvPr/>
        </p:nvGrpSpPr>
        <p:grpSpPr>
          <a:xfrm>
            <a:off x="638057" y="2253821"/>
            <a:ext cx="7468809" cy="1968470"/>
            <a:chOff x="742385" y="2398506"/>
            <a:chExt cx="7468809" cy="1968470"/>
          </a:xfrm>
        </p:grpSpPr>
        <p:sp>
          <p:nvSpPr>
            <p:cNvPr id="2" name="Rectángulo redondeado 1"/>
            <p:cNvSpPr/>
            <p:nvPr/>
          </p:nvSpPr>
          <p:spPr>
            <a:xfrm>
              <a:off x="834619" y="2398507"/>
              <a:ext cx="3111415" cy="66892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Imputación de datos</a:t>
              </a:r>
              <a:endParaRPr lang="es-AR" dirty="0"/>
            </a:p>
          </p:txBody>
        </p:sp>
        <p:sp>
          <p:nvSpPr>
            <p:cNvPr id="3" name="CuadroTexto 2"/>
            <p:cNvSpPr txBox="1"/>
            <p:nvPr/>
          </p:nvSpPr>
          <p:spPr>
            <a:xfrm>
              <a:off x="742385" y="3166647"/>
              <a:ext cx="320364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Se </a:t>
              </a:r>
              <a:r>
                <a:rPr lang="en-US" sz="1200" dirty="0" err="1" smtClean="0"/>
                <a:t>utilizan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distintos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criterios</a:t>
              </a:r>
              <a:r>
                <a:rPr lang="en-US" sz="1200" dirty="0" smtClean="0"/>
                <a:t> y </a:t>
              </a:r>
              <a:r>
                <a:rPr lang="es-AR" sz="1200" dirty="0" smtClean="0"/>
                <a:t>técnicas</a:t>
              </a:r>
              <a:r>
                <a:rPr lang="en-US" sz="1200" dirty="0" smtClean="0"/>
                <a:t> para </a:t>
              </a:r>
              <a:r>
                <a:rPr lang="en-US" sz="1200" dirty="0" err="1" smtClean="0"/>
                <a:t>imputar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los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nulos</a:t>
              </a:r>
              <a:r>
                <a:rPr lang="en-US" sz="1200" dirty="0" smtClean="0"/>
                <a:t>. </a:t>
              </a:r>
            </a:p>
            <a:p>
              <a:pPr marL="285750" lvl="3" indent="-285750">
                <a:buFont typeface="Arial" panose="020B0604020202020204" pitchFamily="34" charset="0"/>
                <a:buChar char="•"/>
              </a:pPr>
              <a:endParaRPr lang="es-AR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5099779" y="3166647"/>
              <a:ext cx="31114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 smtClean="0"/>
                <a:t>Puede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utilizarse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cuando</a:t>
              </a:r>
              <a:r>
                <a:rPr lang="en-US" sz="1200" dirty="0" smtClean="0"/>
                <a:t> hay un patron no </a:t>
              </a:r>
              <a:r>
                <a:rPr lang="en-US" sz="1200" dirty="0" err="1" smtClean="0"/>
                <a:t>aleatorio</a:t>
              </a:r>
              <a:r>
                <a:rPr lang="en-US" sz="1200" dirty="0" smtClean="0"/>
                <a:t> de </a:t>
              </a:r>
              <a:r>
                <a:rPr lang="en-US" sz="1200" dirty="0" err="1" smtClean="0"/>
                <a:t>datos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faltantes</a:t>
              </a:r>
              <a:r>
                <a:rPr lang="en-US" sz="1200" dirty="0" smtClean="0"/>
                <a:t>.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Si al </a:t>
              </a:r>
              <a:r>
                <a:rPr lang="en-US" sz="1200" dirty="0" err="1" smtClean="0"/>
                <a:t>eliminar</a:t>
              </a:r>
              <a:r>
                <a:rPr lang="en-US" sz="1200" dirty="0" smtClean="0"/>
                <a:t> un </a:t>
              </a:r>
              <a:r>
                <a:rPr lang="en-US" sz="1200" dirty="0" err="1" smtClean="0"/>
                <a:t>subconjunto</a:t>
              </a:r>
              <a:r>
                <a:rPr lang="en-US" sz="1200" dirty="0" smtClean="0"/>
                <a:t> de </a:t>
              </a:r>
              <a:r>
                <a:rPr lang="en-US" sz="1200" dirty="0" err="1" smtClean="0"/>
                <a:t>datos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disminuye</a:t>
              </a:r>
              <a:r>
                <a:rPr lang="en-US" sz="1200" dirty="0"/>
                <a:t> </a:t>
              </a:r>
              <a:r>
                <a:rPr lang="en-US" sz="1200" dirty="0" smtClean="0"/>
                <a:t>la </a:t>
              </a:r>
              <a:r>
                <a:rPr lang="en-US" sz="1200" dirty="0" err="1" smtClean="0"/>
                <a:t>utilidad</a:t>
              </a:r>
              <a:r>
                <a:rPr lang="en-US" sz="1200" dirty="0" smtClean="0"/>
                <a:t> de </a:t>
              </a:r>
              <a:r>
                <a:rPr lang="en-US" sz="1200" dirty="0" err="1" smtClean="0"/>
                <a:t>los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datos</a:t>
              </a:r>
              <a:r>
                <a:rPr lang="en-US" sz="1200" dirty="0" smtClean="0"/>
                <a:t>, la </a:t>
              </a:r>
              <a:r>
                <a:rPr lang="en-US" sz="1200" dirty="0" err="1" smtClean="0"/>
                <a:t>eliminacion</a:t>
              </a:r>
              <a:r>
                <a:rPr lang="en-US" sz="1200" dirty="0" smtClean="0"/>
                <a:t> del </a:t>
              </a:r>
              <a:r>
                <a:rPr lang="en-US" sz="1200" dirty="0" err="1" smtClean="0"/>
                <a:t>caso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puede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ser</a:t>
              </a:r>
              <a:r>
                <a:rPr lang="en-US" sz="1200" dirty="0" smtClean="0"/>
                <a:t> no </a:t>
              </a:r>
              <a:r>
                <a:rPr lang="en-US" sz="1200" dirty="0" err="1" smtClean="0"/>
                <a:t>efectiva</a:t>
              </a:r>
              <a:r>
                <a:rPr lang="en-US" sz="1200" dirty="0" smtClean="0"/>
                <a:t>.</a:t>
              </a: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5099779" y="2398506"/>
              <a:ext cx="3111415" cy="66892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Borrar casos seleccionados o variables</a:t>
              </a:r>
              <a:endParaRPr 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3192908443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 smtClean="0"/>
              <a:t>Manipulacion de valores faltantes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Google Shape;148;p24"/>
          <p:cNvSpPr txBox="1"/>
          <p:nvPr/>
        </p:nvSpPr>
        <p:spPr>
          <a:xfrm>
            <a:off x="196016" y="860122"/>
            <a:ext cx="8593200" cy="3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>
              <a:lnSpc>
                <a:spcPct val="150000"/>
              </a:lnSpc>
              <a:buSzPts val="1800"/>
            </a:pPr>
            <a:r>
              <a:rPr lang="es-ES" sz="1600" dirty="0"/>
              <a:t>El problema de los datos faltantes está presente en el análisis de datos desde los orígenes del </a:t>
            </a:r>
            <a:r>
              <a:rPr lang="es-ES" sz="1600" dirty="0" smtClean="0"/>
              <a:t>almacenamiento. Es importante saber porque se generan los valores faltantes para saber como manipularlos. </a:t>
            </a:r>
          </a:p>
          <a:p>
            <a:pPr marL="114300" lvl="0">
              <a:lnSpc>
                <a:spcPct val="150000"/>
              </a:lnSpc>
              <a:buSzPts val="1800"/>
            </a:pPr>
            <a:endParaRPr lang="es-ES" sz="1600" dirty="0"/>
          </a:p>
        </p:txBody>
      </p:sp>
      <p:grpSp>
        <p:nvGrpSpPr>
          <p:cNvPr id="5" name="Grupo 4"/>
          <p:cNvGrpSpPr/>
          <p:nvPr/>
        </p:nvGrpSpPr>
        <p:grpSpPr>
          <a:xfrm>
            <a:off x="638057" y="2253821"/>
            <a:ext cx="7468809" cy="1968470"/>
            <a:chOff x="742385" y="2398506"/>
            <a:chExt cx="7468809" cy="1968470"/>
          </a:xfrm>
        </p:grpSpPr>
        <p:sp>
          <p:nvSpPr>
            <p:cNvPr id="2" name="Rectángulo redondeado 1"/>
            <p:cNvSpPr/>
            <p:nvPr/>
          </p:nvSpPr>
          <p:spPr>
            <a:xfrm>
              <a:off x="834619" y="2398507"/>
              <a:ext cx="3111415" cy="66892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Imputación de datos</a:t>
              </a:r>
              <a:endParaRPr lang="es-AR" dirty="0"/>
            </a:p>
          </p:txBody>
        </p:sp>
        <p:sp>
          <p:nvSpPr>
            <p:cNvPr id="3" name="CuadroTexto 2"/>
            <p:cNvSpPr txBox="1"/>
            <p:nvPr/>
          </p:nvSpPr>
          <p:spPr>
            <a:xfrm>
              <a:off x="742385" y="3166647"/>
              <a:ext cx="320364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Se </a:t>
              </a:r>
              <a:r>
                <a:rPr lang="en-US" sz="1200" dirty="0" err="1" smtClean="0"/>
                <a:t>utilizan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distintos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criterios</a:t>
              </a:r>
              <a:r>
                <a:rPr lang="en-US" sz="1200" dirty="0" smtClean="0"/>
                <a:t> y </a:t>
              </a:r>
              <a:r>
                <a:rPr lang="es-AR" sz="1200" dirty="0" smtClean="0"/>
                <a:t>técnicas</a:t>
              </a:r>
              <a:r>
                <a:rPr lang="en-US" sz="1200" dirty="0" smtClean="0"/>
                <a:t> para </a:t>
              </a:r>
              <a:r>
                <a:rPr lang="en-US" sz="1200" dirty="0" err="1" smtClean="0"/>
                <a:t>imputar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los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nulos</a:t>
              </a:r>
              <a:r>
                <a:rPr lang="en-US" sz="1200" dirty="0" smtClean="0"/>
                <a:t>. </a:t>
              </a:r>
            </a:p>
            <a:p>
              <a:pPr marL="285750" lvl="3" indent="-285750">
                <a:buFont typeface="Arial" panose="020B0604020202020204" pitchFamily="34" charset="0"/>
                <a:buChar char="•"/>
              </a:pPr>
              <a:endParaRPr lang="es-AR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5099779" y="3166647"/>
              <a:ext cx="31114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 smtClean="0"/>
                <a:t>Puede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utilizarse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cuando</a:t>
              </a:r>
              <a:r>
                <a:rPr lang="en-US" sz="1200" dirty="0" smtClean="0"/>
                <a:t> hay un patron no </a:t>
              </a:r>
              <a:r>
                <a:rPr lang="en-US" sz="1200" dirty="0" err="1" smtClean="0"/>
                <a:t>aleatorio</a:t>
              </a:r>
              <a:r>
                <a:rPr lang="en-US" sz="1200" dirty="0" smtClean="0"/>
                <a:t> de </a:t>
              </a:r>
              <a:r>
                <a:rPr lang="en-US" sz="1200" dirty="0" err="1" smtClean="0"/>
                <a:t>datos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faltantes</a:t>
              </a:r>
              <a:r>
                <a:rPr lang="en-US" sz="1200" dirty="0" smtClean="0"/>
                <a:t>.</a:t>
              </a:r>
              <a:endParaRPr lang="en-US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Si al </a:t>
              </a:r>
              <a:r>
                <a:rPr lang="en-US" sz="1200" dirty="0" err="1" smtClean="0"/>
                <a:t>eliminar</a:t>
              </a:r>
              <a:r>
                <a:rPr lang="en-US" sz="1200" dirty="0" smtClean="0"/>
                <a:t> un </a:t>
              </a:r>
              <a:r>
                <a:rPr lang="en-US" sz="1200" dirty="0" err="1" smtClean="0"/>
                <a:t>subconjunto</a:t>
              </a:r>
              <a:r>
                <a:rPr lang="en-US" sz="1200" dirty="0" smtClean="0"/>
                <a:t> de </a:t>
              </a:r>
              <a:r>
                <a:rPr lang="en-US" sz="1200" dirty="0" err="1" smtClean="0"/>
                <a:t>datos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disminuye</a:t>
              </a:r>
              <a:r>
                <a:rPr lang="en-US" sz="1200" dirty="0"/>
                <a:t> </a:t>
              </a:r>
              <a:r>
                <a:rPr lang="en-US" sz="1200" dirty="0" smtClean="0"/>
                <a:t>la </a:t>
              </a:r>
              <a:r>
                <a:rPr lang="en-US" sz="1200" dirty="0" err="1" smtClean="0"/>
                <a:t>utilidad</a:t>
              </a:r>
              <a:r>
                <a:rPr lang="en-US" sz="1200" dirty="0" smtClean="0"/>
                <a:t> de </a:t>
              </a:r>
              <a:r>
                <a:rPr lang="en-US" sz="1200" dirty="0" err="1" smtClean="0"/>
                <a:t>los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datos</a:t>
              </a:r>
              <a:r>
                <a:rPr lang="en-US" sz="1200" dirty="0" smtClean="0"/>
                <a:t>, la </a:t>
              </a:r>
              <a:r>
                <a:rPr lang="en-US" sz="1200" dirty="0" err="1" smtClean="0"/>
                <a:t>eliminacion</a:t>
              </a:r>
              <a:r>
                <a:rPr lang="en-US" sz="1200" dirty="0" smtClean="0"/>
                <a:t> del </a:t>
              </a:r>
              <a:r>
                <a:rPr lang="en-US" sz="1200" dirty="0" err="1" smtClean="0"/>
                <a:t>caso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puede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ser</a:t>
              </a:r>
              <a:r>
                <a:rPr lang="en-US" sz="1200" dirty="0" smtClean="0"/>
                <a:t> no </a:t>
              </a:r>
              <a:r>
                <a:rPr lang="en-US" sz="1200" dirty="0" err="1" smtClean="0"/>
                <a:t>efectiva</a:t>
              </a:r>
              <a:r>
                <a:rPr lang="en-US" sz="1200" dirty="0" smtClean="0"/>
                <a:t>.</a:t>
              </a:r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5099779" y="2398506"/>
              <a:ext cx="3111415" cy="66892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Borrar casos seleccionados o variables</a:t>
              </a:r>
              <a:endParaRPr 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133972651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 smtClean="0"/>
              <a:t>Tratamientos de valores atípicos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837595" y="1832405"/>
            <a:ext cx="7468809" cy="1599138"/>
            <a:chOff x="837595" y="1263176"/>
            <a:chExt cx="7468809" cy="1599138"/>
          </a:xfrm>
        </p:grpSpPr>
        <p:sp>
          <p:nvSpPr>
            <p:cNvPr id="2" name="Rectángulo redondeado 1"/>
            <p:cNvSpPr/>
            <p:nvPr/>
          </p:nvSpPr>
          <p:spPr>
            <a:xfrm>
              <a:off x="929829" y="1263177"/>
              <a:ext cx="3111415" cy="66892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err="1" smtClean="0"/>
                <a:t>Capping</a:t>
              </a:r>
              <a:endParaRPr lang="es-AR" dirty="0"/>
            </a:p>
          </p:txBody>
        </p:sp>
        <p:sp>
          <p:nvSpPr>
            <p:cNvPr id="3" name="CuadroTexto 2"/>
            <p:cNvSpPr txBox="1"/>
            <p:nvPr/>
          </p:nvSpPr>
          <p:spPr>
            <a:xfrm>
              <a:off x="837595" y="2031317"/>
              <a:ext cx="320364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Se </a:t>
              </a:r>
              <a:r>
                <a:rPr lang="en-US" sz="1200" dirty="0" err="1" smtClean="0"/>
                <a:t>evalua</a:t>
              </a:r>
              <a:r>
                <a:rPr lang="en-US" sz="1200" dirty="0" smtClean="0"/>
                <a:t> un </a:t>
              </a:r>
              <a:r>
                <a:rPr lang="en-US" sz="1200" dirty="0" err="1" smtClean="0"/>
                <a:t>determinado</a:t>
              </a:r>
              <a:r>
                <a:rPr lang="en-US" sz="1200" dirty="0" smtClean="0"/>
                <a:t> percentile (</a:t>
              </a:r>
              <a:r>
                <a:rPr lang="en-US" sz="1200" dirty="0" err="1" smtClean="0"/>
                <a:t>Ej</a:t>
              </a:r>
              <a:r>
                <a:rPr lang="en-US" sz="1200" dirty="0" smtClean="0"/>
                <a:t>: 99) y para </a:t>
              </a:r>
              <a:r>
                <a:rPr lang="en-US" sz="1200" dirty="0" err="1" smtClean="0"/>
                <a:t>valores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por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arriba</a:t>
              </a:r>
              <a:r>
                <a:rPr lang="en-US" sz="1200" dirty="0" smtClean="0"/>
                <a:t> o </a:t>
              </a:r>
              <a:r>
                <a:rPr lang="en-US" sz="1200" dirty="0" err="1" smtClean="0"/>
                <a:t>debajo</a:t>
              </a:r>
              <a:r>
                <a:rPr lang="en-US" sz="1200" dirty="0" smtClean="0"/>
                <a:t> de </a:t>
              </a:r>
              <a:r>
                <a:rPr lang="en-US" sz="1200" dirty="0" err="1" smtClean="0"/>
                <a:t>este</a:t>
              </a:r>
              <a:r>
                <a:rPr lang="en-US" sz="1200" dirty="0" smtClean="0"/>
                <a:t> se les </a:t>
              </a:r>
              <a:r>
                <a:rPr lang="en-US" sz="1200" dirty="0" err="1" smtClean="0"/>
                <a:t>asigna</a:t>
              </a:r>
              <a:r>
                <a:rPr lang="en-US" sz="1200" dirty="0" smtClean="0"/>
                <a:t> el valor del percentile </a:t>
              </a:r>
              <a:r>
                <a:rPr lang="en-US" sz="1200" dirty="0" err="1" smtClean="0"/>
                <a:t>definido</a:t>
              </a:r>
              <a:r>
                <a:rPr lang="en-US" sz="1200" dirty="0" smtClean="0"/>
                <a:t>.</a:t>
              </a:r>
              <a:endParaRPr lang="es-AR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5194989" y="2031317"/>
              <a:ext cx="31114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Se </a:t>
              </a:r>
              <a:r>
                <a:rPr lang="en-US" sz="1200" dirty="0" err="1" smtClean="0"/>
                <a:t>opta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por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eliminar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los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registros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por</a:t>
              </a:r>
              <a:r>
                <a:rPr lang="en-US" sz="1200" dirty="0"/>
                <a:t> </a:t>
              </a:r>
              <a:r>
                <a:rPr lang="en-US" sz="1200" dirty="0" err="1" smtClean="0"/>
                <a:t>mayores</a:t>
              </a:r>
              <a:r>
                <a:rPr lang="en-US" sz="1200" dirty="0" smtClean="0"/>
                <a:t> o </a:t>
              </a:r>
              <a:r>
                <a:rPr lang="en-US" sz="1200" dirty="0" err="1" smtClean="0"/>
                <a:t>menores</a:t>
              </a:r>
              <a:r>
                <a:rPr lang="en-US" sz="1200" dirty="0" smtClean="0"/>
                <a:t> a </a:t>
              </a:r>
              <a:r>
                <a:rPr lang="en-US" sz="1200" dirty="0" err="1" smtClean="0"/>
                <a:t>determinado</a:t>
              </a:r>
              <a:r>
                <a:rPr lang="en-US" sz="1200" dirty="0" smtClean="0"/>
                <a:t> valor.</a:t>
              </a:r>
              <a:endParaRPr lang="en-US" sz="1200" dirty="0"/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5194989" y="1263176"/>
              <a:ext cx="3111415" cy="66892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err="1" smtClean="0"/>
                <a:t>Eliminacion</a:t>
              </a:r>
              <a:r>
                <a:rPr lang="es-AR" dirty="0" smtClean="0"/>
                <a:t> de registros</a:t>
              </a:r>
              <a:endParaRPr 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574968758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 smtClean="0"/>
              <a:t>Codificacion de variables categoricas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595" y="1735466"/>
            <a:ext cx="6408157" cy="2972534"/>
          </a:xfrm>
          <a:prstGeom prst="rect">
            <a:avLst/>
          </a:prstGeom>
        </p:spPr>
      </p:pic>
      <p:sp>
        <p:nvSpPr>
          <p:cNvPr id="11" name="Rectángulo redondeado 10"/>
          <p:cNvSpPr/>
          <p:nvPr/>
        </p:nvSpPr>
        <p:spPr>
          <a:xfrm>
            <a:off x="543116" y="779388"/>
            <a:ext cx="2534545" cy="60141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One-Hot Encoded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73684592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 smtClean="0"/>
              <a:t>Codificacion de variables categoricas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50" name="Picture 2" descr="Categorical Encoding using Label Encoding - AI ML Analyt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498" y="2264275"/>
            <a:ext cx="3705375" cy="14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upo 1"/>
          <p:cNvGrpSpPr/>
          <p:nvPr/>
        </p:nvGrpSpPr>
        <p:grpSpPr>
          <a:xfrm>
            <a:off x="1120112" y="1043650"/>
            <a:ext cx="6416145" cy="773251"/>
            <a:chOff x="543116" y="706496"/>
            <a:chExt cx="6416145" cy="773251"/>
          </a:xfrm>
        </p:grpSpPr>
        <p:sp>
          <p:nvSpPr>
            <p:cNvPr id="11" name="Rectángulo redondeado 10"/>
            <p:cNvSpPr/>
            <p:nvPr/>
          </p:nvSpPr>
          <p:spPr>
            <a:xfrm>
              <a:off x="543116" y="779388"/>
              <a:ext cx="2534545" cy="60141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Label Encoded</a:t>
              </a:r>
              <a:endParaRPr lang="es-AR" dirty="0"/>
            </a:p>
          </p:txBody>
        </p:sp>
        <p:cxnSp>
          <p:nvCxnSpPr>
            <p:cNvPr id="3" name="Conector recto de flecha 2"/>
            <p:cNvCxnSpPr>
              <a:stCxn id="11" idx="3"/>
            </p:cNvCxnSpPr>
            <p:nvPr/>
          </p:nvCxnSpPr>
          <p:spPr>
            <a:xfrm flipV="1">
              <a:off x="3077661" y="1080096"/>
              <a:ext cx="96042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ángulo redondeado 7"/>
            <p:cNvSpPr/>
            <p:nvPr/>
          </p:nvSpPr>
          <p:spPr>
            <a:xfrm>
              <a:off x="4038089" y="706496"/>
              <a:ext cx="2921172" cy="773251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Crea una sola variable con un valor para cada una de las distintas categorías</a:t>
              </a:r>
              <a:endParaRPr 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2180905201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 smtClean="0"/>
              <a:t>Creacion de nuevas variables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Rectángulo redondeado 10"/>
          <p:cNvSpPr/>
          <p:nvPr/>
        </p:nvSpPr>
        <p:spPr>
          <a:xfrm>
            <a:off x="543116" y="779387"/>
            <a:ext cx="2534545" cy="60141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Objetivo</a:t>
            </a:r>
            <a:r>
              <a:rPr lang="en-US" b="1" dirty="0" smtClean="0"/>
              <a:t> principa</a:t>
            </a:r>
            <a:r>
              <a:rPr lang="en-US" b="1" dirty="0"/>
              <a:t>l</a:t>
            </a:r>
            <a:endParaRPr lang="es-AR" dirty="0"/>
          </a:p>
        </p:txBody>
      </p:sp>
      <p:cxnSp>
        <p:nvCxnSpPr>
          <p:cNvPr id="3" name="Conector recto de flecha 2"/>
          <p:cNvCxnSpPr>
            <a:stCxn id="11" idx="3"/>
          </p:cNvCxnSpPr>
          <p:nvPr/>
        </p:nvCxnSpPr>
        <p:spPr>
          <a:xfrm flipV="1">
            <a:off x="3077661" y="1080096"/>
            <a:ext cx="96042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redondeado 7"/>
          <p:cNvSpPr/>
          <p:nvPr/>
        </p:nvSpPr>
        <p:spPr>
          <a:xfrm>
            <a:off x="4038089" y="706496"/>
            <a:ext cx="2921172" cy="77325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Ayudar a los algoritmos a obtener mejores predicciones</a:t>
            </a:r>
            <a:endParaRPr lang="es-AR" dirty="0"/>
          </a:p>
        </p:txBody>
      </p:sp>
      <p:sp>
        <p:nvSpPr>
          <p:cNvPr id="2" name="CuadroTexto 1"/>
          <p:cNvSpPr txBox="1"/>
          <p:nvPr/>
        </p:nvSpPr>
        <p:spPr>
          <a:xfrm>
            <a:off x="543116" y="2878212"/>
            <a:ext cx="82510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Variables a crear: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Medias / Medianas por grupo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Información relevante sobre fechas (Si es feriado, Navidad, día de la semana, diferencia de fechas,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Búsqueda de </a:t>
            </a:r>
            <a:r>
              <a:rPr lang="es-AR" dirty="0" err="1" smtClean="0"/>
              <a:t>keywords</a:t>
            </a:r>
            <a:r>
              <a:rPr lang="es-AR" dirty="0" smtClean="0"/>
              <a:t> en variables de texto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Interacción entre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Incorporación de información externa que creamos relevante para el problema de negocio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smtClean="0"/>
              <a:t>Con información geográfica se pueden crear variables en función a puntos de interés.</a:t>
            </a:r>
            <a:endParaRPr lang="es-AR" dirty="0"/>
          </a:p>
        </p:txBody>
      </p:sp>
      <p:cxnSp>
        <p:nvCxnSpPr>
          <p:cNvPr id="7" name="Conector angular 6"/>
          <p:cNvCxnSpPr>
            <a:stCxn id="11" idx="2"/>
          </p:cNvCxnSpPr>
          <p:nvPr/>
        </p:nvCxnSpPr>
        <p:spPr>
          <a:xfrm rot="16200000" flipH="1">
            <a:off x="2537613" y="653580"/>
            <a:ext cx="724157" cy="21786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redondeado 11"/>
          <p:cNvSpPr/>
          <p:nvPr/>
        </p:nvSpPr>
        <p:spPr>
          <a:xfrm>
            <a:off x="3988994" y="1705311"/>
            <a:ext cx="2921172" cy="77325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Suele ser mas útil que dedicarle múltiples iteraciones a la búsqueda de </a:t>
            </a:r>
            <a:r>
              <a:rPr lang="es-AR" dirty="0" err="1" smtClean="0"/>
              <a:t>hiperparametros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8738895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 smtClean="0"/>
              <a:t>Agrupacion de variables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248150" y="4500575"/>
            <a:ext cx="86853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541065"/>
              </p:ext>
            </p:extLst>
          </p:nvPr>
        </p:nvGraphicFramePr>
        <p:xfrm>
          <a:off x="327301" y="1690791"/>
          <a:ext cx="304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778">
                  <a:extLst>
                    <a:ext uri="{9D8B030D-6E8A-4147-A177-3AD203B41FA5}">
                      <a16:colId xmlns:a16="http://schemas.microsoft.com/office/drawing/2014/main" val="2414717751"/>
                    </a:ext>
                  </a:extLst>
                </a:gridCol>
                <a:gridCol w="966222">
                  <a:extLst>
                    <a:ext uri="{9D8B030D-6E8A-4147-A177-3AD203B41FA5}">
                      <a16:colId xmlns:a16="http://schemas.microsoft.com/office/drawing/2014/main" val="18947290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1918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Empleado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Puesto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Salario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57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Junior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$45.000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99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Senior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$60.000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064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Manager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$105.000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16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Manager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$125.000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33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Senior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$75.000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81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Junior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$35.000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244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Senior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$55.000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9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Junior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$40.000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012060"/>
                  </a:ext>
                </a:extLst>
              </a:tr>
            </a:tbl>
          </a:graphicData>
        </a:graphic>
      </p:graphicFrame>
      <p:sp>
        <p:nvSpPr>
          <p:cNvPr id="3" name="Cerrar llave 2"/>
          <p:cNvSpPr/>
          <p:nvPr/>
        </p:nvSpPr>
        <p:spPr>
          <a:xfrm>
            <a:off x="3847844" y="2068141"/>
            <a:ext cx="1478996" cy="29602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545664"/>
              </p:ext>
            </p:extLst>
          </p:nvPr>
        </p:nvGraphicFramePr>
        <p:xfrm>
          <a:off x="5601978" y="2706082"/>
          <a:ext cx="30848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411">
                  <a:extLst>
                    <a:ext uri="{9D8B030D-6E8A-4147-A177-3AD203B41FA5}">
                      <a16:colId xmlns:a16="http://schemas.microsoft.com/office/drawing/2014/main" val="3419952983"/>
                    </a:ext>
                  </a:extLst>
                </a:gridCol>
                <a:gridCol w="1542411">
                  <a:extLst>
                    <a:ext uri="{9D8B030D-6E8A-4147-A177-3AD203B41FA5}">
                      <a16:colId xmlns:a16="http://schemas.microsoft.com/office/drawing/2014/main" val="2701753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Puesto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Media Salario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197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Junior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$45.000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421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Senior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$63.333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745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Manager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$115.000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271241"/>
                  </a:ext>
                </a:extLst>
              </a:tr>
            </a:tbl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327301" y="969632"/>
            <a:ext cx="8359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Se pueden crear nuevas variables mediante la agrupación resumiendo la información de las observaciones y agrupándolas según el criterio de otra variable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3485450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 smtClean="0"/>
              <a:t>Interaccion entre variables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248150" y="4500575"/>
            <a:ext cx="86853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48;p24"/>
              <p:cNvSpPr txBox="1"/>
              <p:nvPr/>
            </p:nvSpPr>
            <p:spPr>
              <a:xfrm>
                <a:off x="196016" y="860122"/>
                <a:ext cx="8593200" cy="353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14300" lvl="0">
                  <a:lnSpc>
                    <a:spcPct val="150000"/>
                  </a:lnSpc>
                  <a:buSzPts val="1800"/>
                </a:pPr>
                <a:r>
                  <a:rPr lang="es-ES" sz="1600" dirty="0" smtClean="0"/>
                  <a:t>Se pueden crear nuevas variables a partir de la interacción de variables originales del </a:t>
                </a:r>
                <a:r>
                  <a:rPr lang="es-ES" sz="1600" dirty="0" err="1" smtClean="0"/>
                  <a:t>dataset</a:t>
                </a:r>
                <a:r>
                  <a:rPr lang="es-ES" sz="1600" dirty="0" smtClean="0"/>
                  <a:t>:	</a:t>
                </a:r>
              </a:p>
              <a:p>
                <a:pPr marL="400050" lvl="0" indent="-285750">
                  <a:lnSpc>
                    <a:spcPct val="150000"/>
                  </a:lnSpc>
                  <a:buSzPts val="1800"/>
                  <a:buFont typeface="Arial" panose="020B0604020202020204" pitchFamily="34" charset="0"/>
                  <a:buChar char="•"/>
                </a:pPr>
                <a:r>
                  <a:rPr lang="es-ES" sz="1600" dirty="0" smtClean="0"/>
                  <a:t>Se relacionan 2 o mas variables de manera no aditiva</a:t>
                </a:r>
              </a:p>
              <a:p>
                <a:pPr marL="400050" lvl="0" indent="-285750">
                  <a:lnSpc>
                    <a:spcPct val="150000"/>
                  </a:lnSpc>
                  <a:buSzPts val="1800"/>
                  <a:buFont typeface="Arial" panose="020B0604020202020204" pitchFamily="34" charset="0"/>
                  <a:buChar char="•"/>
                </a:pPr>
                <a:endParaRPr lang="es-ES" sz="1600" dirty="0">
                  <a:latin typeface="Cambria Math" panose="02040503050406030204" pitchFamily="18" charset="0"/>
                </a:endParaRPr>
              </a:p>
              <a:p>
                <a:pPr marL="114300" lvl="0">
                  <a:lnSpc>
                    <a:spcPct val="150000"/>
                  </a:lnSpc>
                  <a:buSzPts val="1800"/>
                </a:pPr>
                <a:r>
                  <a:rPr lang="es-ES" sz="1600" dirty="0"/>
                  <a:t>Sirve para</a:t>
                </a:r>
                <a:r>
                  <a:rPr lang="es-ES" sz="1600" dirty="0" smtClean="0"/>
                  <a:t>:</a:t>
                </a:r>
              </a:p>
              <a:p>
                <a:pPr marL="400050" lvl="0" indent="-285750">
                  <a:lnSpc>
                    <a:spcPct val="150000"/>
                  </a:lnSpc>
                  <a:buSzPts val="1800"/>
                  <a:buFont typeface="Arial" panose="020B0604020202020204" pitchFamily="34" charset="0"/>
                  <a:buChar char="•"/>
                </a:pPr>
                <a:r>
                  <a:rPr lang="es-ES" sz="1600" dirty="0" smtClean="0"/>
                  <a:t>Mejorar la precisión del modelo</a:t>
                </a:r>
              </a:p>
              <a:p>
                <a:pPr marL="400050" lvl="0" indent="-285750">
                  <a:lnSpc>
                    <a:spcPct val="150000"/>
                  </a:lnSpc>
                  <a:buSzPts val="1800"/>
                  <a:buFont typeface="Arial" panose="020B0604020202020204" pitchFamily="34" charset="0"/>
                  <a:buChar char="•"/>
                </a:pPr>
                <a:r>
                  <a:rPr lang="es-ES" sz="1600" dirty="0" smtClean="0"/>
                  <a:t>Identificación de efectos no lineales</a:t>
                </a:r>
              </a:p>
              <a:p>
                <a:pPr marL="114300" lvl="0">
                  <a:lnSpc>
                    <a:spcPct val="150000"/>
                  </a:lnSpc>
                  <a:buSzPts val="1800"/>
                </a:pPr>
                <a:r>
                  <a:rPr lang="es-ES" sz="1600" dirty="0" smtClean="0"/>
                  <a:t>Ejemplos:</a:t>
                </a:r>
                <a:endParaRPr lang="es-ES" sz="1600" dirty="0"/>
              </a:p>
              <a:p>
                <a:pPr marL="400050" lvl="0" indent="-285750">
                  <a:lnSpc>
                    <a:spcPct val="150000"/>
                  </a:lnSpc>
                  <a:buSzPts val="18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0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ES" sz="1600" i="0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sz="1600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ES" sz="1600" i="0" dirty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E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s-ES" sz="1600" dirty="0" smtClean="0"/>
              </a:p>
              <a:p>
                <a:pPr marL="400050" lvl="0" indent="-285750">
                  <a:lnSpc>
                    <a:spcPct val="150000"/>
                  </a:lnSpc>
                  <a:buSzPts val="18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s-ES" sz="16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sz="160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E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sz="160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s-E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ES" sz="160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s-ES" sz="1600" dirty="0"/>
              </a:p>
            </p:txBody>
          </p:sp>
        </mc:Choice>
        <mc:Fallback xmlns="">
          <p:sp>
            <p:nvSpPr>
              <p:cNvPr id="4" name="Google Shape;148;p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16" y="860122"/>
                <a:ext cx="8593200" cy="3536100"/>
              </a:xfrm>
              <a:prstGeom prst="rect">
                <a:avLst/>
              </a:prstGeom>
              <a:blipFill>
                <a:blip r:embed="rId3"/>
                <a:stretch>
                  <a:fillRect b="-87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909546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/>
        </p:nvSpPr>
        <p:spPr>
          <a:xfrm>
            <a:off x="6659000" y="1940300"/>
            <a:ext cx="66132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" sz="3000" dirty="0"/>
              <a:t>A</a:t>
            </a:r>
            <a:r>
              <a:rPr lang="en" sz="3000" dirty="0" smtClean="0">
                <a:latin typeface="Helvetica Neue"/>
                <a:ea typeface="Helvetica Neue"/>
                <a:cs typeface="Helvetica Neue"/>
                <a:sym typeface="Helvetica Neue"/>
              </a:rPr>
              <a:t>genda clase07: </a:t>
            </a:r>
            <a:r>
              <a:rPr lang="en" sz="3000" dirty="0" smtClean="0">
                <a:latin typeface="Helvetica Neue"/>
                <a:ea typeface="Helvetica Neue"/>
                <a:cs typeface="Helvetica Neue"/>
                <a:sym typeface="Helvetica Neue"/>
              </a:rPr>
              <a:t>Ingenieria de atributos</a:t>
            </a:r>
            <a:endParaRPr sz="30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" name="Google Shape;48;p10"/>
          <p:cNvSpPr txBox="1"/>
          <p:nvPr/>
        </p:nvSpPr>
        <p:spPr>
          <a:xfrm>
            <a:off x="704000" y="1222575"/>
            <a:ext cx="7349700" cy="37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9250" lvl="0" indent="-2857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1600" dirty="0">
                <a:sym typeface="Helvetica Neue"/>
              </a:rPr>
              <a:t>Que </a:t>
            </a:r>
            <a:r>
              <a:rPr lang="es-AR" sz="1600" dirty="0" smtClean="0">
                <a:sym typeface="Helvetica Neue"/>
              </a:rPr>
              <a:t>es</a:t>
            </a:r>
            <a:r>
              <a:rPr lang="en-US" sz="1600" dirty="0" smtClean="0">
                <a:sym typeface="Helvetica Neue"/>
              </a:rPr>
              <a:t> </a:t>
            </a:r>
            <a:r>
              <a:rPr lang="en-US" sz="1600" dirty="0">
                <a:sym typeface="Helvetica Neue"/>
              </a:rPr>
              <a:t>y para que </a:t>
            </a:r>
            <a:r>
              <a:rPr lang="es-AR" sz="1600" dirty="0" smtClean="0">
                <a:sym typeface="Helvetica Neue"/>
              </a:rPr>
              <a:t>sirve</a:t>
            </a:r>
            <a:r>
              <a:rPr lang="en-US" sz="1600" dirty="0" smtClean="0">
                <a:sym typeface="Helvetica Neue"/>
              </a:rPr>
              <a:t> </a:t>
            </a:r>
            <a:r>
              <a:rPr lang="en-US" sz="1600" dirty="0">
                <a:sym typeface="Helvetica Neue"/>
              </a:rPr>
              <a:t>la </a:t>
            </a:r>
            <a:r>
              <a:rPr lang="en-US" sz="1600" dirty="0" err="1">
                <a:sym typeface="Helvetica Neue"/>
              </a:rPr>
              <a:t>ingenieria</a:t>
            </a:r>
            <a:r>
              <a:rPr lang="en-US" sz="1600" dirty="0">
                <a:sym typeface="Helvetica Neue"/>
              </a:rPr>
              <a:t> de </a:t>
            </a:r>
            <a:r>
              <a:rPr lang="en-US" sz="1600" dirty="0" err="1">
                <a:sym typeface="Helvetica Neue"/>
              </a:rPr>
              <a:t>atributos</a:t>
            </a:r>
            <a:r>
              <a:rPr lang="en-US" sz="1600" dirty="0">
                <a:sym typeface="Helvetica Neue"/>
              </a:rPr>
              <a:t>?</a:t>
            </a:r>
            <a:endParaRPr sz="1600" dirty="0">
              <a:sym typeface="Helvetica Neue"/>
            </a:endParaRPr>
          </a:p>
          <a:p>
            <a:pPr marL="349250" indent="-285750">
              <a:buClr>
                <a:srgbClr val="666666"/>
              </a:buClr>
              <a:buSzPts val="2600"/>
              <a:buFont typeface="Arial" panose="020B0604020202020204" pitchFamily="34" charset="0"/>
              <a:buChar char="•"/>
            </a:pPr>
            <a:r>
              <a:rPr lang="es-ES" sz="1600" dirty="0">
                <a:sym typeface="Helvetica Neue"/>
              </a:rPr>
              <a:t>Normalización de variables</a:t>
            </a:r>
          </a:p>
          <a:p>
            <a:pPr marL="349250" indent="-285750">
              <a:buClr>
                <a:srgbClr val="666666"/>
              </a:buClr>
              <a:buSzPts val="2600"/>
              <a:buFont typeface="Arial" panose="020B0604020202020204" pitchFamily="34" charset="0"/>
              <a:buChar char="•"/>
            </a:pPr>
            <a:r>
              <a:rPr lang="es-ES" sz="1600" dirty="0">
                <a:sym typeface="Helvetica Neue"/>
              </a:rPr>
              <a:t>Transformación de variables</a:t>
            </a:r>
          </a:p>
          <a:p>
            <a:pPr marL="349250" indent="-285750">
              <a:buClr>
                <a:srgbClr val="666666"/>
              </a:buClr>
              <a:buSzPts val="2600"/>
              <a:buFont typeface="Arial" panose="020B0604020202020204" pitchFamily="34" charset="0"/>
              <a:buChar char="•"/>
            </a:pPr>
            <a:r>
              <a:rPr lang="es-ES" sz="1600" dirty="0" err="1">
                <a:sym typeface="Helvetica Neue"/>
              </a:rPr>
              <a:t>Discretización</a:t>
            </a:r>
            <a:r>
              <a:rPr lang="es-ES" sz="1600" dirty="0">
                <a:sym typeface="Helvetica Neue"/>
              </a:rPr>
              <a:t> de variables</a:t>
            </a:r>
          </a:p>
          <a:p>
            <a:pPr marL="349250" indent="-285750">
              <a:buClr>
                <a:srgbClr val="666666"/>
              </a:buClr>
              <a:buSzPts val="2600"/>
              <a:buFont typeface="Arial" panose="020B0604020202020204" pitchFamily="34" charset="0"/>
              <a:buChar char="•"/>
            </a:pPr>
            <a:r>
              <a:rPr lang="es-ES" sz="1600" dirty="0">
                <a:sym typeface="Helvetica Neue"/>
              </a:rPr>
              <a:t>Imputación de valores faltantes</a:t>
            </a:r>
          </a:p>
          <a:p>
            <a:pPr marL="349250" indent="-285750">
              <a:buClr>
                <a:srgbClr val="666666"/>
              </a:buClr>
              <a:buSzPts val="2600"/>
              <a:buFont typeface="Arial" panose="020B0604020202020204" pitchFamily="34" charset="0"/>
              <a:buChar char="•"/>
            </a:pPr>
            <a:r>
              <a:rPr lang="es-ES" sz="1600" dirty="0">
                <a:sym typeface="Helvetica Neue"/>
              </a:rPr>
              <a:t>Codificación de variables categóricas</a:t>
            </a:r>
          </a:p>
          <a:p>
            <a:pPr marL="349250" indent="-285750">
              <a:buClr>
                <a:srgbClr val="666666"/>
              </a:buClr>
              <a:buSzPts val="2600"/>
              <a:buFont typeface="Arial" panose="020B0604020202020204" pitchFamily="34" charset="0"/>
              <a:buChar char="•"/>
            </a:pPr>
            <a:r>
              <a:rPr lang="es-ES" sz="1600" dirty="0">
                <a:sym typeface="Helvetica Neue"/>
              </a:rPr>
              <a:t>Creación de nuevas variables</a:t>
            </a:r>
          </a:p>
          <a:p>
            <a:pPr marL="349250" indent="-285750">
              <a:buClr>
                <a:srgbClr val="666666"/>
              </a:buClr>
              <a:buSzPts val="2600"/>
              <a:buFont typeface="Arial" panose="020B0604020202020204" pitchFamily="34" charset="0"/>
              <a:buChar char="•"/>
            </a:pPr>
            <a:r>
              <a:rPr lang="es-ES" sz="1600" dirty="0" smtClean="0">
                <a:sym typeface="Helvetica Neue"/>
              </a:rPr>
              <a:t>Incorporación de información externa</a:t>
            </a:r>
          </a:p>
          <a:p>
            <a:pPr marL="457200" indent="-393700">
              <a:buClr>
                <a:srgbClr val="666666"/>
              </a:buClr>
              <a:buSzPts val="2600"/>
              <a:buFont typeface="Helvetica Neue"/>
              <a:buChar char="●"/>
            </a:pPr>
            <a:endParaRPr lang="es-ES" sz="2600" dirty="0" smtClean="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63500">
              <a:buClr>
                <a:srgbClr val="666666"/>
              </a:buClr>
              <a:buSzPts val="2600"/>
            </a:pPr>
            <a:endParaRPr lang="es-ES" sz="2600" dirty="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600"/>
              <a:buFont typeface="Helvetica Neue"/>
              <a:buChar char="●"/>
            </a:pPr>
            <a:endParaRPr sz="2600" dirty="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39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Ingenieria de Atributos</a:t>
            </a:r>
            <a:endParaRPr sz="3200" dirty="0"/>
          </a:p>
        </p:txBody>
      </p:sp>
      <p:sp>
        <p:nvSpPr>
          <p:cNvPr id="2" name="CuadroTexto 1"/>
          <p:cNvSpPr txBox="1"/>
          <p:nvPr/>
        </p:nvSpPr>
        <p:spPr>
          <a:xfrm>
            <a:off x="543116" y="1442175"/>
            <a:ext cx="82296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smtClean="0"/>
              <a:t>Se </a:t>
            </a:r>
            <a:r>
              <a:rPr lang="es-ES" sz="1600" dirty="0"/>
              <a:t>refiere al proceso de seleccionar, transformar y crear variables (características o atributos) a partir de los datos </a:t>
            </a:r>
            <a:r>
              <a:rPr lang="es-ES" sz="1600" dirty="0" smtClean="0"/>
              <a:t>crudos </a:t>
            </a:r>
            <a:r>
              <a:rPr lang="es-ES" sz="1600" dirty="0"/>
              <a:t>para mejorar el rendimiento y precisión de los modelos de aprendizaje automático.</a:t>
            </a:r>
          </a:p>
          <a:p>
            <a:endParaRPr lang="es-ES" sz="1600" dirty="0"/>
          </a:p>
          <a:p>
            <a:r>
              <a:rPr lang="es-ES" sz="1600" dirty="0"/>
              <a:t>Puede incluir: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Normalización de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Transformación de </a:t>
            </a:r>
            <a:r>
              <a:rPr lang="es-ES" sz="1600" dirty="0" smtClean="0"/>
              <a:t>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 smtClean="0"/>
              <a:t>Discretizaci</a:t>
            </a:r>
            <a:r>
              <a:rPr lang="es-ES" sz="1600" dirty="0" err="1"/>
              <a:t>ó</a:t>
            </a:r>
            <a:r>
              <a:rPr lang="es-ES" sz="1600" dirty="0" err="1" smtClean="0"/>
              <a:t>n</a:t>
            </a:r>
            <a:r>
              <a:rPr lang="es-ES" sz="1600" dirty="0" smtClean="0"/>
              <a:t> de variables</a:t>
            </a: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Manipulación de valores </a:t>
            </a:r>
            <a:r>
              <a:rPr lang="es-ES" sz="1600" dirty="0" smtClean="0"/>
              <a:t>faltantes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Tratamiento de valores atípicos</a:t>
            </a:r>
            <a:endParaRPr lang="es-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Codificación de variables categóricas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Creación de nuevas </a:t>
            </a:r>
            <a:r>
              <a:rPr lang="es-ES" sz="1600" dirty="0" smtClean="0"/>
              <a:t>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smtClean="0"/>
              <a:t>Incorporación </a:t>
            </a:r>
            <a:r>
              <a:rPr lang="es-ES" sz="1600" dirty="0"/>
              <a:t>de información externa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 smtClean="0">
              <a:solidFill>
                <a:srgbClr val="666666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543116" y="779388"/>
            <a:ext cx="2534545" cy="60141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 Engineering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457200" y="205974"/>
            <a:ext cx="8229600" cy="36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Ingenieria de Atributos</a:t>
            </a:r>
            <a:endParaRPr dirty="0"/>
          </a:p>
        </p:txBody>
      </p:sp>
      <p:sp>
        <p:nvSpPr>
          <p:cNvPr id="69" name="Google Shape;69;p12"/>
          <p:cNvSpPr txBox="1"/>
          <p:nvPr/>
        </p:nvSpPr>
        <p:spPr>
          <a:xfrm>
            <a:off x="1038548" y="4874619"/>
            <a:ext cx="6522129" cy="85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001" y="1202535"/>
            <a:ext cx="3779652" cy="292147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834620" y="4609421"/>
            <a:ext cx="80577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https://www.analyticsvidhya.com/blog/2021/10/a-comprehensive-guide-on-feature-engineering/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457200" y="205974"/>
            <a:ext cx="8229600" cy="36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Normalizacion Min-Max</a:t>
            </a:r>
            <a:endParaRPr dirty="0"/>
          </a:p>
        </p:txBody>
      </p:sp>
      <p:pic>
        <p:nvPicPr>
          <p:cNvPr id="21" name="Google Shape;8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525" y="1518300"/>
            <a:ext cx="3943350" cy="781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" name="Google Shape;88;p18"/>
          <p:cNvSpPr txBox="1"/>
          <p:nvPr/>
        </p:nvSpPr>
        <p:spPr>
          <a:xfrm>
            <a:off x="4797936" y="1125538"/>
            <a:ext cx="4236600" cy="1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❏"/>
            </a:pPr>
            <a:r>
              <a:rPr lang="en" sz="1800" dirty="0"/>
              <a:t>V</a:t>
            </a:r>
            <a: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alores normaliza</a:t>
            </a:r>
            <a:r>
              <a:rPr lang="en" sz="1800" dirty="0"/>
              <a:t>dos</a:t>
            </a:r>
            <a: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van de 0 a 1.</a:t>
            </a: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>
              <a:buSzPts val="1800"/>
              <a:buFont typeface="Arial"/>
              <a:buChar char="❏"/>
            </a:pPr>
            <a:r>
              <a:rPr lang="es-ES" sz="1800" dirty="0" smtClean="0"/>
              <a:t>No modifica la distribución de los datos.</a:t>
            </a:r>
            <a:br>
              <a:rPr lang="es-ES" sz="1800" dirty="0" smtClean="0"/>
            </a:br>
            <a:endParaRPr lang="es-ES" sz="1800" dirty="0" smtClean="0"/>
          </a:p>
          <a:p>
            <a:pPr marL="457200" indent="-342900">
              <a:buSzPts val="1800"/>
              <a:buFont typeface="Arial"/>
              <a:buChar char="❏"/>
            </a:pPr>
            <a:r>
              <a:rPr lang="es-ES" sz="1800" dirty="0" smtClean="0"/>
              <a:t>Amplifica la magnitud de los </a:t>
            </a:r>
            <a:r>
              <a:rPr lang="es-ES" sz="1800" dirty="0" err="1" smtClean="0"/>
              <a:t>outliers</a:t>
            </a:r>
            <a:r>
              <a:rPr lang="es-ES" sz="1800" dirty="0" smtClean="0"/>
              <a:t> debido a que baja los desvíos standard</a:t>
            </a:r>
            <a:endParaRPr lang="es-ES" sz="1800" dirty="0"/>
          </a:p>
          <a:p>
            <a:pPr marL="457200" lvl="0" indent="-342900">
              <a:buSzPts val="1800"/>
              <a:buFont typeface="Arial"/>
              <a:buChar char="❏"/>
            </a:pPr>
            <a:endParaRPr lang="es-ES" sz="1800" dirty="0"/>
          </a:p>
        </p:txBody>
      </p:sp>
      <p:grpSp>
        <p:nvGrpSpPr>
          <p:cNvPr id="2" name="Grupo 1"/>
          <p:cNvGrpSpPr/>
          <p:nvPr/>
        </p:nvGrpSpPr>
        <p:grpSpPr>
          <a:xfrm>
            <a:off x="617525" y="2605525"/>
            <a:ext cx="5394275" cy="1941600"/>
            <a:chOff x="617525" y="2605525"/>
            <a:chExt cx="5394275" cy="1941600"/>
          </a:xfrm>
        </p:grpSpPr>
        <p:sp>
          <p:nvSpPr>
            <p:cNvPr id="23" name="Google Shape;89;p18"/>
            <p:cNvSpPr txBox="1"/>
            <p:nvPr/>
          </p:nvSpPr>
          <p:spPr>
            <a:xfrm>
              <a:off x="617525" y="2605525"/>
              <a:ext cx="1612200" cy="1941600"/>
            </a:xfrm>
            <a:prstGeom prst="rect">
              <a:avLst/>
            </a:prstGeom>
            <a:solidFill>
              <a:srgbClr val="27282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909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F92672"/>
                  </a:solidFill>
                  <a:highlight>
                    <a:srgbClr val="272822"/>
                  </a:highlight>
                  <a:latin typeface="Consolas"/>
                  <a:ea typeface="Consolas"/>
                  <a:cs typeface="Consolas"/>
                  <a:sym typeface="Consolas"/>
                </a:rPr>
                <a:t>Sepal.Length </a:t>
              </a:r>
              <a:br>
                <a:rPr lang="en" sz="1200" b="0" i="0" u="none" strike="noStrike" cap="none">
                  <a:solidFill>
                    <a:srgbClr val="F92672"/>
                  </a:solidFill>
                  <a:highlight>
                    <a:srgbClr val="272822"/>
                  </a:highlight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200" b="0" i="0" u="none" strike="noStrike" cap="none">
                  <a:solidFill>
                    <a:srgbClr val="F8F8F2"/>
                  </a:solidFill>
                  <a:highlight>
                    <a:srgbClr val="272822"/>
                  </a:highlight>
                  <a:latin typeface="Consolas"/>
                  <a:ea typeface="Consolas"/>
                  <a:cs typeface="Consolas"/>
                  <a:sym typeface="Consolas"/>
                </a:rPr>
                <a:t>        </a:t>
              </a:r>
              <a:br>
                <a:rPr lang="en" sz="1200" b="0" i="0" u="none" strike="noStrike" cap="none">
                  <a:solidFill>
                    <a:srgbClr val="F8F8F2"/>
                  </a:solidFill>
                  <a:highlight>
                    <a:srgbClr val="272822"/>
                  </a:highlight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200" b="0" i="0" u="none" strike="noStrike" cap="none">
                  <a:solidFill>
                    <a:srgbClr val="F8F8F2"/>
                  </a:solidFill>
                  <a:highlight>
                    <a:srgbClr val="272822"/>
                  </a:highlight>
                  <a:latin typeface="Consolas"/>
                  <a:ea typeface="Consolas"/>
                  <a:cs typeface="Consolas"/>
                  <a:sym typeface="Consolas"/>
                </a:rPr>
                <a:t>Min.    4.300</a:t>
              </a:r>
              <a:br>
                <a:rPr lang="en" sz="1200" b="0" i="0" u="none" strike="noStrike" cap="none">
                  <a:solidFill>
                    <a:srgbClr val="F8F8F2"/>
                  </a:solidFill>
                  <a:highlight>
                    <a:srgbClr val="272822"/>
                  </a:highlight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200" b="0" i="0" u="none" strike="noStrike" cap="none">
                  <a:solidFill>
                    <a:srgbClr val="F8F8F2"/>
                  </a:solidFill>
                  <a:highlight>
                    <a:srgbClr val="272822"/>
                  </a:highlight>
                  <a:latin typeface="Consolas"/>
                  <a:ea typeface="Consolas"/>
                  <a:cs typeface="Consolas"/>
                  <a:sym typeface="Consolas"/>
                </a:rPr>
                <a:t>1st Qu. 5.100</a:t>
              </a:r>
              <a:br>
                <a:rPr lang="en" sz="1200" b="0" i="0" u="none" strike="noStrike" cap="none">
                  <a:solidFill>
                    <a:srgbClr val="F8F8F2"/>
                  </a:solidFill>
                  <a:highlight>
                    <a:srgbClr val="272822"/>
                  </a:highlight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200" b="0" i="0" u="none" strike="noStrike" cap="none">
                  <a:solidFill>
                    <a:srgbClr val="F8F8F2"/>
                  </a:solidFill>
                  <a:highlight>
                    <a:srgbClr val="272822"/>
                  </a:highlight>
                  <a:latin typeface="Consolas"/>
                  <a:ea typeface="Consolas"/>
                  <a:cs typeface="Consolas"/>
                  <a:sym typeface="Consolas"/>
                </a:rPr>
                <a:t>Median  5.800</a:t>
              </a:r>
              <a:br>
                <a:rPr lang="en" sz="1200" b="0" i="0" u="none" strike="noStrike" cap="none">
                  <a:solidFill>
                    <a:srgbClr val="F8F8F2"/>
                  </a:solidFill>
                  <a:highlight>
                    <a:srgbClr val="272822"/>
                  </a:highlight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200" b="0" i="0" u="none" strike="noStrike" cap="none">
                  <a:solidFill>
                    <a:srgbClr val="F8F8F2"/>
                  </a:solidFill>
                  <a:highlight>
                    <a:srgbClr val="272822"/>
                  </a:highlight>
                  <a:latin typeface="Consolas"/>
                  <a:ea typeface="Consolas"/>
                  <a:cs typeface="Consolas"/>
                  <a:sym typeface="Consolas"/>
                </a:rPr>
                <a:t>Mean    5.843</a:t>
              </a:r>
              <a:br>
                <a:rPr lang="en" sz="1200" b="0" i="0" u="none" strike="noStrike" cap="none">
                  <a:solidFill>
                    <a:srgbClr val="F8F8F2"/>
                  </a:solidFill>
                  <a:highlight>
                    <a:srgbClr val="272822"/>
                  </a:highlight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200" b="0" i="0" u="none" strike="noStrike" cap="none">
                  <a:solidFill>
                    <a:srgbClr val="F8F8F2"/>
                  </a:solidFill>
                  <a:highlight>
                    <a:srgbClr val="272822"/>
                  </a:highlight>
                  <a:latin typeface="Consolas"/>
                  <a:ea typeface="Consolas"/>
                  <a:cs typeface="Consolas"/>
                  <a:sym typeface="Consolas"/>
                </a:rPr>
                <a:t>3rd Qu. 6.400</a:t>
              </a:r>
              <a:br>
                <a:rPr lang="en" sz="1200" b="0" i="0" u="none" strike="noStrike" cap="none">
                  <a:solidFill>
                    <a:srgbClr val="F8F8F2"/>
                  </a:solidFill>
                  <a:highlight>
                    <a:srgbClr val="272822"/>
                  </a:highlight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200" b="0" i="0" u="none" strike="noStrike" cap="none">
                  <a:solidFill>
                    <a:srgbClr val="F8F8F2"/>
                  </a:solidFill>
                  <a:highlight>
                    <a:srgbClr val="272822"/>
                  </a:highlight>
                  <a:latin typeface="Consolas"/>
                  <a:ea typeface="Consolas"/>
                  <a:cs typeface="Consolas"/>
                  <a:sym typeface="Consolas"/>
                </a:rPr>
                <a:t>Max.    7.900</a:t>
              </a:r>
              <a:endParaRPr sz="1200" b="0" i="0" u="none" strike="noStrike" cap="none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" name="Google Shape;90;p18"/>
            <p:cNvSpPr txBox="1"/>
            <p:nvPr/>
          </p:nvSpPr>
          <p:spPr>
            <a:xfrm>
              <a:off x="2503300" y="4024825"/>
              <a:ext cx="3508500" cy="52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Para los valores extremos es 0 y 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" name="Google Shape;91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03301" y="3395100"/>
              <a:ext cx="1895024" cy="476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" name="Google Shape;92;p18"/>
            <p:cNvSpPr/>
            <p:nvPr/>
          </p:nvSpPr>
          <p:spPr>
            <a:xfrm>
              <a:off x="1909075" y="3107825"/>
              <a:ext cx="465600" cy="1203600"/>
            </a:xfrm>
            <a:prstGeom prst="rightBrace">
              <a:avLst>
                <a:gd name="adj1" fmla="val 8333"/>
                <a:gd name="adj2" fmla="val 44337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457200" y="205974"/>
            <a:ext cx="8229600" cy="36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Normalizacion Z-Score (estandarizacion)</a:t>
            </a:r>
            <a:endParaRPr dirty="0"/>
          </a:p>
        </p:txBody>
      </p:sp>
      <p:pic>
        <p:nvPicPr>
          <p:cNvPr id="13" name="Google Shape;9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8525" y="1546050"/>
            <a:ext cx="3097150" cy="611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upo 1"/>
          <p:cNvGrpSpPr/>
          <p:nvPr/>
        </p:nvGrpSpPr>
        <p:grpSpPr>
          <a:xfrm>
            <a:off x="637600" y="2792975"/>
            <a:ext cx="5183580" cy="1941600"/>
            <a:chOff x="637600" y="2792975"/>
            <a:chExt cx="5183580" cy="1941600"/>
          </a:xfrm>
        </p:grpSpPr>
        <p:pic>
          <p:nvPicPr>
            <p:cNvPr id="14" name="Google Shape;100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972530" y="3299512"/>
              <a:ext cx="2848650" cy="32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01;p1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972529" y="4085125"/>
              <a:ext cx="2674292" cy="327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102;p19"/>
            <p:cNvSpPr txBox="1"/>
            <p:nvPr/>
          </p:nvSpPr>
          <p:spPr>
            <a:xfrm>
              <a:off x="637600" y="2792975"/>
              <a:ext cx="1612200" cy="1941600"/>
            </a:xfrm>
            <a:prstGeom prst="rect">
              <a:avLst/>
            </a:prstGeom>
            <a:solidFill>
              <a:srgbClr val="27282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909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rgbClr val="F92672"/>
                  </a:solidFill>
                  <a:highlight>
                    <a:srgbClr val="272822"/>
                  </a:highlight>
                  <a:latin typeface="Consolas"/>
                  <a:ea typeface="Consolas"/>
                  <a:cs typeface="Consolas"/>
                  <a:sym typeface="Consolas"/>
                </a:rPr>
                <a:t>Sepal.Length </a:t>
              </a:r>
              <a:br>
                <a:rPr lang="en" sz="1200" b="0" i="0" u="none" strike="noStrike" cap="none">
                  <a:solidFill>
                    <a:srgbClr val="F92672"/>
                  </a:solidFill>
                  <a:highlight>
                    <a:srgbClr val="272822"/>
                  </a:highlight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200" b="0" i="0" u="none" strike="noStrike" cap="none">
                  <a:solidFill>
                    <a:srgbClr val="F8F8F2"/>
                  </a:solidFill>
                  <a:highlight>
                    <a:srgbClr val="272822"/>
                  </a:highlight>
                  <a:latin typeface="Consolas"/>
                  <a:ea typeface="Consolas"/>
                  <a:cs typeface="Consolas"/>
                  <a:sym typeface="Consolas"/>
                </a:rPr>
                <a:t>        </a:t>
              </a:r>
              <a:br>
                <a:rPr lang="en" sz="1200" b="0" i="0" u="none" strike="noStrike" cap="none">
                  <a:solidFill>
                    <a:srgbClr val="F8F8F2"/>
                  </a:solidFill>
                  <a:highlight>
                    <a:srgbClr val="272822"/>
                  </a:highlight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200" b="0" i="0" u="none" strike="noStrike" cap="none">
                  <a:solidFill>
                    <a:srgbClr val="F8F8F2"/>
                  </a:solidFill>
                  <a:highlight>
                    <a:srgbClr val="272822"/>
                  </a:highlight>
                  <a:latin typeface="Consolas"/>
                  <a:ea typeface="Consolas"/>
                  <a:cs typeface="Consolas"/>
                  <a:sym typeface="Consolas"/>
                </a:rPr>
                <a:t>Min.    4.300</a:t>
              </a:r>
              <a:br>
                <a:rPr lang="en" sz="1200" b="0" i="0" u="none" strike="noStrike" cap="none">
                  <a:solidFill>
                    <a:srgbClr val="F8F8F2"/>
                  </a:solidFill>
                  <a:highlight>
                    <a:srgbClr val="272822"/>
                  </a:highlight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200" b="0" i="0" u="none" strike="noStrike" cap="none">
                  <a:solidFill>
                    <a:srgbClr val="F8F8F2"/>
                  </a:solidFill>
                  <a:highlight>
                    <a:srgbClr val="272822"/>
                  </a:highlight>
                  <a:latin typeface="Consolas"/>
                  <a:ea typeface="Consolas"/>
                  <a:cs typeface="Consolas"/>
                  <a:sym typeface="Consolas"/>
                </a:rPr>
                <a:t>1st Qu. 5.100</a:t>
              </a:r>
              <a:br>
                <a:rPr lang="en" sz="1200" b="0" i="0" u="none" strike="noStrike" cap="none">
                  <a:solidFill>
                    <a:srgbClr val="F8F8F2"/>
                  </a:solidFill>
                  <a:highlight>
                    <a:srgbClr val="272822"/>
                  </a:highlight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200" b="0" i="0" u="none" strike="noStrike" cap="none">
                  <a:solidFill>
                    <a:srgbClr val="F8F8F2"/>
                  </a:solidFill>
                  <a:highlight>
                    <a:srgbClr val="272822"/>
                  </a:highlight>
                  <a:latin typeface="Consolas"/>
                  <a:ea typeface="Consolas"/>
                  <a:cs typeface="Consolas"/>
                  <a:sym typeface="Consolas"/>
                </a:rPr>
                <a:t>Median  5.800</a:t>
              </a:r>
              <a:br>
                <a:rPr lang="en" sz="1200" b="0" i="0" u="none" strike="noStrike" cap="none">
                  <a:solidFill>
                    <a:srgbClr val="F8F8F2"/>
                  </a:solidFill>
                  <a:highlight>
                    <a:srgbClr val="272822"/>
                  </a:highlight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200" b="0" i="0" u="none" strike="noStrike" cap="none">
                  <a:solidFill>
                    <a:srgbClr val="F8F8F2"/>
                  </a:solidFill>
                  <a:highlight>
                    <a:srgbClr val="272822"/>
                  </a:highlight>
                  <a:latin typeface="Consolas"/>
                  <a:ea typeface="Consolas"/>
                  <a:cs typeface="Consolas"/>
                  <a:sym typeface="Consolas"/>
                </a:rPr>
                <a:t>Mean    5.843</a:t>
              </a:r>
              <a:br>
                <a:rPr lang="en" sz="1200" b="0" i="0" u="none" strike="noStrike" cap="none">
                  <a:solidFill>
                    <a:srgbClr val="F8F8F2"/>
                  </a:solidFill>
                  <a:highlight>
                    <a:srgbClr val="272822"/>
                  </a:highlight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200" b="0" i="0" u="none" strike="noStrike" cap="none">
                  <a:solidFill>
                    <a:srgbClr val="F8F8F2"/>
                  </a:solidFill>
                  <a:highlight>
                    <a:srgbClr val="272822"/>
                  </a:highlight>
                  <a:latin typeface="Consolas"/>
                  <a:ea typeface="Consolas"/>
                  <a:cs typeface="Consolas"/>
                  <a:sym typeface="Consolas"/>
                </a:rPr>
                <a:t>3rd Qu. 6.400</a:t>
              </a:r>
              <a:br>
                <a:rPr lang="en" sz="1200" b="0" i="0" u="none" strike="noStrike" cap="none">
                  <a:solidFill>
                    <a:srgbClr val="F8F8F2"/>
                  </a:solidFill>
                  <a:highlight>
                    <a:srgbClr val="272822"/>
                  </a:highlight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" sz="1200" b="0" i="0" u="none" strike="noStrike" cap="none">
                  <a:solidFill>
                    <a:srgbClr val="F8F8F2"/>
                  </a:solidFill>
                  <a:highlight>
                    <a:srgbClr val="272822"/>
                  </a:highlight>
                  <a:latin typeface="Consolas"/>
                  <a:ea typeface="Consolas"/>
                  <a:cs typeface="Consolas"/>
                  <a:sym typeface="Consolas"/>
                </a:rPr>
                <a:t>Max.    7.900</a:t>
              </a:r>
              <a:endParaRPr sz="1200" b="0" i="0" u="none" strike="noStrike" cap="none">
                <a:solidFill>
                  <a:srgbClr val="F8F8F2"/>
                </a:solidFill>
                <a:highlight>
                  <a:srgbClr val="272822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7" name="Google Shape;103;p19"/>
            <p:cNvCxnSpPr>
              <a:endCxn id="14" idx="1"/>
            </p:cNvCxnSpPr>
            <p:nvPr/>
          </p:nvCxnSpPr>
          <p:spPr>
            <a:xfrm>
              <a:off x="1921030" y="3387112"/>
              <a:ext cx="1051500" cy="76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" name="Google Shape;104;p19"/>
            <p:cNvCxnSpPr>
              <a:endCxn id="15" idx="1"/>
            </p:cNvCxnSpPr>
            <p:nvPr/>
          </p:nvCxnSpPr>
          <p:spPr>
            <a:xfrm rot="10800000" flipH="1">
              <a:off x="1914429" y="4248925"/>
              <a:ext cx="1058100" cy="1155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9" name="Google Shape;88;p18"/>
          <p:cNvSpPr txBox="1"/>
          <p:nvPr/>
        </p:nvSpPr>
        <p:spPr>
          <a:xfrm>
            <a:off x="4822484" y="1130277"/>
            <a:ext cx="4236600" cy="1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SzPts val="1800"/>
              <a:buFont typeface="Arial"/>
              <a:buChar char="❏"/>
            </a:pPr>
            <a:r>
              <a:rPr lang="en" sz="1800" dirty="0" smtClean="0"/>
              <a:t>Escala de los valores a partir de la media (</a:t>
            </a:r>
            <a:r>
              <a:rPr lang="el-GR" sz="1800" dirty="0"/>
              <a:t>μ</a:t>
            </a:r>
            <a:r>
              <a:rPr lang="en" sz="1800" dirty="0" smtClean="0"/>
              <a:t>) y el desvio (</a:t>
            </a:r>
            <a:r>
              <a:rPr lang="el-GR" sz="1800" dirty="0"/>
              <a:t>σ</a:t>
            </a:r>
            <a:r>
              <a:rPr lang="en" sz="1800" dirty="0" smtClean="0"/>
              <a:t>) de la distribucion</a:t>
            </a:r>
            <a:r>
              <a:rPr lang="en" sz="18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>
              <a:buSzPts val="1800"/>
              <a:buFont typeface="Arial"/>
              <a:buChar char="❏"/>
            </a:pPr>
            <a:r>
              <a:rPr lang="es-ES" sz="1800" dirty="0" smtClean="0"/>
              <a:t>Suaviza el efecto de los </a:t>
            </a:r>
            <a:r>
              <a:rPr lang="es-ES" sz="1800" dirty="0" err="1" smtClean="0"/>
              <a:t>outliers</a:t>
            </a:r>
            <a:r>
              <a:rPr lang="es-ES" sz="1800" dirty="0" smtClean="0"/>
              <a:t>.</a:t>
            </a:r>
            <a:br>
              <a:rPr lang="es-ES" sz="1800" dirty="0" smtClean="0"/>
            </a:br>
            <a:endParaRPr lang="es-ES" sz="1800" dirty="0" smtClean="0"/>
          </a:p>
          <a:p>
            <a:pPr marL="457200" lvl="0" indent="-342900">
              <a:buSzPts val="1800"/>
              <a:buFont typeface="Arial"/>
              <a:buChar char="❏"/>
            </a:pPr>
            <a:endParaRPr lang="es-E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457200" y="205974"/>
            <a:ext cx="82296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 smtClean="0"/>
              <a:t>Transformacion de variables</a:t>
            </a:r>
            <a:endParaRPr sz="1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Google Shape;148;p24"/>
          <p:cNvSpPr txBox="1"/>
          <p:nvPr/>
        </p:nvSpPr>
        <p:spPr>
          <a:xfrm>
            <a:off x="196016" y="860122"/>
            <a:ext cx="8593200" cy="3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" sz="1800" dirty="0"/>
              <a:t>La transformación es el reemplazo </a:t>
            </a:r>
            <a:r>
              <a:rPr lang="en" sz="1800" dirty="0" smtClean="0"/>
              <a:t>de la variable por </a:t>
            </a:r>
            <a:r>
              <a:rPr lang="en" sz="1800" dirty="0"/>
              <a:t>una función de esa </a:t>
            </a:r>
            <a:r>
              <a:rPr lang="en" sz="1800" dirty="0" smtClean="0"/>
              <a:t>variable:</a:t>
            </a:r>
            <a:endParaRPr sz="1800" dirty="0"/>
          </a:p>
          <a:p>
            <a:pPr marL="8572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800" dirty="0" smtClean="0"/>
              <a:t>Utilizar la raiz cuadrada</a:t>
            </a:r>
          </a:p>
          <a:p>
            <a:pPr marL="8572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en" sz="1800" dirty="0" smtClean="0"/>
              <a:t>Utilizar el logaritmo</a:t>
            </a:r>
          </a:p>
          <a:p>
            <a:pPr marL="8572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sz="1600" dirty="0" smtClean="0"/>
          </a:p>
          <a:p>
            <a:r>
              <a:rPr lang="es-ES" sz="1800" dirty="0" smtClean="0"/>
              <a:t>En un enfoque más riguroso, una transformación implica un cambio en la distribución original, reemplazándola por una nueva forma.</a:t>
            </a:r>
          </a:p>
          <a:p>
            <a:endParaRPr lang="es-ES" dirty="0"/>
          </a:p>
          <a:p>
            <a:r>
              <a:rPr lang="es-ES" sz="1800" dirty="0"/>
              <a:t>Se emplea para mitigar sesgos en los datos o lograr dispersiones similares entre las variables.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 smtClean="0"/>
              <a:t>Transformacion Logaritmica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248150" y="4500575"/>
            <a:ext cx="86853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8;p24"/>
          <p:cNvSpPr txBox="1"/>
          <p:nvPr/>
        </p:nvSpPr>
        <p:spPr>
          <a:xfrm>
            <a:off x="196016" y="860122"/>
            <a:ext cx="8593200" cy="3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>
              <a:lnSpc>
                <a:spcPct val="150000"/>
              </a:lnSpc>
              <a:buSzPts val="1800"/>
            </a:pPr>
            <a:r>
              <a:rPr lang="es-ES" sz="1600" dirty="0" smtClean="0"/>
              <a:t>Es una de las transformaciones mas comunes para variable numéricas. Sus propieda</a:t>
            </a:r>
            <a:r>
              <a:rPr lang="es-ES" sz="1600" dirty="0"/>
              <a:t>des mas importantes son:</a:t>
            </a:r>
          </a:p>
          <a:p>
            <a:pPr marL="400050" lvl="4" indent="-285750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s-ES" sz="1600" dirty="0"/>
              <a:t>Aproxima a una normal una distribución sesgada</a:t>
            </a:r>
          </a:p>
          <a:p>
            <a:pPr marL="400050" lvl="3" indent="-285750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s-ES" sz="1600" dirty="0"/>
              <a:t>Ayuda a estabilizar la varianza</a:t>
            </a:r>
          </a:p>
          <a:p>
            <a:pPr marL="400050" lvl="4" indent="-285750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s-ES" sz="1600" dirty="0"/>
              <a:t>Si existe una relación no lineal entre las variables</a:t>
            </a:r>
            <a:r>
              <a:rPr lang="es-ES" sz="1600" dirty="0" smtClean="0"/>
              <a:t>,</a:t>
            </a:r>
          </a:p>
          <a:p>
            <a:pPr marL="114300" lvl="4">
              <a:lnSpc>
                <a:spcPct val="150000"/>
              </a:lnSpc>
              <a:buSzPts val="1800"/>
            </a:pPr>
            <a:r>
              <a:rPr lang="es-ES" sz="1600" dirty="0" smtClean="0"/>
              <a:t> </a:t>
            </a:r>
            <a:r>
              <a:rPr lang="es-ES" sz="1600" dirty="0"/>
              <a:t>la transformación logarítmica puede convertir esta </a:t>
            </a:r>
            <a:endParaRPr lang="es-ES" sz="1600" dirty="0" smtClean="0"/>
          </a:p>
          <a:p>
            <a:pPr marL="114300" lvl="4">
              <a:lnSpc>
                <a:spcPct val="150000"/>
              </a:lnSpc>
              <a:buSzPts val="1800"/>
            </a:pPr>
            <a:r>
              <a:rPr lang="es-ES" sz="1600" dirty="0" smtClean="0"/>
              <a:t>relación </a:t>
            </a:r>
            <a:r>
              <a:rPr lang="es-ES" sz="1600" dirty="0"/>
              <a:t>en una relación lineal</a:t>
            </a:r>
          </a:p>
          <a:p>
            <a:pPr marL="114300" lvl="0">
              <a:lnSpc>
                <a:spcPct val="150000"/>
              </a:lnSpc>
              <a:buSzPts val="1800"/>
            </a:pPr>
            <a:r>
              <a:rPr lang="es-ES" sz="1600" u="sng" dirty="0" smtClean="0"/>
              <a:t>Limitaciones:</a:t>
            </a:r>
          </a:p>
          <a:p>
            <a:pPr marL="400050" lvl="0" indent="-285750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s-ES" sz="1600" dirty="0" smtClean="0"/>
              <a:t>Solo se puede aplicar a valores positivos</a:t>
            </a:r>
          </a:p>
          <a:p>
            <a:pPr marL="400050" lvl="0" indent="-285750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s-ES" sz="1600" dirty="0" smtClean="0"/>
              <a:t>Su interpretación difiere de la interpretación de los valores originales</a:t>
            </a:r>
            <a:endParaRPr lang="es-ES" sz="1600" dirty="0"/>
          </a:p>
        </p:txBody>
      </p:sp>
      <p:pic>
        <p:nvPicPr>
          <p:cNvPr id="14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3009" y="1481285"/>
            <a:ext cx="3280525" cy="2293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457200" y="205977"/>
            <a:ext cx="82296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 smtClean="0"/>
              <a:t>Discretizacion de variables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" name="Google Shape;148;p24"/>
          <p:cNvSpPr txBox="1"/>
          <p:nvPr/>
        </p:nvSpPr>
        <p:spPr>
          <a:xfrm>
            <a:off x="196016" y="860122"/>
            <a:ext cx="8593200" cy="3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>
              <a:lnSpc>
                <a:spcPct val="150000"/>
              </a:lnSpc>
              <a:buSzPts val="1800"/>
            </a:pPr>
            <a:r>
              <a:rPr lang="es-ES" sz="1600" dirty="0" smtClean="0"/>
              <a:t>La estrategia consiste en agrupar los registros en </a:t>
            </a:r>
            <a:r>
              <a:rPr lang="es-ES" sz="1600" dirty="0" err="1" smtClean="0"/>
              <a:t>bins</a:t>
            </a:r>
            <a:r>
              <a:rPr lang="es-ES" sz="1600" dirty="0" smtClean="0"/>
              <a:t> según ciertos criterios, lo que resulta en una pérdida de variabilidad en las variables, pero a cambio, se logra una mayor robustez en el modelo general.</a:t>
            </a:r>
            <a:endParaRPr lang="es-ES" sz="1600" dirty="0"/>
          </a:p>
        </p:txBody>
      </p:sp>
      <p:grpSp>
        <p:nvGrpSpPr>
          <p:cNvPr id="5" name="Grupo 4"/>
          <p:cNvGrpSpPr/>
          <p:nvPr/>
        </p:nvGrpSpPr>
        <p:grpSpPr>
          <a:xfrm>
            <a:off x="742385" y="2306451"/>
            <a:ext cx="7468809" cy="2707133"/>
            <a:chOff x="742385" y="2398506"/>
            <a:chExt cx="7468809" cy="2707133"/>
          </a:xfrm>
        </p:grpSpPr>
        <p:sp>
          <p:nvSpPr>
            <p:cNvPr id="2" name="Rectángulo redondeado 1"/>
            <p:cNvSpPr/>
            <p:nvPr/>
          </p:nvSpPr>
          <p:spPr>
            <a:xfrm>
              <a:off x="834619" y="2398507"/>
              <a:ext cx="3111415" cy="66892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Numéricas</a:t>
              </a:r>
              <a:endParaRPr lang="es-AR" dirty="0"/>
            </a:p>
          </p:txBody>
        </p:sp>
        <p:sp>
          <p:nvSpPr>
            <p:cNvPr id="3" name="CuadroTexto 2"/>
            <p:cNvSpPr txBox="1"/>
            <p:nvPr/>
          </p:nvSpPr>
          <p:spPr>
            <a:xfrm>
              <a:off x="742385" y="3166647"/>
              <a:ext cx="3203649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smtClean="0"/>
                <a:t>Deciles: se </a:t>
              </a:r>
              <a:r>
                <a:rPr lang="en-US" sz="1200" dirty="0" err="1" smtClean="0"/>
                <a:t>agrupan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los</a:t>
              </a:r>
              <a:r>
                <a:rPr lang="en-US" sz="1200" dirty="0" smtClean="0"/>
                <a:t> </a:t>
              </a:r>
              <a:r>
                <a:rPr lang="es-AR" sz="1200" dirty="0" smtClean="0"/>
                <a:t>datos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en</a:t>
              </a:r>
              <a:r>
                <a:rPr lang="en-US" sz="1200" dirty="0" smtClean="0"/>
                <a:t> deciles y </a:t>
              </a:r>
              <a:r>
                <a:rPr lang="en-US" sz="1200" dirty="0" err="1" smtClean="0"/>
                <a:t>valores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pertenecientes</a:t>
              </a:r>
              <a:r>
                <a:rPr lang="en-US" sz="1200" dirty="0" smtClean="0"/>
                <a:t> al </a:t>
              </a:r>
              <a:r>
                <a:rPr lang="en-US" sz="1200" dirty="0" err="1" smtClean="0"/>
                <a:t>mismo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decil</a:t>
              </a:r>
              <a:r>
                <a:rPr lang="en-US" sz="1200" dirty="0" smtClean="0"/>
                <a:t> </a:t>
              </a:r>
              <a:r>
                <a:rPr lang="es-AR" sz="1200" dirty="0" smtClean="0"/>
                <a:t>tomaran</a:t>
              </a:r>
              <a:r>
                <a:rPr lang="en-US" sz="1200" dirty="0" smtClean="0"/>
                <a:t> </a:t>
              </a:r>
              <a:r>
                <a:rPr lang="en-US" sz="1200" dirty="0" err="1" smtClean="0"/>
                <a:t>como</a:t>
              </a:r>
              <a:r>
                <a:rPr lang="en-US" sz="1200" dirty="0" smtClean="0"/>
                <a:t> valor el </a:t>
              </a:r>
              <a:r>
                <a:rPr lang="es-AR" sz="1200" dirty="0" smtClean="0"/>
                <a:t>numero</a:t>
              </a:r>
              <a:r>
                <a:rPr lang="en-US" sz="1200" dirty="0" smtClean="0"/>
                <a:t> del </a:t>
              </a:r>
              <a:r>
                <a:rPr lang="es-AR" sz="1200" dirty="0" err="1" smtClean="0"/>
                <a:t>decil</a:t>
              </a:r>
              <a:endParaRPr lang="es-AR" sz="1200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 err="1" smtClean="0"/>
                <a:t>Rankeo</a:t>
              </a:r>
              <a:r>
                <a:rPr lang="en-US" sz="1200" dirty="0" smtClean="0"/>
                <a:t> de la variable</a:t>
              </a:r>
            </a:p>
            <a:p>
              <a:pPr marL="285750" lvl="3" indent="-285750">
                <a:buFont typeface="Arial" panose="020B0604020202020204" pitchFamily="34" charset="0"/>
                <a:buChar char="•"/>
              </a:pPr>
              <a:endParaRPr lang="es-AR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5099779" y="3166647"/>
              <a:ext cx="311141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/>
                <a:t>Baja </a:t>
              </a:r>
              <a:r>
                <a:rPr lang="en-US" sz="1200" dirty="0" err="1"/>
                <a:t>frecuencia</a:t>
              </a:r>
              <a:r>
                <a:rPr lang="en-US" sz="1200" dirty="0"/>
                <a:t>: </a:t>
              </a:r>
              <a:r>
                <a:rPr lang="en-US" sz="1200" dirty="0" err="1"/>
                <a:t>aquellas</a:t>
              </a:r>
              <a:r>
                <a:rPr lang="en-US" sz="1200" dirty="0"/>
                <a:t> </a:t>
              </a:r>
              <a:r>
                <a:rPr lang="es-AR" sz="1200" dirty="0" smtClean="0"/>
                <a:t>categorías</a:t>
              </a:r>
              <a:r>
                <a:rPr lang="en-US" sz="1200" dirty="0" smtClean="0"/>
                <a:t> </a:t>
              </a:r>
              <a:r>
                <a:rPr lang="en-US" sz="1200" dirty="0"/>
                <a:t>con </a:t>
              </a:r>
              <a:r>
                <a:rPr lang="en-US" sz="1200" dirty="0" err="1"/>
                <a:t>baja</a:t>
              </a:r>
              <a:r>
                <a:rPr lang="en-US" sz="1200" dirty="0"/>
                <a:t> </a:t>
              </a:r>
              <a:r>
                <a:rPr lang="en-US" sz="1200" dirty="0" err="1"/>
                <a:t>frecuencia</a:t>
              </a:r>
              <a:r>
                <a:rPr lang="en-US" sz="1200" dirty="0"/>
                <a:t> se las </a:t>
              </a:r>
              <a:r>
                <a:rPr lang="en-US" sz="1200" dirty="0" err="1"/>
                <a:t>puede</a:t>
              </a:r>
              <a:r>
                <a:rPr lang="en-US" sz="1200" dirty="0"/>
                <a:t> </a:t>
              </a:r>
              <a:r>
                <a:rPr lang="en-US" sz="1200" dirty="0" err="1"/>
                <a:t>agrupar</a:t>
              </a:r>
              <a:r>
                <a:rPr lang="en-US" sz="1200" dirty="0"/>
                <a:t> </a:t>
              </a:r>
              <a:r>
                <a:rPr lang="en-US" sz="1200" dirty="0" err="1"/>
                <a:t>en</a:t>
              </a:r>
              <a:r>
                <a:rPr lang="en-US" sz="1200" dirty="0"/>
                <a:t> </a:t>
              </a:r>
              <a:r>
                <a:rPr lang="en-US" sz="1200" dirty="0" err="1"/>
                <a:t>una</a:t>
              </a:r>
              <a:r>
                <a:rPr lang="en-US" sz="1200" dirty="0"/>
                <a:t> </a:t>
              </a:r>
              <a:r>
                <a:rPr lang="en-US" sz="1200" dirty="0" err="1"/>
                <a:t>nueva</a:t>
              </a:r>
              <a:r>
                <a:rPr lang="en-US" sz="1200" dirty="0"/>
                <a:t> </a:t>
              </a:r>
              <a:r>
                <a:rPr lang="en-US" sz="1200" dirty="0" err="1"/>
                <a:t>categoria</a:t>
              </a:r>
              <a:r>
                <a:rPr lang="en-US" sz="1200" dirty="0"/>
                <a:t> </a:t>
              </a:r>
              <a:r>
                <a:rPr lang="en-US" sz="1200" dirty="0" err="1"/>
                <a:t>llamada</a:t>
              </a:r>
              <a:r>
                <a:rPr lang="en-US" sz="1200" dirty="0"/>
                <a:t> “</a:t>
              </a:r>
              <a:r>
                <a:rPr lang="en-US" sz="1200" dirty="0" err="1"/>
                <a:t>Otra</a:t>
              </a:r>
              <a:r>
                <a:rPr lang="en-US" sz="1200" dirty="0"/>
                <a:t>”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s-AR" sz="1200" dirty="0"/>
                <a:t>Según</a:t>
              </a:r>
              <a:r>
                <a:rPr lang="en-US" sz="1200" dirty="0"/>
                <a:t> la variable: se </a:t>
              </a:r>
              <a:r>
                <a:rPr lang="en-US" sz="1200" dirty="0" err="1"/>
                <a:t>puede</a:t>
              </a:r>
              <a:r>
                <a:rPr lang="en-US" sz="1200" dirty="0"/>
                <a:t> </a:t>
              </a:r>
              <a:r>
                <a:rPr lang="en-US" sz="1200" dirty="0" err="1"/>
                <a:t>buscar</a:t>
              </a:r>
              <a:r>
                <a:rPr lang="en-US" sz="1200" dirty="0"/>
                <a:t> </a:t>
              </a:r>
              <a:r>
                <a:rPr lang="en-US" sz="1200" dirty="0" err="1"/>
                <a:t>una</a:t>
              </a:r>
              <a:r>
                <a:rPr lang="en-US" sz="1200" dirty="0"/>
                <a:t> </a:t>
              </a:r>
              <a:r>
                <a:rPr lang="en-US" sz="1200" dirty="0" err="1"/>
                <a:t>agrupacion</a:t>
              </a:r>
              <a:r>
                <a:rPr lang="en-US" sz="1200" dirty="0"/>
                <a:t> mas general de </a:t>
              </a:r>
              <a:r>
                <a:rPr lang="en-US" sz="1200" dirty="0" err="1"/>
                <a:t>acuerdo</a:t>
              </a:r>
              <a:r>
                <a:rPr lang="en-US" sz="1200" dirty="0"/>
                <a:t> a la variable. </a:t>
              </a:r>
              <a:endParaRPr lang="en-US" sz="1200" dirty="0" smtClean="0"/>
            </a:p>
            <a:p>
              <a:r>
                <a:rPr lang="en-US" sz="1200" dirty="0" smtClean="0"/>
                <a:t>       </a:t>
              </a:r>
              <a:r>
                <a:rPr lang="en-US" sz="1200" dirty="0" err="1" smtClean="0"/>
                <a:t>Ej</a:t>
              </a:r>
              <a:r>
                <a:rPr lang="en-US" sz="1200" dirty="0"/>
                <a:t>:</a:t>
              </a:r>
            </a:p>
            <a:p>
              <a:r>
                <a:rPr lang="en-US" sz="1200" dirty="0"/>
                <a:t> </a:t>
              </a:r>
              <a:r>
                <a:rPr lang="en-US" sz="1200" dirty="0" smtClean="0"/>
                <a:t>      - </a:t>
              </a:r>
              <a:r>
                <a:rPr lang="en-US" sz="1200" dirty="0" err="1" smtClean="0"/>
                <a:t>Provincias</a:t>
              </a:r>
              <a:r>
                <a:rPr lang="en-US" sz="1200" dirty="0" smtClean="0"/>
                <a:t> </a:t>
              </a:r>
              <a:r>
                <a:rPr lang="en-US" sz="1200" dirty="0"/>
                <a:t>-&gt; </a:t>
              </a:r>
              <a:r>
                <a:rPr lang="en-US" sz="1200" dirty="0" err="1" smtClean="0"/>
                <a:t>Paises</a:t>
              </a:r>
              <a:endParaRPr lang="en-US" sz="1200" dirty="0" smtClean="0"/>
            </a:p>
            <a:p>
              <a:r>
                <a:rPr lang="en-US" sz="1200" dirty="0"/>
                <a:t> </a:t>
              </a:r>
              <a:r>
                <a:rPr lang="en-US" sz="1200" dirty="0" smtClean="0"/>
                <a:t>      - </a:t>
              </a:r>
              <a:r>
                <a:rPr lang="en-US" sz="1200" dirty="0" err="1" smtClean="0"/>
                <a:t>Modelo</a:t>
              </a:r>
              <a:r>
                <a:rPr lang="en-US" sz="1200" dirty="0" smtClean="0"/>
                <a:t> de autos -&gt; </a:t>
              </a:r>
              <a:r>
                <a:rPr lang="en-US" sz="1200" dirty="0" err="1" smtClean="0"/>
                <a:t>Marca</a:t>
              </a:r>
              <a:r>
                <a:rPr lang="en-US" sz="1200" dirty="0" smtClean="0"/>
                <a:t> de Autos</a:t>
              </a:r>
              <a:endParaRPr lang="en-US" sz="1200" dirty="0"/>
            </a:p>
          </p:txBody>
        </p:sp>
        <p:sp>
          <p:nvSpPr>
            <p:cNvPr id="10" name="Rectángulo redondeado 9"/>
            <p:cNvSpPr/>
            <p:nvPr/>
          </p:nvSpPr>
          <p:spPr>
            <a:xfrm>
              <a:off x="5099779" y="2398506"/>
              <a:ext cx="3111415" cy="66892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AR" dirty="0" smtClean="0"/>
                <a:t>Categóricas</a:t>
              </a:r>
              <a:endParaRPr lang="es-AR" dirty="0"/>
            </a:p>
          </p:txBody>
        </p:sp>
      </p:grpSp>
    </p:spTree>
    <p:extLst>
      <p:ext uri="{BB962C8B-B14F-4D97-AF65-F5344CB8AC3E}">
        <p14:creationId xmlns:p14="http://schemas.microsoft.com/office/powerpoint/2010/main" val="792294477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39493</TotalTime>
  <Words>921</Words>
  <Application>Microsoft Office PowerPoint</Application>
  <PresentationFormat>Presentación en pantalla (16:9)</PresentationFormat>
  <Paragraphs>154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Helvetica Neue</vt:lpstr>
      <vt:lpstr>Consolas</vt:lpstr>
      <vt:lpstr>biz</vt:lpstr>
      <vt:lpstr>clusterAI ciencia de datos en ingeniería industrial UTN BA curso I5521</vt:lpstr>
      <vt:lpstr>Agenda clase07: Ingenieria de atributos</vt:lpstr>
      <vt:lpstr>Ingenieria de Atributos</vt:lpstr>
      <vt:lpstr>Ingenieria de Atributos</vt:lpstr>
      <vt:lpstr>Normalizacion Min-Max</vt:lpstr>
      <vt:lpstr>Normalizacion Z-Score (estandarizacion)</vt:lpstr>
      <vt:lpstr>Transformacion de variables</vt:lpstr>
      <vt:lpstr>Transformacion Logaritmica</vt:lpstr>
      <vt:lpstr>Discretizacion de variables</vt:lpstr>
      <vt:lpstr>Manipulacion de valores faltantes</vt:lpstr>
      <vt:lpstr>Manipulacion de valores faltantes</vt:lpstr>
      <vt:lpstr>Tratamientos de valores atípicos</vt:lpstr>
      <vt:lpstr>Codificacion de variables categoricas</vt:lpstr>
      <vt:lpstr>Codificacion de variables categoricas</vt:lpstr>
      <vt:lpstr>Creacion de nuevas variables</vt:lpstr>
      <vt:lpstr>Agrupacion de variables</vt:lpstr>
      <vt:lpstr>Interaccion entre 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clusterAI ciencia de datos en ingeniería industrial UTN BA curso I5521</dc:title>
  <dc:creator>Usuario</dc:creator>
  <cp:lastModifiedBy>Usuario</cp:lastModifiedBy>
  <cp:revision>37</cp:revision>
  <dcterms:modified xsi:type="dcterms:W3CDTF">2023-09-30T16:57:12Z</dcterms:modified>
</cp:coreProperties>
</file>