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83" r:id="rId7"/>
    <p:sldId id="284" r:id="rId8"/>
    <p:sldId id="285" r:id="rId9"/>
    <p:sldId id="296" r:id="rId10"/>
    <p:sldId id="287" r:id="rId11"/>
    <p:sldId id="286" r:id="rId12"/>
    <p:sldId id="261" r:id="rId13"/>
    <p:sldId id="262" r:id="rId14"/>
    <p:sldId id="266" r:id="rId15"/>
    <p:sldId id="267" r:id="rId16"/>
    <p:sldId id="268" r:id="rId17"/>
    <p:sldId id="281" r:id="rId18"/>
    <p:sldId id="275" r:id="rId19"/>
    <p:sldId id="301" r:id="rId20"/>
    <p:sldId id="299" r:id="rId21"/>
    <p:sldId id="302" r:id="rId22"/>
    <p:sldId id="269" r:id="rId23"/>
    <p:sldId id="271" r:id="rId24"/>
    <p:sldId id="272" r:id="rId25"/>
    <p:sldId id="273" r:id="rId26"/>
    <p:sldId id="274" r:id="rId27"/>
    <p:sldId id="277" r:id="rId28"/>
    <p:sldId id="276" r:id="rId29"/>
    <p:sldId id="282" r:id="rId30"/>
    <p:sldId id="288" r:id="rId31"/>
    <p:sldId id="278" r:id="rId32"/>
    <p:sldId id="308" r:id="rId33"/>
    <p:sldId id="325" r:id="rId34"/>
    <p:sldId id="314" r:id="rId35"/>
    <p:sldId id="313" r:id="rId36"/>
    <p:sldId id="324" r:id="rId37"/>
    <p:sldId id="311" r:id="rId38"/>
    <p:sldId id="315" r:id="rId39"/>
    <p:sldId id="316" r:id="rId40"/>
    <p:sldId id="317" r:id="rId41"/>
    <p:sldId id="326" r:id="rId42"/>
    <p:sldId id="318" r:id="rId43"/>
    <p:sldId id="319" r:id="rId44"/>
    <p:sldId id="320" r:id="rId45"/>
    <p:sldId id="321" r:id="rId46"/>
    <p:sldId id="327" r:id="rId47"/>
    <p:sldId id="322" r:id="rId48"/>
    <p:sldId id="323" r:id="rId49"/>
    <p:sldId id="328" r:id="rId50"/>
    <p:sldId id="329" r:id="rId51"/>
    <p:sldId id="289" r:id="rId52"/>
    <p:sldId id="290" r:id="rId53"/>
    <p:sldId id="291" r:id="rId54"/>
    <p:sldId id="292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4660"/>
  </p:normalViewPr>
  <p:slideViewPr>
    <p:cSldViewPr>
      <p:cViewPr varScale="1">
        <p:scale>
          <a:sx n="125" d="100"/>
          <a:sy n="125" d="100"/>
        </p:scale>
        <p:origin x="11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E08C-DB30-4575-8F87-E9EB5A4FAC0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1EC5-1F6C-4116-B310-79B396C5F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9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Прогрессивное улучшение – подход в веб-разработке, который ставит целью предоставить лучшие возможности для максимально широкой аудитории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— </a:t>
            </a:r>
            <a:r>
              <a:rPr lang="ru-RU" dirty="0" smtClean="0"/>
              <a:t>заходят ли пользователи на сайт с </a:t>
            </a:r>
            <a:r>
              <a:rPr lang="en-US" dirty="0" smtClean="0"/>
              <a:t>iPhone, </a:t>
            </a:r>
            <a:r>
              <a:rPr lang="ru-RU" dirty="0" smtClean="0"/>
              <a:t>экрана с большим разрешением, </a:t>
            </a:r>
            <a:r>
              <a:rPr lang="en-US" dirty="0" smtClean="0"/>
              <a:t>Kindle </a:t>
            </a:r>
            <a:r>
              <a:rPr lang="ru-RU" dirty="0" smtClean="0"/>
              <a:t>или слушают со </a:t>
            </a:r>
            <a:r>
              <a:rPr lang="en-US" dirty="0" smtClean="0"/>
              <a:t>screen-reader</a:t>
            </a:r>
            <a:r>
              <a:rPr lang="ru-RU" dirty="0" smtClean="0"/>
              <a:t>, их опыт интерфейс должен быть отображен и функционален настолько, насколько это возможно.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827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2479697"/>
          </a:xfrm>
        </p:spPr>
      </p:pic>
    </p:spTree>
    <p:extLst>
      <p:ext uri="{BB962C8B-B14F-4D97-AF65-F5344CB8AC3E}">
        <p14:creationId xmlns:p14="http://schemas.microsoft.com/office/powerpoint/2010/main" val="195561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Flexible, grid-based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905000"/>
            <a:ext cx="4676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Flexible, grid-based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2" y="1752601"/>
            <a:ext cx="540035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73244"/>
            <a:ext cx="2590800" cy="5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7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Fonts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9800"/>
            <a:ext cx="4216866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4236578" cy="50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4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4800600" cy="29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Set  </a:t>
            </a:r>
            <a:r>
              <a:rPr lang="en-US" b="1" dirty="0" smtClean="0">
                <a:solidFill>
                  <a:srgbClr val="FF0000"/>
                </a:solidFill>
              </a:rPr>
              <a:t>max-width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chemeClr val="accent1"/>
                </a:solidFill>
              </a:rPr>
              <a:t>100%</a:t>
            </a: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chemeClr val="accent1"/>
                </a:solidFill>
              </a:rPr>
              <a:t>auto 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Do not set </a:t>
            </a:r>
            <a:r>
              <a:rPr lang="en-US" b="1" dirty="0" smtClean="0">
                <a:solidFill>
                  <a:srgbClr val="FF0000"/>
                </a:solidFill>
              </a:rPr>
              <a:t>width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dirty="0" smtClean="0"/>
              <a:t> on the image tag,</a:t>
            </a:r>
          </a:p>
          <a:p>
            <a:pPr marL="0" indent="0">
              <a:buNone/>
            </a:pPr>
            <a:r>
              <a:rPr lang="en-US" dirty="0" smtClean="0"/>
              <a:t>    only in CSS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246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Retina Display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imgBox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background-image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-webkit-image-set(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       </a:t>
            </a:r>
            <a:r>
              <a:rPr lang="en-US" sz="2400" dirty="0" err="1" smtClean="0">
                <a:solidFill>
                  <a:schemeClr val="accent1"/>
                </a:solidFill>
              </a:rPr>
              <a:t>url</a:t>
            </a:r>
            <a:r>
              <a:rPr lang="en-US" sz="2400" dirty="0" smtClean="0">
                <a:solidFill>
                  <a:schemeClr val="accent1"/>
                </a:solidFill>
              </a:rPr>
              <a:t>(example.png</a:t>
            </a:r>
            <a:r>
              <a:rPr lang="en-US" sz="2400" dirty="0">
                <a:solidFill>
                  <a:schemeClr val="accent1"/>
                </a:solidFill>
              </a:rPr>
              <a:t>) 1x,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       </a:t>
            </a:r>
            <a:r>
              <a:rPr lang="en-US" sz="2400" dirty="0" err="1" smtClean="0">
                <a:solidFill>
                  <a:schemeClr val="accent1"/>
                </a:solidFill>
              </a:rPr>
              <a:t>url</a:t>
            </a:r>
            <a:r>
              <a:rPr lang="en-US" sz="2400" dirty="0" smtClean="0">
                <a:solidFill>
                  <a:schemeClr val="accent1"/>
                </a:solidFill>
              </a:rPr>
              <a:t>(example_2x.png</a:t>
            </a:r>
            <a:r>
              <a:rPr lang="en-US" sz="2400" dirty="0">
                <a:solidFill>
                  <a:schemeClr val="accent1"/>
                </a:solidFill>
              </a:rPr>
              <a:t>) 2x)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background-size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200px 300px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38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35613"/>
            <a:ext cx="4191000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viewport on the desktop is the visible area of the </a:t>
            </a:r>
            <a:r>
              <a:rPr lang="en-US" sz="2800" dirty="0" smtClean="0"/>
              <a:t>webpage.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user resizes the viewport by resizing the window.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the webpage is larger than the viewport, then the user scrolls to see more of the </a:t>
            </a:r>
            <a:r>
              <a:rPr lang="en-US" sz="2800" dirty="0" smtClean="0"/>
              <a:t>webpage.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90539"/>
            <a:ext cx="4572000" cy="52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Viewport Fix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5221072" cy="38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08" y="1777740"/>
            <a:ext cx="4314423" cy="45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Впервые термин </a:t>
            </a:r>
            <a:r>
              <a:rPr lang="en-US" dirty="0" smtClean="0">
                <a:solidFill>
                  <a:srgbClr val="00B050"/>
                </a:solidFill>
              </a:rPr>
              <a:t>Responsive Web Design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был использован 25 мая 2010 года в</a:t>
            </a:r>
            <a:r>
              <a:rPr lang="en-US" dirty="0" smtClean="0"/>
              <a:t> </a:t>
            </a:r>
            <a:r>
              <a:rPr lang="ru-RU" dirty="0" smtClean="0"/>
              <a:t>статье </a:t>
            </a:r>
            <a:r>
              <a:rPr lang="en-US" dirty="0" smtClean="0"/>
              <a:t>“</a:t>
            </a:r>
            <a:r>
              <a:rPr lang="en-US" i="1" dirty="0" smtClean="0"/>
              <a:t>Responsive Web Design</a:t>
            </a:r>
            <a:r>
              <a:rPr lang="en-US" dirty="0" smtClean="0"/>
              <a:t>” </a:t>
            </a:r>
            <a:r>
              <a:rPr lang="en-US" u="sng" dirty="0" smtClean="0"/>
              <a:t>Ethan Marcotte</a:t>
            </a:r>
            <a:r>
              <a:rPr lang="en-US" dirty="0" smtClean="0"/>
              <a:t>, </a:t>
            </a:r>
            <a:r>
              <a:rPr lang="ru-RU" dirty="0" smtClean="0"/>
              <a:t>опубликованной в журнале</a:t>
            </a:r>
            <a:r>
              <a:rPr lang="en-US" dirty="0" smtClean="0"/>
              <a:t> “</a:t>
            </a:r>
            <a:r>
              <a:rPr lang="en-US" i="1" dirty="0" smtClean="0"/>
              <a:t>A List Apart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382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&lt;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meta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name</a:t>
            </a:r>
            <a:r>
              <a:rPr lang="en-US" sz="2100" dirty="0">
                <a:solidFill>
                  <a:schemeClr val="accent1"/>
                </a:solidFill>
              </a:rPr>
              <a:t>="viewport" </a:t>
            </a:r>
            <a:r>
              <a:rPr lang="en-US" sz="2100" dirty="0">
                <a:solidFill>
                  <a:srgbClr val="FF0000"/>
                </a:solidFill>
              </a:rPr>
              <a:t>content</a:t>
            </a:r>
            <a:r>
              <a:rPr lang="en-US" sz="2100" dirty="0">
                <a:solidFill>
                  <a:schemeClr val="accent1"/>
                </a:solidFill>
              </a:rPr>
              <a:t>="width=device-width, initial-scale=1.0</a:t>
            </a:r>
            <a:r>
              <a:rPr lang="en-US" sz="2100" dirty="0" smtClean="0">
                <a:solidFill>
                  <a:schemeClr val="accent1"/>
                </a:solidFill>
              </a:rPr>
              <a:t>"&gt;</a:t>
            </a:r>
          </a:p>
          <a:p>
            <a:pPr marL="0" indent="0">
              <a:buNone/>
            </a:pP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809"/>
            <a:ext cx="9143999" cy="36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Fix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76425"/>
            <a:ext cx="1838325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890377"/>
            <a:ext cx="6210300" cy="3105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69193" y="5562600"/>
            <a:ext cx="8317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Safari on </a:t>
            </a:r>
            <a:r>
              <a:rPr lang="en-US" sz="2400" dirty="0" err="1"/>
              <a:t>iOS</a:t>
            </a:r>
            <a:r>
              <a:rPr lang="en-US" sz="2400" dirty="0"/>
              <a:t>, the viewport is the area that determines how content is laid out and where text wraps on the webpage</a:t>
            </a:r>
          </a:p>
        </p:txBody>
      </p:sp>
    </p:spTree>
    <p:extLst>
      <p:ext uri="{BB962C8B-B14F-4D97-AF65-F5344CB8AC3E}">
        <p14:creationId xmlns:p14="http://schemas.microsoft.com/office/powerpoint/2010/main" val="235001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0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 smtClean="0"/>
              <a:t>ays </a:t>
            </a:r>
            <a:r>
              <a:rPr lang="en-US" dirty="0"/>
              <a:t>to U</a:t>
            </a:r>
            <a:r>
              <a:rPr lang="en-US" dirty="0" smtClean="0"/>
              <a:t>se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Within </a:t>
            </a:r>
            <a:r>
              <a:rPr lang="en-US" sz="2400" dirty="0"/>
              <a:t>a CSS </a:t>
            </a:r>
            <a:r>
              <a:rPr lang="en-US" sz="2400" dirty="0" smtClean="0"/>
              <a:t>file </a:t>
            </a:r>
            <a:r>
              <a:rPr lang="en-US" sz="2400" dirty="0"/>
              <a:t>or &lt;style&gt; </a:t>
            </a:r>
            <a:r>
              <a:rPr lang="en-US" sz="2400" dirty="0" smtClean="0"/>
              <a:t>tag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@media only screen and (</a:t>
            </a:r>
            <a:r>
              <a:rPr lang="en-US" sz="2400" dirty="0">
                <a:solidFill>
                  <a:srgbClr val="FF0000"/>
                </a:solidFill>
              </a:rPr>
              <a:t>max-width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768px)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your css goes here */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70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Ways </a:t>
            </a:r>
            <a:r>
              <a:rPr lang="en-US" dirty="0"/>
              <a:t>to </a:t>
            </a:r>
            <a:r>
              <a:rPr lang="en-US" dirty="0" smtClean="0"/>
              <a:t>Use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When </a:t>
            </a:r>
            <a:r>
              <a:rPr lang="en-US" sz="2400" dirty="0"/>
              <a:t>linking to a CSS </a:t>
            </a:r>
            <a:r>
              <a:rPr lang="en-US" sz="2400" dirty="0" smtClean="0"/>
              <a:t>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media</a:t>
            </a:r>
            <a:r>
              <a:rPr lang="en-US" sz="2400" dirty="0">
                <a:solidFill>
                  <a:schemeClr val="accent1"/>
                </a:solidFill>
              </a:rPr>
              <a:t>="only screen and (max-width: 768px)"</a:t>
            </a:r>
            <a:r>
              <a:rPr lang="en-US" sz="2400" dirty="0"/>
              <a:t> </a:t>
            </a:r>
            <a:r>
              <a:rPr lang="en-US" sz="2400" dirty="0" smtClean="0"/>
              <a:t>            	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chemeClr val="accent1"/>
                </a:solidFill>
              </a:rPr>
              <a:t>="css/tablet.css" </a:t>
            </a:r>
            <a:r>
              <a:rPr lang="en-US" sz="2400" dirty="0" err="1">
                <a:solidFill>
                  <a:srgbClr val="FF0000"/>
                </a:solidFill>
              </a:rPr>
              <a:t>rel</a:t>
            </a:r>
            <a:r>
              <a:rPr lang="en-US" sz="2400" dirty="0">
                <a:solidFill>
                  <a:schemeClr val="accent1"/>
                </a:solidFill>
              </a:rPr>
              <a:t>="</a:t>
            </a:r>
            <a:r>
              <a:rPr lang="en-US" sz="2400" dirty="0" err="1" smtClean="0">
                <a:solidFill>
                  <a:schemeClr val="accent1"/>
                </a:solidFill>
              </a:rPr>
              <a:t>stylesheet</a:t>
            </a:r>
            <a:r>
              <a:rPr lang="en-US" sz="2400" dirty="0" smtClean="0">
                <a:solidFill>
                  <a:schemeClr val="accent1"/>
                </a:solidFill>
              </a:rPr>
              <a:t>" &gt;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2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Ways </a:t>
            </a:r>
            <a:r>
              <a:rPr lang="en-US" dirty="0"/>
              <a:t>to </a:t>
            </a:r>
            <a:r>
              <a:rPr lang="en-US" dirty="0" smtClean="0"/>
              <a:t>Use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Within </a:t>
            </a:r>
            <a:r>
              <a:rPr lang="en-US" sz="2400" dirty="0"/>
              <a:t>a CSS file via @</a:t>
            </a:r>
            <a:r>
              <a:rPr lang="en-US" sz="2400" dirty="0" smtClean="0"/>
              <a:t>import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</a:rPr>
              <a:t>@import </a:t>
            </a:r>
            <a:r>
              <a:rPr lang="en-US" sz="2300" dirty="0" err="1">
                <a:solidFill>
                  <a:schemeClr val="accent1"/>
                </a:solidFill>
              </a:rPr>
              <a:t>url</a:t>
            </a:r>
            <a:r>
              <a:rPr lang="en-US" sz="2300" dirty="0">
                <a:solidFill>
                  <a:schemeClr val="accent1"/>
                </a:solidFill>
              </a:rPr>
              <a:t>("css/tablet.css") only screen and (</a:t>
            </a:r>
            <a:r>
              <a:rPr lang="en-US" sz="2300" dirty="0">
                <a:solidFill>
                  <a:srgbClr val="FF0000"/>
                </a:solidFill>
              </a:rPr>
              <a:t>max-width</a:t>
            </a:r>
            <a:r>
              <a:rPr lang="en-US" sz="2300" dirty="0"/>
              <a:t>: </a:t>
            </a:r>
            <a:r>
              <a:rPr lang="en-US" sz="2300" dirty="0">
                <a:solidFill>
                  <a:schemeClr val="accent1"/>
                </a:solidFill>
              </a:rPr>
              <a:t>768px)</a:t>
            </a:r>
            <a:r>
              <a:rPr lang="en-US" sz="23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469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@media (</a:t>
            </a:r>
            <a:r>
              <a:rPr lang="en-US" sz="2000" dirty="0" smtClean="0">
                <a:solidFill>
                  <a:srgbClr val="FF0000"/>
                </a:solidFill>
              </a:rPr>
              <a:t>min-width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768px)</a:t>
            </a:r>
            <a:r>
              <a:rPr lang="en-US" sz="2000" dirty="0" smtClean="0"/>
              <a:t> { ... 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@media (</a:t>
            </a:r>
            <a:r>
              <a:rPr lang="en-US" sz="2000" dirty="0" smtClean="0">
                <a:solidFill>
                  <a:srgbClr val="FF0000"/>
                </a:solidFill>
              </a:rPr>
              <a:t>max-width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1024px)</a:t>
            </a:r>
            <a:r>
              <a:rPr lang="en-US" sz="2000" dirty="0" smtClean="0"/>
              <a:t>{ ... 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@media  (</a:t>
            </a:r>
            <a:r>
              <a:rPr lang="en-US" sz="2000" dirty="0" smtClean="0">
                <a:solidFill>
                  <a:srgbClr val="FF0000"/>
                </a:solidFill>
              </a:rPr>
              <a:t>min-width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768px)  and (</a:t>
            </a:r>
            <a:r>
              <a:rPr lang="en-US" sz="2000" dirty="0" smtClean="0">
                <a:solidFill>
                  <a:srgbClr val="FF0000"/>
                </a:solidFill>
              </a:rPr>
              <a:t>max-width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1024px)</a:t>
            </a:r>
            <a:r>
              <a:rPr lang="en-US" sz="2000" dirty="0" smtClean="0"/>
              <a:t>{ ... }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@</a:t>
            </a:r>
            <a:r>
              <a:rPr lang="en-US" sz="2000" dirty="0">
                <a:solidFill>
                  <a:schemeClr val="accent1"/>
                </a:solidFill>
              </a:rPr>
              <a:t>media </a:t>
            </a:r>
            <a:r>
              <a:rPr lang="en-US" sz="2000" dirty="0" smtClean="0">
                <a:solidFill>
                  <a:schemeClr val="accent1"/>
                </a:solidFill>
              </a:rPr>
              <a:t>only </a:t>
            </a:r>
            <a:r>
              <a:rPr lang="en-US" sz="2000" dirty="0">
                <a:solidFill>
                  <a:schemeClr val="accent1"/>
                </a:solidFill>
              </a:rPr>
              <a:t>screen and (</a:t>
            </a:r>
            <a:r>
              <a:rPr lang="en-US" sz="2000" dirty="0">
                <a:solidFill>
                  <a:srgbClr val="FF0000"/>
                </a:solidFill>
              </a:rPr>
              <a:t>min-width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768px) and 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1024px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r>
              <a:rPr lang="en-US" sz="2000" dirty="0" smtClean="0"/>
              <a:t>{...}</a:t>
            </a:r>
            <a:endParaRPr lang="en-US" sz="2000" dirty="0"/>
          </a:p>
          <a:p>
            <a:pPr marL="0" indent="0">
              <a:buNone/>
            </a:pPr>
            <a:r>
              <a:rPr lang="en-US" sz="1400" dirty="0" smtClean="0"/>
              <a:t>          the “only” </a:t>
            </a:r>
            <a:r>
              <a:rPr lang="en-US" sz="1400" dirty="0"/>
              <a:t>keyword prevents older browsers that do not support media queries with media </a:t>
            </a:r>
            <a:r>
              <a:rPr lang="en-US" sz="1400" dirty="0" smtClean="0"/>
              <a:t>features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from applying </a:t>
            </a:r>
            <a:r>
              <a:rPr lang="en-US" sz="1400" dirty="0"/>
              <a:t>the given </a:t>
            </a:r>
            <a:r>
              <a:rPr lang="en-US" sz="1400" dirty="0" smtClean="0"/>
              <a:t>styles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dirty="0">
                <a:solidFill>
                  <a:schemeClr val="accent1"/>
                </a:solidFill>
              </a:rPr>
              <a:t>@media only screen and (</a:t>
            </a:r>
            <a:r>
              <a:rPr lang="en-US" sz="2000" dirty="0">
                <a:solidFill>
                  <a:srgbClr val="FF0000"/>
                </a:solidFill>
              </a:rPr>
              <a:t>min-width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768px</a:t>
            </a:r>
            <a:r>
              <a:rPr lang="en-US" sz="2000" dirty="0">
                <a:solidFill>
                  <a:schemeClr val="accent1"/>
                </a:solidFill>
              </a:rPr>
              <a:t>) and 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1024px)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orientation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accent1"/>
                </a:solidFill>
              </a:rPr>
              <a:t>portrait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r>
              <a:rPr lang="en-US" sz="2000" dirty="0" smtClean="0"/>
              <a:t>{ … }</a:t>
            </a:r>
          </a:p>
          <a:p>
            <a:endParaRPr lang="en-US" sz="2000" dirty="0" smtClean="0"/>
          </a:p>
          <a:p>
            <a:r>
              <a:rPr lang="en-US" sz="2000" dirty="0">
                <a:solidFill>
                  <a:schemeClr val="accent1"/>
                </a:solidFill>
              </a:rPr>
              <a:t>@media screen and (</a:t>
            </a:r>
            <a:r>
              <a:rPr lang="en-US" sz="2000" dirty="0">
                <a:solidFill>
                  <a:srgbClr val="FF0000"/>
                </a:solidFill>
              </a:rPr>
              <a:t>min-resolution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2dppx)</a:t>
            </a:r>
            <a:r>
              <a:rPr lang="en-US" sz="2000" dirty="0"/>
              <a:t> { ...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        To </a:t>
            </a:r>
            <a:r>
              <a:rPr lang="en-US" sz="1600" dirty="0"/>
              <a:t>replace the old (min-device-pixel-ratio: 2)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3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 Combination with CSS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@media only </a:t>
            </a:r>
            <a:r>
              <a:rPr lang="en-US" sz="2400" dirty="0" smtClean="0">
                <a:solidFill>
                  <a:schemeClr val="accent1"/>
                </a:solidFill>
              </a:rPr>
              <a:t>screen and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min-width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768px)</a:t>
            </a:r>
            <a:r>
              <a:rPr lang="en-US" sz="2400" dirty="0"/>
              <a:t>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.box1 </a:t>
            </a:r>
            <a:r>
              <a:rPr lang="en-US" sz="2400" dirty="0" smtClean="0"/>
              <a:t>{ </a:t>
            </a:r>
            <a:r>
              <a:rPr lang="en-US" sz="2400" dirty="0" smtClean="0">
                <a:solidFill>
                  <a:srgbClr val="FF0000"/>
                </a:solidFill>
              </a:rPr>
              <a:t>background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/>
                </a:solidFill>
              </a:rPr>
              <a:t>red</a:t>
            </a:r>
            <a:r>
              <a:rPr lang="en-US" sz="2400" dirty="0" smtClean="0"/>
              <a:t>; 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.box2 </a:t>
            </a:r>
            <a:r>
              <a:rPr lang="en-US" sz="2400" dirty="0" smtClean="0"/>
              <a:t>{ </a:t>
            </a:r>
            <a:r>
              <a:rPr lang="en-US" sz="2400" dirty="0" smtClean="0">
                <a:solidFill>
                  <a:srgbClr val="FF0000"/>
                </a:solidFill>
              </a:rPr>
              <a:t>padding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10px</a:t>
            </a:r>
            <a:r>
              <a:rPr lang="en-US" sz="2400" dirty="0" smtClean="0"/>
              <a:t>; }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.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box3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  <a:r>
              <a:rPr lang="en-US" sz="2400" dirty="0" smtClean="0">
                <a:solidFill>
                  <a:srgbClr val="FF0000"/>
                </a:solidFill>
              </a:rPr>
              <a:t>text-align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center</a:t>
            </a:r>
            <a:r>
              <a:rPr lang="en-US" sz="2400" dirty="0"/>
              <a:t>; } </a:t>
            </a:r>
            <a:r>
              <a:rPr lang="en-US" sz="2400" dirty="0" smtClean="0"/>
              <a:t>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}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Retina Display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@</a:t>
            </a:r>
            <a:r>
              <a:rPr lang="en-US" sz="2000" dirty="0">
                <a:solidFill>
                  <a:schemeClr val="accent1"/>
                </a:solidFill>
              </a:rPr>
              <a:t>media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only screen and (</a:t>
            </a:r>
            <a:r>
              <a:rPr lang="en-US" sz="2000" dirty="0">
                <a:solidFill>
                  <a:srgbClr val="FF0000"/>
                </a:solidFill>
              </a:rPr>
              <a:t>-webkit-min-device-pixel-ratio</a:t>
            </a:r>
            <a:r>
              <a:rPr lang="en-US" sz="2000" dirty="0">
                <a:solidFill>
                  <a:schemeClr val="accent1"/>
                </a:solidFill>
              </a:rPr>
              <a:t>: 2) 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>
                <a:solidFill>
                  <a:schemeClr val="accent1"/>
                </a:solidFill>
              </a:rPr>
              <a:t>: 480px),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only screen and (   </a:t>
            </a:r>
            <a:r>
              <a:rPr lang="en-US" sz="2000" dirty="0">
                <a:solidFill>
                  <a:srgbClr val="FF0000"/>
                </a:solidFill>
              </a:rPr>
              <a:t>min--moz-device-pixel-ratio</a:t>
            </a:r>
            <a:r>
              <a:rPr lang="en-US" sz="2000" dirty="0">
                <a:solidFill>
                  <a:schemeClr val="accent1"/>
                </a:solidFill>
              </a:rPr>
              <a:t>: 2)  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>
                <a:solidFill>
                  <a:schemeClr val="accent1"/>
                </a:solidFill>
              </a:rPr>
              <a:t>: 480px),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only screen and (     </a:t>
            </a:r>
            <a:r>
              <a:rPr lang="en-US" sz="2000" dirty="0">
                <a:solidFill>
                  <a:srgbClr val="FF0000"/>
                </a:solidFill>
              </a:rPr>
              <a:t>-o-min-device-pixel-ratio</a:t>
            </a:r>
            <a:r>
              <a:rPr lang="en-US" sz="2000" dirty="0">
                <a:solidFill>
                  <a:schemeClr val="accent1"/>
                </a:solidFill>
              </a:rPr>
              <a:t>: 2/1</a:t>
            </a:r>
            <a:r>
              <a:rPr lang="en-US" sz="2000" dirty="0" smtClean="0">
                <a:solidFill>
                  <a:schemeClr val="accent1"/>
                </a:solidFill>
              </a:rPr>
              <a:t>)  </a:t>
            </a:r>
            <a:r>
              <a:rPr lang="en-US" sz="2000" dirty="0">
                <a:solidFill>
                  <a:schemeClr val="accent1"/>
                </a:solidFill>
              </a:rPr>
              <a:t>and 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>
                <a:solidFill>
                  <a:schemeClr val="accent1"/>
                </a:solidFill>
              </a:rPr>
              <a:t>: 480px),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only screen and (        </a:t>
            </a:r>
            <a:r>
              <a:rPr lang="en-US" sz="2000" dirty="0">
                <a:solidFill>
                  <a:srgbClr val="FF0000"/>
                </a:solidFill>
              </a:rPr>
              <a:t>min-device-pixel-ratio</a:t>
            </a:r>
            <a:r>
              <a:rPr lang="en-US" sz="2000" dirty="0">
                <a:solidFill>
                  <a:schemeClr val="accent1"/>
                </a:solidFill>
              </a:rPr>
              <a:t>: 2)      </a:t>
            </a:r>
            <a:r>
              <a:rPr lang="en-US" sz="2000" dirty="0" smtClean="0">
                <a:solidFill>
                  <a:schemeClr val="accent1"/>
                </a:solidFill>
              </a:rPr>
              <a:t>  and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>
                <a:solidFill>
                  <a:schemeClr val="accent1"/>
                </a:solidFill>
              </a:rPr>
              <a:t>: 480px),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only screen and (                </a:t>
            </a:r>
            <a:r>
              <a:rPr lang="en-US" sz="2000" dirty="0">
                <a:solidFill>
                  <a:srgbClr val="FF0000"/>
                </a:solidFill>
              </a:rPr>
              <a:t>min-resolution</a:t>
            </a:r>
            <a:r>
              <a:rPr lang="en-US" sz="2000" dirty="0">
                <a:solidFill>
                  <a:schemeClr val="accent1"/>
                </a:solidFill>
              </a:rPr>
              <a:t>: 192dpi) 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max-width</a:t>
            </a:r>
            <a:r>
              <a:rPr lang="en-US" sz="2000" dirty="0">
                <a:solidFill>
                  <a:schemeClr val="accent1"/>
                </a:solidFill>
              </a:rPr>
              <a:t>: 480px),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only screen and (                </a:t>
            </a:r>
            <a:r>
              <a:rPr lang="en-US" sz="2000" dirty="0">
                <a:solidFill>
                  <a:srgbClr val="FF0000"/>
                </a:solidFill>
              </a:rPr>
              <a:t>min-resolution</a:t>
            </a:r>
            <a:r>
              <a:rPr lang="en-US" sz="2000" dirty="0">
                <a:solidFill>
                  <a:schemeClr val="accent1"/>
                </a:solidFill>
              </a:rPr>
              <a:t>: 2dppx)  </a:t>
            </a:r>
            <a:r>
              <a:rPr lang="en-US" sz="2000" dirty="0" smtClean="0">
                <a:solidFill>
                  <a:schemeClr val="accent1"/>
                </a:solidFill>
              </a:rPr>
              <a:t>  and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max-width</a:t>
            </a:r>
            <a:r>
              <a:rPr lang="en-US" sz="2000" dirty="0" smtClean="0">
                <a:solidFill>
                  <a:schemeClr val="accent1"/>
                </a:solidFill>
              </a:rPr>
              <a:t>:480px)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... </a:t>
            </a:r>
            <a:r>
              <a:rPr lang="en-US" sz="2000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31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 smtClean="0"/>
              <a:t>Retina Display Background Images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.imgBox </a:t>
            </a:r>
            <a:r>
              <a:rPr lang="en-US" sz="2100" dirty="0" smtClean="0"/>
              <a:t>{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    </a:t>
            </a:r>
            <a:r>
              <a:rPr lang="en-US" sz="2100" dirty="0">
                <a:solidFill>
                  <a:srgbClr val="FF0000"/>
                </a:solidFill>
              </a:rPr>
              <a:t>background</a:t>
            </a:r>
            <a:r>
              <a:rPr lang="en-US" sz="2100" dirty="0"/>
              <a:t>: </a:t>
            </a:r>
            <a:r>
              <a:rPr lang="en-US" sz="2100" dirty="0" err="1" smtClean="0">
                <a:solidFill>
                  <a:schemeClr val="accent1"/>
                </a:solidFill>
              </a:rPr>
              <a:t>url</a:t>
            </a:r>
            <a:r>
              <a:rPr lang="en-US" sz="2100" dirty="0" smtClean="0">
                <a:solidFill>
                  <a:schemeClr val="accent1"/>
                </a:solidFill>
              </a:rPr>
              <a:t>(image.png</a:t>
            </a:r>
            <a:r>
              <a:rPr lang="en-US" sz="2100" dirty="0">
                <a:solidFill>
                  <a:schemeClr val="accent1"/>
                </a:solidFill>
              </a:rPr>
              <a:t>) 0 0 no-repeat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2100" dirty="0" smtClean="0">
                <a:solidFill>
                  <a:srgbClr val="FF0000"/>
                </a:solidFill>
              </a:rPr>
              <a:t>background-size</a:t>
            </a:r>
            <a:r>
              <a:rPr lang="en-US" sz="2100" dirty="0" smtClean="0"/>
              <a:t>: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accent1"/>
                </a:solidFill>
              </a:rPr>
              <a:t>300px 400px</a:t>
            </a:r>
            <a:r>
              <a:rPr lang="en-US" sz="2100" dirty="0" smtClean="0"/>
              <a:t>;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}</a:t>
            </a:r>
            <a:endParaRPr lang="en-US" sz="2100" dirty="0"/>
          </a:p>
          <a:p>
            <a:pPr marL="0" indent="0">
              <a:buNone/>
            </a:pPr>
            <a:endParaRPr lang="en-US" sz="21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@</a:t>
            </a:r>
            <a:r>
              <a:rPr lang="en-US" sz="2100" dirty="0">
                <a:solidFill>
                  <a:schemeClr val="accent1"/>
                </a:solidFill>
              </a:rPr>
              <a:t>media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only screen and (</a:t>
            </a:r>
            <a:r>
              <a:rPr lang="en-US" sz="2100" dirty="0">
                <a:solidFill>
                  <a:srgbClr val="FF0000"/>
                </a:solidFill>
              </a:rPr>
              <a:t>-webkit-min-device-pixel-ratio</a:t>
            </a:r>
            <a:r>
              <a:rPr lang="en-US" sz="2100" dirty="0">
                <a:solidFill>
                  <a:schemeClr val="accent1"/>
                </a:solidFill>
              </a:rPr>
              <a:t>: 2</a:t>
            </a:r>
            <a:r>
              <a:rPr lang="en-US" sz="2100" dirty="0" smtClean="0">
                <a:solidFill>
                  <a:schemeClr val="accent1"/>
                </a:solidFill>
              </a:rPr>
              <a:t>),</a:t>
            </a: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only screen and (   </a:t>
            </a:r>
            <a:r>
              <a:rPr lang="en-US" sz="2100" dirty="0">
                <a:solidFill>
                  <a:srgbClr val="FF0000"/>
                </a:solidFill>
              </a:rPr>
              <a:t>min--moz-device-pixel-ratio</a:t>
            </a:r>
            <a:r>
              <a:rPr lang="en-US" sz="2100" dirty="0">
                <a:solidFill>
                  <a:schemeClr val="accent1"/>
                </a:solidFill>
              </a:rPr>
              <a:t>: </a:t>
            </a:r>
            <a:r>
              <a:rPr lang="en-US" sz="2100" dirty="0" smtClean="0">
                <a:solidFill>
                  <a:schemeClr val="accent1"/>
                </a:solidFill>
              </a:rPr>
              <a:t>2,</a:t>
            </a: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only screen and (     </a:t>
            </a:r>
            <a:r>
              <a:rPr lang="en-US" sz="2100" dirty="0">
                <a:solidFill>
                  <a:srgbClr val="FF0000"/>
                </a:solidFill>
              </a:rPr>
              <a:t>-o-min-device-pixel-ratio</a:t>
            </a:r>
            <a:r>
              <a:rPr lang="en-US" sz="2100" dirty="0">
                <a:solidFill>
                  <a:schemeClr val="accent1"/>
                </a:solidFill>
              </a:rPr>
              <a:t>: 2/1)  </a:t>
            </a:r>
            <a:r>
              <a:rPr lang="en-US" sz="2100" dirty="0" smtClean="0">
                <a:solidFill>
                  <a:schemeClr val="accent1"/>
                </a:solidFill>
              </a:rPr>
              <a:t>,</a:t>
            </a: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only screen and (        </a:t>
            </a:r>
            <a:r>
              <a:rPr lang="en-US" sz="2100" dirty="0">
                <a:solidFill>
                  <a:srgbClr val="FF0000"/>
                </a:solidFill>
              </a:rPr>
              <a:t>min-device-pixel-ratio</a:t>
            </a:r>
            <a:r>
              <a:rPr lang="en-US" sz="2100" dirty="0">
                <a:solidFill>
                  <a:schemeClr val="accent1"/>
                </a:solidFill>
              </a:rPr>
              <a:t>: </a:t>
            </a:r>
            <a:r>
              <a:rPr lang="en-US" sz="2100" dirty="0" smtClean="0">
                <a:solidFill>
                  <a:schemeClr val="accent1"/>
                </a:solidFill>
              </a:rPr>
              <a:t>2,</a:t>
            </a: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only screen and (                </a:t>
            </a:r>
            <a:r>
              <a:rPr lang="en-US" sz="2100" dirty="0">
                <a:solidFill>
                  <a:srgbClr val="FF0000"/>
                </a:solidFill>
              </a:rPr>
              <a:t>min-resolution</a:t>
            </a:r>
            <a:r>
              <a:rPr lang="en-US" sz="2100" dirty="0">
                <a:solidFill>
                  <a:schemeClr val="accent1"/>
                </a:solidFill>
              </a:rPr>
              <a:t>: 192dpi)  </a:t>
            </a:r>
            <a:r>
              <a:rPr lang="en-US" sz="2100" dirty="0" smtClean="0">
                <a:solidFill>
                  <a:schemeClr val="accent1"/>
                </a:solidFill>
              </a:rPr>
              <a:t>,</a:t>
            </a: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only screen and (                </a:t>
            </a:r>
            <a:r>
              <a:rPr lang="en-US" sz="2100" dirty="0">
                <a:solidFill>
                  <a:srgbClr val="FF0000"/>
                </a:solidFill>
              </a:rPr>
              <a:t>min-resolution</a:t>
            </a:r>
            <a:r>
              <a:rPr lang="en-US" sz="2100" dirty="0">
                <a:solidFill>
                  <a:schemeClr val="accent1"/>
                </a:solidFill>
              </a:rPr>
              <a:t>: </a:t>
            </a:r>
            <a:r>
              <a:rPr lang="en-US" sz="2100" dirty="0" smtClean="0">
                <a:solidFill>
                  <a:schemeClr val="accent1"/>
                </a:solidFill>
              </a:rPr>
              <a:t>2dppx)</a:t>
            </a:r>
            <a:r>
              <a:rPr lang="en-US" sz="2100" dirty="0" smtClean="0"/>
              <a:t>{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   .imgBox </a:t>
            </a:r>
            <a:r>
              <a:rPr lang="en-US" sz="2100" dirty="0" smtClean="0"/>
              <a:t>{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sz="2100" dirty="0" smtClean="0">
                <a:solidFill>
                  <a:srgbClr val="FF0000"/>
                </a:solidFill>
              </a:rPr>
              <a:t>background</a:t>
            </a:r>
            <a:r>
              <a:rPr lang="en-US" sz="2100" dirty="0" smtClean="0"/>
              <a:t>: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1"/>
                </a:solidFill>
              </a:rPr>
              <a:t>url</a:t>
            </a:r>
            <a:r>
              <a:rPr lang="en-US" sz="2100" dirty="0">
                <a:solidFill>
                  <a:schemeClr val="accent1"/>
                </a:solidFill>
              </a:rPr>
              <a:t>(image_2x.png) 0 0 no-repeat</a:t>
            </a:r>
            <a:r>
              <a:rPr lang="en-US" sz="2100" dirty="0"/>
              <a:t>;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2100" dirty="0" smtClean="0"/>
              <a:t>}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100" dirty="0" smtClean="0"/>
              <a:t>} </a:t>
            </a:r>
          </a:p>
          <a:p>
            <a:pPr marL="0" indent="0" algn="ctr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328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6200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3033132" y="1447800"/>
            <a:ext cx="405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Ethan Marcotte</a:t>
            </a:r>
          </a:p>
        </p:txBody>
      </p:sp>
    </p:spTree>
    <p:extLst>
      <p:ext uri="{BB962C8B-B14F-4D97-AF65-F5344CB8AC3E}">
        <p14:creationId xmlns:p14="http://schemas.microsoft.com/office/powerpoint/2010/main" val="150229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686800" cy="6648720"/>
          </a:xfrm>
        </p:spPr>
      </p:pic>
    </p:spTree>
    <p:extLst>
      <p:ext uri="{BB962C8B-B14F-4D97-AF65-F5344CB8AC3E}">
        <p14:creationId xmlns:p14="http://schemas.microsoft.com/office/powerpoint/2010/main" val="2913840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180417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Flexbox. </a:t>
            </a:r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могут сжиматься и растягиваться по заданным правилам, занимая нужное пространство. </a:t>
            </a:r>
          </a:p>
          <a:p>
            <a:r>
              <a:rPr lang="ru-RU" dirty="0"/>
              <a:t>Выравнивание по вертикали и горизонтали, базовой линии </a:t>
            </a:r>
            <a:r>
              <a:rPr lang="ru-RU" dirty="0" smtClean="0"/>
              <a:t>текста.</a:t>
            </a:r>
            <a:endParaRPr lang="ru-RU" dirty="0"/>
          </a:p>
          <a:p>
            <a:r>
              <a:rPr lang="ru-RU" dirty="0"/>
              <a:t>Расположение элементов в html не имеет решающего значения. Его можно поменять в CSS. Это особенно важно для некоторых аспектов responsive верстки.</a:t>
            </a:r>
          </a:p>
          <a:p>
            <a:r>
              <a:rPr lang="ru-RU" dirty="0"/>
              <a:t>Элементы могут автоматически выстраиваться в несколько строк/столбцов, занимая все предоставленное место.</a:t>
            </a:r>
          </a:p>
          <a:p>
            <a:r>
              <a:rPr lang="ru-RU" dirty="0" smtClean="0"/>
              <a:t>Имеет адаптацию для </a:t>
            </a:r>
            <a:r>
              <a:rPr lang="ru-RU" dirty="0"/>
              <a:t>rtl (right-to-left</a:t>
            </a:r>
            <a:r>
              <a:rPr lang="ru-RU" dirty="0" smtClean="0"/>
              <a:t>) (</a:t>
            </a:r>
            <a:r>
              <a:rPr lang="ru-RU" dirty="0"/>
              <a:t>в браузерах с локалью rtl все элементы будут автоматически расположены в реверсном порядке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Синтаксис </a:t>
            </a:r>
            <a:r>
              <a:rPr lang="ru-RU" dirty="0"/>
              <a:t>CSS правил очень прост и осваивается довольно быстро.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89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505200" cy="350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2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Включение </a:t>
            </a:r>
            <a:r>
              <a:rPr lang="en-US" dirty="0" smtClean="0"/>
              <a:t>Flexbox: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6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dirty="0"/>
              <a:t>Включение </a:t>
            </a:r>
            <a:r>
              <a:rPr lang="en-US" dirty="0"/>
              <a:t>Flexbox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-webkit-box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-webkit-</a:t>
            </a:r>
            <a:r>
              <a:rPr lang="en-US" dirty="0" err="1" smtClean="0">
                <a:solidFill>
                  <a:schemeClr val="accent1"/>
                </a:solidFill>
              </a:rPr>
              <a:t>flexbox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-moz-box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-</a:t>
            </a:r>
            <a:r>
              <a:rPr lang="en-US" dirty="0" err="1" smtClean="0">
                <a:solidFill>
                  <a:schemeClr val="accent1"/>
                </a:solidFill>
              </a:rPr>
              <a:t>ms-flexbox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2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Меняем направление по </a:t>
            </a:r>
            <a:r>
              <a:rPr lang="ru-RU" dirty="0" smtClean="0"/>
              <a:t>оси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row</a:t>
            </a:r>
            <a:r>
              <a:rPr lang="en-US" dirty="0"/>
              <a:t>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по умолчанию */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flex-direction: </a:t>
            </a:r>
            <a:r>
              <a:rPr lang="en-US" dirty="0" smtClean="0">
                <a:solidFill>
                  <a:schemeClr val="accent1"/>
                </a:solidFill>
              </a:rPr>
              <a:t>row-reverse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19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Поворачиваем саму </a:t>
            </a:r>
            <a:r>
              <a:rPr lang="ru-RU" dirty="0" smtClean="0"/>
              <a:t>ось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flex-direction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olumn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7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Меняем направление по </a:t>
            </a:r>
            <a:r>
              <a:rPr lang="ru-RU" dirty="0" smtClean="0"/>
              <a:t>оси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column-reverse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это технология создания веб-страниц, которая адаптирует или приспосабливает веб-страницу для удобного и нормального просмотра</a:t>
            </a:r>
            <a:r>
              <a:rPr lang="en-US" dirty="0" smtClean="0"/>
              <a:t> </a:t>
            </a:r>
            <a:r>
              <a:rPr lang="ru-RU" dirty="0" smtClean="0"/>
              <a:t>веб сайта на различных экранах </a:t>
            </a:r>
            <a:r>
              <a:rPr lang="en-US" dirty="0" smtClean="0"/>
              <a:t>c </a:t>
            </a:r>
            <a:r>
              <a:rPr lang="ru-RU" dirty="0" smtClean="0"/>
              <a:t>различным разрешением,  используя для этого </a:t>
            </a:r>
            <a:r>
              <a:rPr lang="en-US" dirty="0" smtClean="0"/>
              <a:t>W</a:t>
            </a:r>
            <a:r>
              <a:rPr lang="ru-RU" dirty="0" smtClean="0"/>
              <a:t>3</a:t>
            </a:r>
            <a:r>
              <a:rPr lang="en-US" dirty="0" smtClean="0"/>
              <a:t>C CCS</a:t>
            </a:r>
            <a:r>
              <a:rPr lang="ru-RU" dirty="0" smtClean="0"/>
              <a:t>3 </a:t>
            </a:r>
            <a:r>
              <a:rPr lang="en-US" dirty="0" smtClean="0"/>
              <a:t>Media Queries</a:t>
            </a:r>
            <a:r>
              <a:rPr lang="ru-RU" dirty="0" smtClean="0"/>
              <a:t>. Все изменения в лейауте происходят с помощью </a:t>
            </a:r>
            <a:r>
              <a:rPr lang="en-US" dirty="0" smtClean="0"/>
              <a:t>CSS </a:t>
            </a:r>
            <a:r>
              <a:rPr lang="ru-RU" dirty="0" smtClean="0"/>
              <a:t>на стороне клиента.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Выравнивание </a:t>
            </a:r>
            <a:r>
              <a:rPr lang="ru-RU" dirty="0"/>
              <a:t> </a:t>
            </a:r>
            <a:r>
              <a:rPr lang="ru-RU" dirty="0" smtClean="0"/>
              <a:t>контента по главной оси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justify-content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flex-start</a:t>
            </a:r>
            <a:r>
              <a:rPr lang="en-US" dirty="0" smtClean="0"/>
              <a:t>;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/*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по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умолчанию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*/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justify-content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flex-end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justify-content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flex-center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justify-content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space-between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justify-content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space-around</a:t>
            </a:r>
            <a:r>
              <a:rPr lang="en-US" dirty="0" smtClean="0"/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482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Выравнивание </a:t>
            </a:r>
            <a:r>
              <a:rPr lang="ru-RU" dirty="0" smtClean="0"/>
              <a:t> </a:t>
            </a:r>
            <a:r>
              <a:rPr lang="ru-RU" dirty="0"/>
              <a:t>контента по поперечной  оси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align-items 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stretch</a:t>
            </a:r>
            <a:r>
              <a:rPr lang="en-US" dirty="0" smtClean="0"/>
              <a:t>;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/*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умолчанию */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align-items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flex-start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align-items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flex-end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align-items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flex-center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align-items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baseline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657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80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 smtClean="0"/>
              <a:t>Растягивание ко</a:t>
            </a:r>
            <a:r>
              <a:rPr lang="ru-RU" dirty="0"/>
              <a:t>н</a:t>
            </a:r>
            <a:r>
              <a:rPr lang="ru-RU" dirty="0" smtClean="0"/>
              <a:t>тента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flex-grow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0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Растягивание ко</a:t>
            </a:r>
            <a:r>
              <a:rPr lang="ru-RU" dirty="0"/>
              <a:t>н</a:t>
            </a:r>
            <a:r>
              <a:rPr lang="ru-RU" dirty="0" smtClean="0"/>
              <a:t>тента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flex-grow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.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:first-child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flex-grow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9580" y="2492296"/>
            <a:ext cx="4876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</a:rPr>
              <a:t>Пример 1:</a:t>
            </a:r>
          </a:p>
          <a:p>
            <a:endParaRPr lang="ru-RU" sz="1400" dirty="0"/>
          </a:p>
          <a:p>
            <a:r>
              <a:rPr lang="ru-RU" sz="1400" dirty="0"/>
              <a:t>    Если все flex-блоки внутри flex-контейнера имеют flex-grow:1, то они будут одинакового размера</a:t>
            </a:r>
          </a:p>
          <a:p>
            <a:r>
              <a:rPr lang="ru-RU" sz="1400" dirty="0"/>
              <a:t>    Если один из них имеет flex-grow:2, то он будет в 2 раза больше, чем все остальные</a:t>
            </a:r>
          </a:p>
          <a:p>
            <a:endParaRPr lang="ru-RU" sz="1400" dirty="0"/>
          </a:p>
          <a:p>
            <a:r>
              <a:rPr lang="ru-RU" sz="1400" dirty="0">
                <a:solidFill>
                  <a:srgbClr val="00B050"/>
                </a:solidFill>
              </a:rPr>
              <a:t>Пример 2:</a:t>
            </a:r>
          </a:p>
          <a:p>
            <a:endParaRPr lang="ru-RU" sz="1400" dirty="0"/>
          </a:p>
          <a:p>
            <a:r>
              <a:rPr lang="ru-RU" sz="1400" dirty="0"/>
              <a:t>    Если все flex-блоки внутри flex-контейнера имеют flex-grow:3, то они будут одинакового размера</a:t>
            </a:r>
          </a:p>
          <a:p>
            <a:r>
              <a:rPr lang="ru-RU" sz="1400" dirty="0"/>
              <a:t>    Если один из них имеет flex-grow:12, то он будет в 4 раза больше, чем все остальные</a:t>
            </a:r>
          </a:p>
          <a:p>
            <a:endParaRPr lang="ru-RU" sz="1400" dirty="0"/>
          </a:p>
          <a:p>
            <a:r>
              <a:rPr lang="ru-RU" sz="1400" dirty="0"/>
              <a:t>Т.е абсолютное значение flex-grow не определяет точную ширину. Оно определяет его степень “жадности” по отношению к другим flex-блокам того же уровня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82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Сжатие контента</a:t>
            </a:r>
            <a:r>
              <a:rPr lang="en-US" dirty="0" smtClean="0"/>
              <a:t> (</a:t>
            </a:r>
            <a:r>
              <a:rPr lang="ru-RU" dirty="0" smtClean="0"/>
              <a:t>фактор </a:t>
            </a:r>
            <a:r>
              <a:rPr lang="ru-RU" dirty="0"/>
              <a:t>“сжимаемости” отдельно взятого </a:t>
            </a:r>
            <a:r>
              <a:rPr lang="ru-RU" dirty="0" smtClean="0"/>
              <a:t>flex-блока</a:t>
            </a:r>
            <a:r>
              <a:rPr lang="en-US" dirty="0" smtClean="0"/>
              <a:t>)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25%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.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:first-child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flex-shrink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75310" y="3429000"/>
            <a:ext cx="44752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Определяет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насколько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flex-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блок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будет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уменьшаться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относительно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соседних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эдементов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внутри flex-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контейнера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случае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недостатка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свободного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места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умолчанию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равен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176441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Фиксированная ширина </a:t>
            </a:r>
            <a:r>
              <a:rPr lang="ru-RU" dirty="0"/>
              <a:t>к</a:t>
            </a:r>
            <a:r>
              <a:rPr lang="ru-RU" dirty="0" smtClean="0"/>
              <a:t>онтента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flex-grow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.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dirty="0" smtClean="0"/>
              <a:t> :first-child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flex-basic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250px</a:t>
            </a:r>
            <a:r>
              <a:rPr lang="en-US" dirty="0" smtClean="0"/>
              <a:t>; </a:t>
            </a:r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1117" y="2362200"/>
            <a:ext cx="762176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flex –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короткая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запись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свойств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flex-grow, flex-shrink и flex-basis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flex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none | [ &lt;'flex-grow'&gt; &lt;'flex-shrink'&gt;? || &lt;'flex-basis'&gt; ]</a:t>
            </a:r>
          </a:p>
        </p:txBody>
      </p:sp>
    </p:spTree>
    <p:extLst>
      <p:ext uri="{BB962C8B-B14F-4D97-AF65-F5344CB8AC3E}">
        <p14:creationId xmlns:p14="http://schemas.microsoft.com/office/powerpoint/2010/main" val="1109426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 smtClean="0"/>
              <a:t>Перенос контента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flex-wrap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nowrap</a:t>
            </a:r>
            <a:r>
              <a:rPr lang="en-US" dirty="0" smtClean="0"/>
              <a:t>;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по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умолчанию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*/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wrap</a:t>
            </a:r>
            <a:r>
              <a:rPr lang="en-US" dirty="0"/>
              <a:t>; 	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wrap-reverse</a:t>
            </a:r>
            <a:r>
              <a:rPr lang="en-US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Вертикальное выравнивание контента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align-content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stretch</a:t>
            </a:r>
            <a:r>
              <a:rPr lang="en-US" dirty="0" smtClean="0"/>
              <a:t>;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по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умолчанию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*/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align-content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space-between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align-content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space-around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align-content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center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align-content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flex-end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align-content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flex-start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475"/>
            <a:ext cx="285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0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ru-RU" dirty="0" smtClean="0"/>
              <a:t>Порядок </a:t>
            </a:r>
            <a:r>
              <a:rPr lang="ru-RU" dirty="0"/>
              <a:t>следования отдельно взятого flex-блока внутри flex-контейнера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 smtClean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box1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flex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; 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box2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order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dirty="0"/>
              <a:t>.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box3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flex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order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3124517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class="my-flex-container"&gt;</a:t>
            </a:r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box1</a:t>
            </a:r>
            <a:r>
              <a:rPr lang="en-US" dirty="0" smtClean="0"/>
              <a:t>"&gt;</a:t>
            </a:r>
            <a:r>
              <a:rPr lang="en-US" dirty="0"/>
              <a:t>item1&lt;/div&gt;</a:t>
            </a:r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box2</a:t>
            </a:r>
            <a:r>
              <a:rPr lang="en-US" dirty="0" smtClean="0"/>
              <a:t>"&gt;</a:t>
            </a:r>
            <a:r>
              <a:rPr lang="en-US" dirty="0"/>
              <a:t>item2&lt;/div&gt;</a:t>
            </a:r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box3</a:t>
            </a:r>
            <a:r>
              <a:rPr lang="en-US" dirty="0" smtClean="0"/>
              <a:t>"&gt;</a:t>
            </a:r>
            <a:r>
              <a:rPr lang="en-US" dirty="0"/>
              <a:t>item3&lt;/div&gt;</a:t>
            </a:r>
          </a:p>
          <a:p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99541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en-US" dirty="0" smtClean="0"/>
              <a:t>Flexible, grid-based layout</a:t>
            </a:r>
          </a:p>
          <a:p>
            <a:r>
              <a:rPr lang="en-US" dirty="0" smtClean="0"/>
              <a:t>Flexible images/videos</a:t>
            </a:r>
          </a:p>
          <a:p>
            <a:r>
              <a:rPr lang="en-US" dirty="0" smtClean="0"/>
              <a:t>CCS3 media queries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686" y="1959114"/>
            <a:ext cx="802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3 основных принципа</a:t>
            </a:r>
            <a:r>
              <a:rPr lang="en-US" sz="4000" dirty="0" smtClean="0"/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248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872026"/>
            <a:ext cx="85344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margin: auto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вертикали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Мечты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сбываются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11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to Keep in Mind as You </a:t>
            </a:r>
            <a:br>
              <a:rPr lang="en-US" dirty="0"/>
            </a:br>
            <a:r>
              <a:rPr lang="en-US" dirty="0"/>
              <a:t>Get Started</a:t>
            </a:r>
          </a:p>
        </p:txBody>
      </p:sp>
    </p:spTree>
    <p:extLst>
      <p:ext uri="{BB962C8B-B14F-4D97-AF65-F5344CB8AC3E}">
        <p14:creationId xmlns:p14="http://schemas.microsoft.com/office/powerpoint/2010/main" val="3440524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breakpoints wherever</a:t>
            </a:r>
            <a:br>
              <a:rPr lang="en-US" dirty="0"/>
            </a:br>
            <a:r>
              <a:rPr lang="en-US" dirty="0"/>
              <a:t>you need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Make </a:t>
            </a:r>
            <a:r>
              <a:rPr lang="en-US" dirty="0"/>
              <a:t>your choices based on </a:t>
            </a:r>
          </a:p>
          <a:p>
            <a:pPr marL="0" indent="0" algn="ctr">
              <a:buNone/>
            </a:pPr>
            <a:r>
              <a:rPr lang="en-US" dirty="0"/>
              <a:t>the design rather than the device</a:t>
            </a:r>
          </a:p>
        </p:txBody>
      </p:sp>
    </p:spTree>
    <p:extLst>
      <p:ext uri="{BB962C8B-B14F-4D97-AF65-F5344CB8AC3E}">
        <p14:creationId xmlns:p14="http://schemas.microsoft.com/office/powerpoint/2010/main" val="3361899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Start </a:t>
            </a:r>
            <a:r>
              <a:rPr lang="en-US" dirty="0"/>
              <a:t>your </a:t>
            </a:r>
            <a:r>
              <a:rPr lang="en-US" dirty="0" smtClean="0"/>
              <a:t>design </a:t>
            </a:r>
            <a:r>
              <a:rPr lang="en-US" dirty="0"/>
              <a:t>process with </a:t>
            </a:r>
            <a:r>
              <a:rPr lang="en-US" dirty="0" smtClean="0"/>
              <a:t>mobile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Make the mobile view the default</a:t>
            </a:r>
          </a:p>
        </p:txBody>
      </p:sp>
    </p:spTree>
    <p:extLst>
      <p:ext uri="{BB962C8B-B14F-4D97-AF65-F5344CB8AC3E}">
        <p14:creationId xmlns:p14="http://schemas.microsoft.com/office/powerpoint/2010/main" val="3250618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assume that “mobile” users </a:t>
            </a:r>
            <a:br>
              <a:rPr lang="en-US" dirty="0"/>
            </a:br>
            <a:r>
              <a:rPr lang="en-US" dirty="0"/>
              <a:t>want less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Hide, toggle or replace not important information in mobile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24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</a:t>
            </a:r>
            <a:r>
              <a:rPr lang="en-US" dirty="0" err="1" smtClean="0"/>
              <a:t>vs</a:t>
            </a:r>
            <a:r>
              <a:rPr lang="en-US" dirty="0" smtClean="0"/>
              <a:t> Adaptive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Впервые термин </a:t>
            </a:r>
            <a:r>
              <a:rPr lang="en-US" dirty="0" smtClean="0">
                <a:solidFill>
                  <a:srgbClr val="00B050"/>
                </a:solidFill>
              </a:rPr>
              <a:t>Adaptive </a:t>
            </a:r>
            <a:r>
              <a:rPr lang="en-US" dirty="0">
                <a:solidFill>
                  <a:srgbClr val="00B050"/>
                </a:solidFill>
              </a:rPr>
              <a:t>Web Design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был </a:t>
            </a:r>
            <a:r>
              <a:rPr lang="ru-RU" dirty="0" smtClean="0"/>
              <a:t>использован</a:t>
            </a:r>
            <a:r>
              <a:rPr lang="en-US" dirty="0" smtClean="0"/>
              <a:t> </a:t>
            </a:r>
            <a:r>
              <a:rPr lang="en-US" u="sng" dirty="0" smtClean="0"/>
              <a:t>Aaron Gustafson</a:t>
            </a:r>
            <a:r>
              <a:rPr lang="en-US" dirty="0" smtClean="0"/>
              <a:t>, </a:t>
            </a:r>
            <a:r>
              <a:rPr lang="ru-RU" dirty="0" smtClean="0"/>
              <a:t>в книге </a:t>
            </a:r>
            <a:r>
              <a:rPr lang="en-US" dirty="0" smtClean="0"/>
              <a:t> “</a:t>
            </a:r>
            <a:r>
              <a:rPr lang="en-US" dirty="0"/>
              <a:t>Adaptive Web Design</a:t>
            </a:r>
            <a:r>
              <a:rPr lang="ru-RU" dirty="0"/>
              <a:t> 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6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Web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72382"/>
            <a:ext cx="3980001" cy="5204618"/>
          </a:xfrm>
        </p:spPr>
      </p:pic>
    </p:spTree>
    <p:extLst>
      <p:ext uri="{BB962C8B-B14F-4D97-AF65-F5344CB8AC3E}">
        <p14:creationId xmlns:p14="http://schemas.microsoft.com/office/powerpoint/2010/main" val="260188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Преследует </a:t>
            </a:r>
            <a:r>
              <a:rPr lang="ru-RU" dirty="0" smtClean="0"/>
              <a:t>те же цели, что и </a:t>
            </a:r>
            <a:r>
              <a:rPr lang="en-US" dirty="0" smtClean="0"/>
              <a:t>Responsive Web Design: </a:t>
            </a:r>
            <a:r>
              <a:rPr lang="ru-RU" dirty="0" smtClean="0"/>
              <a:t>корректное и удобное отображение страницы на различных экранах.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sz="2400" dirty="0" smtClean="0"/>
              <a:t>Различные версии лейаута могут иметь различные </a:t>
            </a:r>
            <a:r>
              <a:rPr lang="en-US" sz="2400" dirty="0" smtClean="0"/>
              <a:t>URL</a:t>
            </a:r>
          </a:p>
          <a:p>
            <a:r>
              <a:rPr lang="ru-RU" sz="2400" dirty="0" smtClean="0"/>
              <a:t>Изменения лейаута могут происходить на серверной части </a:t>
            </a:r>
          </a:p>
          <a:p>
            <a:r>
              <a:rPr lang="ru-RU" sz="2400" dirty="0"/>
              <a:t>Изменения </a:t>
            </a:r>
            <a:r>
              <a:rPr lang="ru-RU" sz="2400" dirty="0" smtClean="0"/>
              <a:t>лейаута могут происходить не только</a:t>
            </a:r>
            <a:r>
              <a:rPr lang="en-US" sz="2400" dirty="0" smtClean="0"/>
              <a:t> c </a:t>
            </a:r>
            <a:r>
              <a:rPr lang="ru-RU" sz="2400" dirty="0" smtClean="0"/>
              <a:t>помощью </a:t>
            </a:r>
            <a:r>
              <a:rPr lang="en-US" sz="2400" dirty="0" smtClean="0"/>
              <a:t>CSS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ru-RU" sz="2400" dirty="0" smtClean="0"/>
              <a:t>Лейаут, изображения и т.д. могут иметь фиксированные размеры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4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1288</Words>
  <Application>Microsoft Office PowerPoint</Application>
  <PresentationFormat>On-screen Show (4:3)</PresentationFormat>
  <Paragraphs>318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Wingdings</vt:lpstr>
      <vt:lpstr>Office Theme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vs Adaptive</vt:lpstr>
      <vt:lpstr>Adaptive Web Design</vt:lpstr>
      <vt:lpstr>Adaptive Web Design</vt:lpstr>
      <vt:lpstr>Adaptive Web Design</vt:lpstr>
      <vt:lpstr>Adaptive Web Design</vt:lpstr>
      <vt:lpstr>PowerPoint Presentation</vt:lpstr>
      <vt:lpstr>Flexible, grid-based layout</vt:lpstr>
      <vt:lpstr>Flexible, grid-based layout</vt:lpstr>
      <vt:lpstr>Flexible Fonts</vt:lpstr>
      <vt:lpstr>Flexible Images</vt:lpstr>
      <vt:lpstr>Flexible Images</vt:lpstr>
      <vt:lpstr>Images</vt:lpstr>
      <vt:lpstr>Viewport Fix</vt:lpstr>
      <vt:lpstr>Viewport Fix</vt:lpstr>
      <vt:lpstr>Viewport Fix</vt:lpstr>
      <vt:lpstr>Viewport Fix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Browser Support</vt:lpstr>
      <vt:lpstr>Media Queries</vt:lpstr>
      <vt:lpstr>Flexbox</vt:lpstr>
      <vt:lpstr>Flexbox. Преимущества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</vt:lpstr>
      <vt:lpstr>Flexbox </vt:lpstr>
      <vt:lpstr>Things to Keep in Mind as You  Get Started</vt:lpstr>
      <vt:lpstr>Set breakpoints wherever you need them</vt:lpstr>
      <vt:lpstr>Mobile First</vt:lpstr>
      <vt:lpstr>Don’t assume that “mobile” users  want less content</vt:lpstr>
      <vt:lpstr>The End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Yauhen Tsikhan</dc:creator>
  <cp:lastModifiedBy>Maria Putyrskaya</cp:lastModifiedBy>
  <cp:revision>83</cp:revision>
  <dcterms:created xsi:type="dcterms:W3CDTF">2013-09-18T12:03:56Z</dcterms:created>
  <dcterms:modified xsi:type="dcterms:W3CDTF">2015-07-09T16:10:17Z</dcterms:modified>
</cp:coreProperties>
</file>